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sldIdLst>
    <p:sldId id="292" r:id="rId3"/>
    <p:sldId id="271" r:id="rId4"/>
    <p:sldId id="293" r:id="rId5"/>
    <p:sldId id="291" r:id="rId6"/>
    <p:sldId id="269" r:id="rId7"/>
    <p:sldId id="270" r:id="rId8"/>
    <p:sldId id="272" r:id="rId9"/>
    <p:sldId id="290" r:id="rId10"/>
    <p:sldId id="273" r:id="rId11"/>
    <p:sldId id="289" r:id="rId12"/>
    <p:sldId id="274" r:id="rId13"/>
    <p:sldId id="288" r:id="rId14"/>
    <p:sldId id="275" r:id="rId15"/>
    <p:sldId id="287" r:id="rId16"/>
    <p:sldId id="276" r:id="rId17"/>
    <p:sldId id="286" r:id="rId18"/>
    <p:sldId id="277" r:id="rId19"/>
    <p:sldId id="283" r:id="rId20"/>
    <p:sldId id="278" r:id="rId21"/>
    <p:sldId id="285" r:id="rId22"/>
    <p:sldId id="279" r:id="rId23"/>
    <p:sldId id="284" r:id="rId24"/>
    <p:sldId id="280"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solidFill>
                <a:latin typeface="+mn-lt"/>
                <a:ea typeface="+mn-ea"/>
                <a:cs typeface="+mn-cs"/>
              </a:defRPr>
            </a:pPr>
            <a:r>
              <a:rPr lang="lt-LT">
                <a:solidFill>
                  <a:schemeClr val="tx1"/>
                </a:solidFill>
              </a:rPr>
              <a:t>darbo laiko apskaitos</a:t>
            </a:r>
            <a:r>
              <a:rPr lang="lt-LT" baseline="0">
                <a:solidFill>
                  <a:schemeClr val="tx1"/>
                </a:solidFill>
              </a:rPr>
              <a:t> ir kontrolės pažeidimas</a:t>
            </a:r>
            <a:endParaRPr lang="lt-LT">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34034162028840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AD-4C23-90AB-3D455FC8A130}"/>
                </c:ext>
              </c:extLst>
            </c:dLbl>
            <c:dLbl>
              <c:idx val="1"/>
              <c:layout>
                <c:manualLayout>
                  <c:x val="0"/>
                  <c:y val="0.240935556301076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AD-4C23-90AB-3D455FC8A1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Lapas4!$A$3:$A$4</c:f>
              <c:strCache>
                <c:ptCount val="2"/>
                <c:pt idx="0">
                  <c:v>Audituotų  įstaigų skaičius</c:v>
                </c:pt>
                <c:pt idx="1">
                  <c:v>Pažeidimas fiksuotas</c:v>
                </c:pt>
              </c:strCache>
            </c:strRef>
          </c:cat>
          <c:val>
            <c:numRef>
              <c:f>Lapas4!$B$3:$B$4</c:f>
              <c:numCache>
                <c:formatCode>General</c:formatCode>
                <c:ptCount val="2"/>
                <c:pt idx="0">
                  <c:v>6</c:v>
                </c:pt>
                <c:pt idx="1">
                  <c:v>4</c:v>
                </c:pt>
              </c:numCache>
            </c:numRef>
          </c:val>
          <c:extLst>
            <c:ext xmlns:c16="http://schemas.microsoft.com/office/drawing/2014/chart" uri="{C3380CC4-5D6E-409C-BE32-E72D297353CC}">
              <c16:uniqueId val="{00000000-1FAD-4C23-90AB-3D455FC8A130}"/>
            </c:ext>
          </c:extLst>
        </c:ser>
        <c:dLbls>
          <c:dLblPos val="inEnd"/>
          <c:showLegendKey val="0"/>
          <c:showVal val="1"/>
          <c:showCatName val="0"/>
          <c:showSerName val="0"/>
          <c:showPercent val="0"/>
          <c:showBubbleSize val="0"/>
        </c:dLbls>
        <c:gapWidth val="164"/>
        <c:overlap val="-22"/>
        <c:axId val="1061814351"/>
        <c:axId val="1061800431"/>
      </c:barChart>
      <c:catAx>
        <c:axId val="106181435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lt-LT"/>
          </a:p>
        </c:txPr>
        <c:crossAx val="1061800431"/>
        <c:crosses val="autoZero"/>
        <c:auto val="1"/>
        <c:lblAlgn val="ctr"/>
        <c:lblOffset val="100"/>
        <c:noMultiLvlLbl val="0"/>
      </c:catAx>
      <c:valAx>
        <c:axId val="1061800431"/>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0618143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sz="2100" baseline="0" dirty="0">
                <a:solidFill>
                  <a:schemeClr val="tx1"/>
                </a:solidFill>
              </a:rPr>
              <a:t>Faktinės maitinimo išlaidos mažesnės nei dienos norma</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2316301449585065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3D-43D6-B7B8-A9B89CA7E93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extLst>
                <c:ext xmlns:c16="http://schemas.microsoft.com/office/drawing/2014/chart" uri="{C3380CC4-5D6E-409C-BE32-E72D297353CC}">
                  <c16:uniqueId val="{00000001-063D-43D6-B7B8-A9B89CA7E9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Lapas3!$A$3:$A$4</c:f>
              <c:strCache>
                <c:ptCount val="2"/>
                <c:pt idx="0">
                  <c:v>Audituotų  įstaigų skaičius</c:v>
                </c:pt>
                <c:pt idx="1">
                  <c:v>Pažeidimas fiksuotas</c:v>
                </c:pt>
              </c:strCache>
            </c:strRef>
          </c:cat>
          <c:val>
            <c:numRef>
              <c:f>Lapas3!$B$3:$B$4</c:f>
              <c:numCache>
                <c:formatCode>General</c:formatCode>
                <c:ptCount val="2"/>
                <c:pt idx="0">
                  <c:v>6</c:v>
                </c:pt>
                <c:pt idx="1">
                  <c:v>2</c:v>
                </c:pt>
              </c:numCache>
            </c:numRef>
          </c:val>
          <c:extLst>
            <c:ext xmlns:c16="http://schemas.microsoft.com/office/drawing/2014/chart" uri="{C3380CC4-5D6E-409C-BE32-E72D297353CC}">
              <c16:uniqueId val="{00000002-063D-43D6-B7B8-A9B89CA7E93A}"/>
            </c:ext>
          </c:extLst>
        </c:ser>
        <c:dLbls>
          <c:dLblPos val="inEnd"/>
          <c:showLegendKey val="0"/>
          <c:showVal val="1"/>
          <c:showCatName val="0"/>
          <c:showSerName val="0"/>
          <c:showPercent val="0"/>
          <c:showBubbleSize val="0"/>
        </c:dLbls>
        <c:gapWidth val="164"/>
        <c:overlap val="-22"/>
        <c:axId val="1475591295"/>
        <c:axId val="1475592255"/>
      </c:barChart>
      <c:catAx>
        <c:axId val="147559129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92255"/>
        <c:crosses val="autoZero"/>
        <c:auto val="1"/>
        <c:lblAlgn val="ctr"/>
        <c:lblOffset val="100"/>
        <c:noMultiLvlLbl val="0"/>
      </c:catAx>
      <c:valAx>
        <c:axId val="147559225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91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Sutarčių vykdymo kontrolė</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23808114902510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9-4F30-BB2B-6C992AA5BA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Lapas3!$A$3:$A$4</c:f>
              <c:strCache>
                <c:ptCount val="2"/>
                <c:pt idx="0">
                  <c:v>Audituotų  įstaigų skaičius</c:v>
                </c:pt>
                <c:pt idx="1">
                  <c:v>Pažeidimas fiksuotas</c:v>
                </c:pt>
              </c:strCache>
            </c:strRef>
          </c:cat>
          <c:val>
            <c:numRef>
              <c:f>Lapas3!$B$3:$B$4</c:f>
              <c:numCache>
                <c:formatCode>General</c:formatCode>
                <c:ptCount val="2"/>
                <c:pt idx="0">
                  <c:v>6</c:v>
                </c:pt>
                <c:pt idx="1">
                  <c:v>2</c:v>
                </c:pt>
              </c:numCache>
            </c:numRef>
          </c:val>
          <c:extLst>
            <c:ext xmlns:c16="http://schemas.microsoft.com/office/drawing/2014/chart" uri="{C3380CC4-5D6E-409C-BE32-E72D297353CC}">
              <c16:uniqueId val="{00000002-3C79-4F30-BB2B-6C992AA5BA6D}"/>
            </c:ext>
          </c:extLst>
        </c:ser>
        <c:dLbls>
          <c:dLblPos val="inEnd"/>
          <c:showLegendKey val="0"/>
          <c:showVal val="1"/>
          <c:showCatName val="0"/>
          <c:showSerName val="0"/>
          <c:showPercent val="0"/>
          <c:showBubbleSize val="0"/>
        </c:dLbls>
        <c:gapWidth val="164"/>
        <c:overlap val="-22"/>
        <c:axId val="1475591295"/>
        <c:axId val="1475592255"/>
      </c:barChart>
      <c:catAx>
        <c:axId val="147559129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92255"/>
        <c:crosses val="autoZero"/>
        <c:auto val="1"/>
        <c:lblAlgn val="ctr"/>
        <c:lblOffset val="100"/>
        <c:noMultiLvlLbl val="0"/>
      </c:catAx>
      <c:valAx>
        <c:axId val="147559225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91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dirty="0">
                <a:solidFill>
                  <a:schemeClr val="tx1"/>
                </a:solidFill>
              </a:rPr>
              <a:t>Valgiaraščių tvirtinimas ir nurašymas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8.7858845692746377E-4"/>
                  <c:y val="0.257892102344021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8-4A16-831A-CDB485C524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Lapas2!$A$3:$A$4</c:f>
              <c:strCache>
                <c:ptCount val="2"/>
                <c:pt idx="0">
                  <c:v>Audituotų  įstaigų skaičius</c:v>
                </c:pt>
                <c:pt idx="1">
                  <c:v>Pažeidimas fiksuotas</c:v>
                </c:pt>
              </c:strCache>
            </c:strRef>
          </c:cat>
          <c:val>
            <c:numRef>
              <c:f>Lapas2!$B$3:$B$4</c:f>
              <c:numCache>
                <c:formatCode>General</c:formatCode>
                <c:ptCount val="2"/>
                <c:pt idx="0">
                  <c:v>6</c:v>
                </c:pt>
                <c:pt idx="1">
                  <c:v>1</c:v>
                </c:pt>
              </c:numCache>
            </c:numRef>
          </c:val>
          <c:extLst>
            <c:ext xmlns:c16="http://schemas.microsoft.com/office/drawing/2014/chart" uri="{C3380CC4-5D6E-409C-BE32-E72D297353CC}">
              <c16:uniqueId val="{00000002-FBE8-4A16-831A-CDB485C52467}"/>
            </c:ext>
          </c:extLst>
        </c:ser>
        <c:dLbls>
          <c:showLegendKey val="0"/>
          <c:showVal val="0"/>
          <c:showCatName val="0"/>
          <c:showSerName val="0"/>
          <c:showPercent val="0"/>
          <c:showBubbleSize val="0"/>
        </c:dLbls>
        <c:gapWidth val="164"/>
        <c:overlap val="-22"/>
        <c:axId val="1475580735"/>
        <c:axId val="1475583615"/>
      </c:barChart>
      <c:catAx>
        <c:axId val="147558073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83615"/>
        <c:crosses val="autoZero"/>
        <c:auto val="1"/>
        <c:lblAlgn val="ctr"/>
        <c:lblOffset val="100"/>
        <c:noMultiLvlLbl val="0"/>
      </c:catAx>
      <c:valAx>
        <c:axId val="147558361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80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b="1">
                <a:solidFill>
                  <a:schemeClr val="tx1"/>
                </a:solidFill>
              </a:rPr>
              <a:t>Dokumentų valdymas DVS Kontoroje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295585647167938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C9-415A-8AD6-C8835700A61E}"/>
                </c:ext>
              </c:extLst>
            </c:dLbl>
            <c:dLbl>
              <c:idx val="1"/>
              <c:layout>
                <c:manualLayout>
                  <c:x val="1.1481056257174819E-3"/>
                  <c:y val="0.128745206621594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C9-415A-8AD6-C8835700A61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Lapas3!$A$3:$A$4</c:f>
              <c:strCache>
                <c:ptCount val="2"/>
                <c:pt idx="0">
                  <c:v>Audituotų  įstaigų skaičius</c:v>
                </c:pt>
                <c:pt idx="1">
                  <c:v>Pažeidimas fiksuotas</c:v>
                </c:pt>
              </c:strCache>
            </c:strRef>
          </c:cat>
          <c:val>
            <c:numRef>
              <c:f>Lapas3!$B$3:$B$4</c:f>
              <c:numCache>
                <c:formatCode>General</c:formatCode>
                <c:ptCount val="2"/>
                <c:pt idx="0">
                  <c:v>6</c:v>
                </c:pt>
                <c:pt idx="1">
                  <c:v>2</c:v>
                </c:pt>
              </c:numCache>
            </c:numRef>
          </c:val>
          <c:extLst>
            <c:ext xmlns:c16="http://schemas.microsoft.com/office/drawing/2014/chart" uri="{C3380CC4-5D6E-409C-BE32-E72D297353CC}">
              <c16:uniqueId val="{00000002-CCC9-415A-8AD6-C8835700A61E}"/>
            </c:ext>
          </c:extLst>
        </c:ser>
        <c:dLbls>
          <c:dLblPos val="inEnd"/>
          <c:showLegendKey val="0"/>
          <c:showVal val="1"/>
          <c:showCatName val="0"/>
          <c:showSerName val="0"/>
          <c:showPercent val="0"/>
          <c:showBubbleSize val="0"/>
        </c:dLbls>
        <c:gapWidth val="164"/>
        <c:overlap val="-22"/>
        <c:axId val="1475591295"/>
        <c:axId val="1475592255"/>
      </c:barChart>
      <c:catAx>
        <c:axId val="147559129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92255"/>
        <c:crosses val="autoZero"/>
        <c:auto val="1"/>
        <c:lblAlgn val="ctr"/>
        <c:lblOffset val="100"/>
        <c:noMultiLvlLbl val="0"/>
      </c:catAx>
      <c:valAx>
        <c:axId val="147559225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91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US">
                <a:solidFill>
                  <a:schemeClr val="tx1"/>
                </a:solidFill>
              </a:rPr>
              <a:t>Pastato draudimas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C00E-4256-9672-A78928F960B7}"/>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trumpalaikė Nuoma</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9B2A-4FF0-818A-A6E3E1308747}"/>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NEKILNOJAMO TURTO REGISTRAS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8.5240553892370566E-3"/>
                  <c:y val="0.251362790380891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B5-41AA-BB71-901471E765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Lapas2!$A$3:$A$4</c:f>
              <c:strCache>
                <c:ptCount val="2"/>
                <c:pt idx="0">
                  <c:v>Audituotų  įstaigų skaičius</c:v>
                </c:pt>
                <c:pt idx="1">
                  <c:v>Pažeidimas fiksuotas</c:v>
                </c:pt>
              </c:strCache>
            </c:strRef>
          </c:cat>
          <c:val>
            <c:numRef>
              <c:f>Lapas2!$B$3:$B$4</c:f>
              <c:numCache>
                <c:formatCode>General</c:formatCode>
                <c:ptCount val="2"/>
                <c:pt idx="0">
                  <c:v>6</c:v>
                </c:pt>
                <c:pt idx="1">
                  <c:v>1</c:v>
                </c:pt>
              </c:numCache>
            </c:numRef>
          </c:val>
          <c:extLst>
            <c:ext xmlns:c16="http://schemas.microsoft.com/office/drawing/2014/chart" uri="{C3380CC4-5D6E-409C-BE32-E72D297353CC}">
              <c16:uniqueId val="{00000002-53B5-41AA-BB71-901471E765C0}"/>
            </c:ext>
          </c:extLst>
        </c:ser>
        <c:dLbls>
          <c:showLegendKey val="0"/>
          <c:showVal val="0"/>
          <c:showCatName val="0"/>
          <c:showSerName val="0"/>
          <c:showPercent val="0"/>
          <c:showBubbleSize val="0"/>
        </c:dLbls>
        <c:gapWidth val="164"/>
        <c:overlap val="-22"/>
        <c:axId val="1475580735"/>
        <c:axId val="1475583615"/>
      </c:barChart>
      <c:catAx>
        <c:axId val="147558073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83615"/>
        <c:crosses val="autoZero"/>
        <c:auto val="1"/>
        <c:lblAlgn val="ctr"/>
        <c:lblOffset val="100"/>
        <c:noMultiLvlLbl val="0"/>
      </c:catAx>
      <c:valAx>
        <c:axId val="147558361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80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neteisingai skiriamos priemokos, blogai apskaičiuotas atlyginimmas</a:t>
            </a:r>
            <a:endParaRPr lang="en-US">
              <a:solidFill>
                <a:schemeClr val="tx1"/>
              </a:solidFill>
            </a:endParaRPr>
          </a:p>
        </c:rich>
      </c:tx>
      <c:layout>
        <c:manualLayout>
          <c:xMode val="edge"/>
          <c:yMode val="edge"/>
          <c:x val="0.17020822397200347"/>
          <c:y val="6.9444444444444448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D387-458C-B01D-620FCA7AEB5F}"/>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t>Duomenys į VIPIS sistemą suvedami po įsigijimo</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218934924876420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E6-4165-B21A-E7D16617B927}"/>
                </c:ext>
              </c:extLst>
            </c:dLbl>
            <c:dLbl>
              <c:idx val="1"/>
              <c:layout>
                <c:manualLayout>
                  <c:x val="-8.1065442472100235E-3"/>
                  <c:y val="0.192332868390828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E6-4165-B21A-E7D16617B927}"/>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Lapas4!$A$3:$A$4</c:f>
              <c:strCache>
                <c:ptCount val="2"/>
                <c:pt idx="0">
                  <c:v>Audituotų  įstaigų skaičius</c:v>
                </c:pt>
                <c:pt idx="1">
                  <c:v>Pažeidimas fiksuotas</c:v>
                </c:pt>
              </c:strCache>
            </c:strRef>
          </c:cat>
          <c:val>
            <c:numRef>
              <c:f>Lapas4!$B$3:$B$4</c:f>
              <c:numCache>
                <c:formatCode>General</c:formatCode>
                <c:ptCount val="2"/>
                <c:pt idx="0">
                  <c:v>6</c:v>
                </c:pt>
                <c:pt idx="1">
                  <c:v>5</c:v>
                </c:pt>
              </c:numCache>
            </c:numRef>
          </c:val>
          <c:extLst>
            <c:ext xmlns:c16="http://schemas.microsoft.com/office/drawing/2014/chart" uri="{C3380CC4-5D6E-409C-BE32-E72D297353CC}">
              <c16:uniqueId val="{00000000-2AE6-4165-B21A-E7D16617B927}"/>
            </c:ext>
          </c:extLst>
        </c:ser>
        <c:dLbls>
          <c:dLblPos val="inEnd"/>
          <c:showLegendKey val="0"/>
          <c:showVal val="1"/>
          <c:showCatName val="0"/>
          <c:showSerName val="0"/>
          <c:showPercent val="0"/>
          <c:showBubbleSize val="0"/>
        </c:dLbls>
        <c:gapWidth val="164"/>
        <c:overlap val="-22"/>
        <c:axId val="1061814351"/>
        <c:axId val="1061800431"/>
      </c:barChart>
      <c:catAx>
        <c:axId val="106181435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061800431"/>
        <c:crosses val="autoZero"/>
        <c:auto val="1"/>
        <c:lblAlgn val="ctr"/>
        <c:lblOffset val="100"/>
        <c:noMultiLvlLbl val="0"/>
      </c:catAx>
      <c:valAx>
        <c:axId val="1061800431"/>
        <c:scaling>
          <c:orientation val="minMax"/>
          <c:min val="1"/>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crossAx val="10618143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dirty="0">
                <a:solidFill>
                  <a:schemeClr val="tx1"/>
                </a:solidFill>
              </a:rPr>
              <a:t>Sutartys neviešinamos arba viešinamos per vėlai</a:t>
            </a:r>
            <a:endParaRPr lang="en-US" dirty="0">
              <a:solidFill>
                <a:schemeClr val="tx1"/>
              </a:solidFill>
            </a:endParaRPr>
          </a:p>
        </c:rich>
      </c:tx>
      <c:layout>
        <c:manualLayout>
          <c:xMode val="edge"/>
          <c:yMode val="edge"/>
          <c:x val="0.16309610745110514"/>
          <c:y val="3.9197535948473868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93E4-4FA3-B50A-E793E619A25E}"/>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Viešųjų pirkimų dokumentai neįtraukiami į DVS Kontorą</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5.9567223018275883E-3"/>
                  <c:y val="0.2193822548072032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5A-44C9-9AD2-48B85F1F87F5}"/>
                </c:ext>
              </c:extLst>
            </c:dLbl>
            <c:dLbl>
              <c:idx val="1"/>
              <c:layout>
                <c:manualLayout>
                  <c:x val="-8.9350834527413825E-3"/>
                  <c:y val="0.175118495955812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5A-44C9-9AD2-48B85F1F87F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Lapas4!$A$3:$A$4</c:f>
              <c:strCache>
                <c:ptCount val="2"/>
                <c:pt idx="0">
                  <c:v>Audituotų  įstaigų skaičius</c:v>
                </c:pt>
                <c:pt idx="1">
                  <c:v>Pažeidimas fiksuotas</c:v>
                </c:pt>
              </c:strCache>
            </c:strRef>
          </c:cat>
          <c:val>
            <c:numRef>
              <c:f>Lapas4!$B$3:$B$4</c:f>
              <c:numCache>
                <c:formatCode>General</c:formatCode>
                <c:ptCount val="2"/>
                <c:pt idx="0">
                  <c:v>6</c:v>
                </c:pt>
                <c:pt idx="1">
                  <c:v>4</c:v>
                </c:pt>
              </c:numCache>
            </c:numRef>
          </c:val>
          <c:extLst>
            <c:ext xmlns:c16="http://schemas.microsoft.com/office/drawing/2014/chart" uri="{C3380CC4-5D6E-409C-BE32-E72D297353CC}">
              <c16:uniqueId val="{00000000-F35A-44C9-9AD2-48B85F1F87F5}"/>
            </c:ext>
          </c:extLst>
        </c:ser>
        <c:dLbls>
          <c:dLblPos val="inEnd"/>
          <c:showLegendKey val="0"/>
          <c:showVal val="1"/>
          <c:showCatName val="0"/>
          <c:showSerName val="0"/>
          <c:showPercent val="0"/>
          <c:showBubbleSize val="0"/>
        </c:dLbls>
        <c:gapWidth val="164"/>
        <c:overlap val="-22"/>
        <c:axId val="1061814351"/>
        <c:axId val="1061800431"/>
      </c:barChart>
      <c:catAx>
        <c:axId val="106181435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061800431"/>
        <c:crosses val="autoZero"/>
        <c:auto val="1"/>
        <c:lblAlgn val="ctr"/>
        <c:lblOffset val="100"/>
        <c:noMultiLvlLbl val="0"/>
      </c:catAx>
      <c:valAx>
        <c:axId val="1061800431"/>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0618143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dirty="0">
                <a:solidFill>
                  <a:schemeClr val="tx1"/>
                </a:solidFill>
              </a:rPr>
              <a:t>Vidaus kontrolės trūkumas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0"/>
                  <c:y val="0.3289537352772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85-44E1-80A4-5F9DC74858F8}"/>
                </c:ext>
              </c:extLst>
            </c:dLbl>
            <c:dLbl>
              <c:idx val="1"/>
              <c:layout>
                <c:manualLayout>
                  <c:x val="-8.4193439942818779E-17"/>
                  <c:y val="0.134306554639806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85-44E1-80A4-5F9DC74858F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Lapas3!$A$3:$A$4</c:f>
              <c:strCache>
                <c:ptCount val="2"/>
                <c:pt idx="0">
                  <c:v>Audituotų  įstaigų skaičius</c:v>
                </c:pt>
                <c:pt idx="1">
                  <c:v>Pažeidimas fiksuotas</c:v>
                </c:pt>
              </c:strCache>
            </c:strRef>
          </c:cat>
          <c:val>
            <c:numRef>
              <c:f>Lapas3!$B$3:$B$4</c:f>
              <c:numCache>
                <c:formatCode>General</c:formatCode>
                <c:ptCount val="2"/>
                <c:pt idx="0">
                  <c:v>6</c:v>
                </c:pt>
                <c:pt idx="1">
                  <c:v>2</c:v>
                </c:pt>
              </c:numCache>
            </c:numRef>
          </c:val>
          <c:extLst>
            <c:ext xmlns:c16="http://schemas.microsoft.com/office/drawing/2014/chart" uri="{C3380CC4-5D6E-409C-BE32-E72D297353CC}">
              <c16:uniqueId val="{00000002-2785-44E1-80A4-5F9DC74858F8}"/>
            </c:ext>
          </c:extLst>
        </c:ser>
        <c:dLbls>
          <c:dLblPos val="inEnd"/>
          <c:showLegendKey val="0"/>
          <c:showVal val="1"/>
          <c:showCatName val="0"/>
          <c:showSerName val="0"/>
          <c:showPercent val="0"/>
          <c:showBubbleSize val="0"/>
        </c:dLbls>
        <c:gapWidth val="164"/>
        <c:overlap val="-22"/>
        <c:axId val="1475591295"/>
        <c:axId val="1475592255"/>
      </c:barChart>
      <c:catAx>
        <c:axId val="147559129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92255"/>
        <c:crosses val="autoZero"/>
        <c:auto val="1"/>
        <c:lblAlgn val="ctr"/>
        <c:lblOffset val="100"/>
        <c:noMultiLvlLbl val="0"/>
      </c:catAx>
      <c:valAx>
        <c:axId val="147559225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91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vaikų priėmimo kontrolė</a:t>
            </a:r>
            <a:endParaRPr lang="en-US">
              <a:solidFill>
                <a:schemeClr val="tx1"/>
              </a:solidFill>
            </a:endParaRPr>
          </a:p>
        </c:rich>
      </c:tx>
      <c:layout>
        <c:manualLayout>
          <c:xMode val="edge"/>
          <c:yMode val="edge"/>
          <c:x val="0.25631611777574875"/>
          <c:y val="3.0514941415358699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3290-463B-9DF5-4ECD4C85BC9E}"/>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dirty="0">
                <a:solidFill>
                  <a:schemeClr val="tx1"/>
                </a:solidFill>
              </a:rPr>
              <a:t>Nekvalifikuotas personalas</a:t>
            </a:r>
            <a:endParaRPr lang="en-US" dirty="0">
              <a:solidFill>
                <a:schemeClr val="tx1"/>
              </a:solidFill>
            </a:endParaRPr>
          </a:p>
        </c:rich>
      </c:tx>
      <c:layout>
        <c:manualLayout>
          <c:xMode val="edge"/>
          <c:yMode val="edge"/>
          <c:x val="0.1773097419813546"/>
          <c:y val="4.1637637451781583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Lapas1!$A$3:$A$4</c:f>
              <c:strCache>
                <c:ptCount val="2"/>
                <c:pt idx="0">
                  <c:v>Audituotų  įstaigų skaičius</c:v>
                </c:pt>
                <c:pt idx="1">
                  <c:v>Pažeidimas fiksuotas</c:v>
                </c:pt>
              </c:strCache>
            </c:strRef>
          </c:cat>
          <c:val>
            <c:numRef>
              <c:f>Lapas1!$B$3:$B$4</c:f>
              <c:numCache>
                <c:formatCode>General</c:formatCode>
                <c:ptCount val="2"/>
                <c:pt idx="0">
                  <c:v>6</c:v>
                </c:pt>
                <c:pt idx="1">
                  <c:v>3</c:v>
                </c:pt>
              </c:numCache>
            </c:numRef>
          </c:val>
          <c:extLst>
            <c:ext xmlns:c16="http://schemas.microsoft.com/office/drawing/2014/chart" uri="{C3380CC4-5D6E-409C-BE32-E72D297353CC}">
              <c16:uniqueId val="{00000000-7930-4515-8BC6-B48E6D09B706}"/>
            </c:ext>
          </c:extLst>
        </c:ser>
        <c:dLbls>
          <c:dLblPos val="ctr"/>
          <c:showLegendKey val="0"/>
          <c:showVal val="1"/>
          <c:showCatName val="0"/>
          <c:showSerName val="0"/>
          <c:showPercent val="0"/>
          <c:showBubbleSize val="0"/>
        </c:dLbls>
        <c:gapWidth val="150"/>
        <c:overlap val="100"/>
        <c:axId val="797651055"/>
        <c:axId val="797654895"/>
      </c:barChart>
      <c:catAx>
        <c:axId val="7976510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797654895"/>
        <c:crosses val="autoZero"/>
        <c:auto val="1"/>
        <c:lblAlgn val="ctr"/>
        <c:lblOffset val="100"/>
        <c:noMultiLvlLbl val="0"/>
      </c:catAx>
      <c:valAx>
        <c:axId val="79765489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9765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lt-LT">
                <a:solidFill>
                  <a:schemeClr val="tx1"/>
                </a:solidFill>
              </a:rPr>
              <a:t>Pagalbos specialistų trūkumas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lt-LT"/>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5.5555555555555558E-3"/>
                  <c:y val="0.2794821316894283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5A-4348-8031-9CA63E85F510}"/>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extLst>
                <c:ext xmlns:c16="http://schemas.microsoft.com/office/drawing/2014/chart" uri="{C3380CC4-5D6E-409C-BE32-E72D297353CC}">
                  <c16:uniqueId val="{00000001-945A-4348-8031-9CA63E85F5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Lapas2!$A$3:$A$4</c:f>
              <c:strCache>
                <c:ptCount val="2"/>
                <c:pt idx="0">
                  <c:v>Audituotų  įstaigų skaičius</c:v>
                </c:pt>
                <c:pt idx="1">
                  <c:v>Pažeidimas fiksuotas</c:v>
                </c:pt>
              </c:strCache>
            </c:strRef>
          </c:cat>
          <c:val>
            <c:numRef>
              <c:f>Lapas2!$B$3:$B$4</c:f>
              <c:numCache>
                <c:formatCode>General</c:formatCode>
                <c:ptCount val="2"/>
                <c:pt idx="0">
                  <c:v>6</c:v>
                </c:pt>
                <c:pt idx="1">
                  <c:v>1</c:v>
                </c:pt>
              </c:numCache>
            </c:numRef>
          </c:val>
          <c:extLst>
            <c:ext xmlns:c16="http://schemas.microsoft.com/office/drawing/2014/chart" uri="{C3380CC4-5D6E-409C-BE32-E72D297353CC}">
              <c16:uniqueId val="{00000002-945A-4348-8031-9CA63E85F510}"/>
            </c:ext>
          </c:extLst>
        </c:ser>
        <c:dLbls>
          <c:showLegendKey val="0"/>
          <c:showVal val="0"/>
          <c:showCatName val="0"/>
          <c:showSerName val="0"/>
          <c:showPercent val="0"/>
          <c:showBubbleSize val="0"/>
        </c:dLbls>
        <c:gapWidth val="164"/>
        <c:overlap val="-22"/>
        <c:axId val="1475580735"/>
        <c:axId val="1475583615"/>
      </c:barChart>
      <c:catAx>
        <c:axId val="147558073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t-LT"/>
          </a:p>
        </c:txPr>
        <c:crossAx val="1475583615"/>
        <c:crosses val="autoZero"/>
        <c:auto val="1"/>
        <c:lblAlgn val="ctr"/>
        <c:lblOffset val="100"/>
        <c:noMultiLvlLbl val="0"/>
      </c:catAx>
      <c:valAx>
        <c:axId val="147558361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475580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4269498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916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166813"/>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4398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38238"/>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3089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39432148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10610719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20137131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33561145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dirty="0"/>
              <a:t>Click to edit Master title style</a:t>
            </a:r>
          </a:p>
        </p:txBody>
      </p:sp>
      <p:sp>
        <p:nvSpPr>
          <p:cNvPr id="12" name="Footer Placeholder 11"/>
          <p:cNvSpPr>
            <a:spLocks noGrp="1"/>
          </p:cNvSpPr>
          <p:nvPr>
            <p:ph type="ftr" sz="quarter" idx="11"/>
          </p:nvPr>
        </p:nvSpPr>
        <p:spPr>
          <a:xfrm>
            <a:off x="1291188" y="6437559"/>
            <a:ext cx="10191200" cy="283915"/>
          </a:xfrm>
        </p:spPr>
        <p:txBody>
          <a:bodyPr/>
          <a:lstStyle/>
          <a:p>
            <a:endParaRPr lang="en-US" dirty="0"/>
          </a:p>
        </p:txBody>
      </p:sp>
    </p:spTree>
    <p:extLst>
      <p:ext uri="{BB962C8B-B14F-4D97-AF65-F5344CB8AC3E}">
        <p14:creationId xmlns:p14="http://schemas.microsoft.com/office/powerpoint/2010/main" val="59695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4475" y="642938"/>
            <a:ext cx="9129714" cy="2786062"/>
          </a:xfrm>
        </p:spPr>
        <p:txBody>
          <a:bodyPr anchor="b">
            <a:normAutofit/>
          </a:bodyPr>
          <a:lstStyle>
            <a:lvl1pPr algn="ctr">
              <a:defRPr sz="5400"/>
            </a:lvl1pPr>
          </a:lstStyle>
          <a:p>
            <a:r>
              <a:rPr lang="en-US" dirty="0"/>
              <a:t>Click to edit Master title style</a:t>
            </a:r>
          </a:p>
        </p:txBody>
      </p:sp>
      <p:sp>
        <p:nvSpPr>
          <p:cNvPr id="3" name="Text Placeholder 2"/>
          <p:cNvSpPr>
            <a:spLocks noGrp="1"/>
          </p:cNvSpPr>
          <p:nvPr>
            <p:ph type="body" idx="1"/>
          </p:nvPr>
        </p:nvSpPr>
        <p:spPr>
          <a:xfrm>
            <a:off x="831850" y="38941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26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40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966" y="2064106"/>
            <a:ext cx="7240069" cy="2729789"/>
          </a:xfrm>
          <a:prstGeom prst="rect">
            <a:avLst/>
          </a:prstGeom>
        </p:spPr>
      </p:pic>
    </p:spTree>
    <p:extLst>
      <p:ext uri="{BB962C8B-B14F-4D97-AF65-F5344CB8AC3E}">
        <p14:creationId xmlns:p14="http://schemas.microsoft.com/office/powerpoint/2010/main" val="330700091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33400" y="365126"/>
            <a:ext cx="10821988" cy="823078"/>
          </a:xfrm>
        </p:spPr>
        <p:txBody>
          <a:bodyPr/>
          <a:lstStyle/>
          <a:p>
            <a:r>
              <a:rPr lang="en-US" dirty="0"/>
              <a:t>Click to edit Master title style</a:t>
            </a:r>
          </a:p>
        </p:txBody>
      </p:sp>
      <p:sp>
        <p:nvSpPr>
          <p:cNvPr id="3" name="Text Placeholder 2"/>
          <p:cNvSpPr>
            <a:spLocks noGrp="1"/>
          </p:cNvSpPr>
          <p:nvPr>
            <p:ph type="body" idx="1"/>
          </p:nvPr>
        </p:nvSpPr>
        <p:spPr>
          <a:xfrm>
            <a:off x="533400" y="1681163"/>
            <a:ext cx="5464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3400" y="2505075"/>
            <a:ext cx="5464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66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46801" y="275699"/>
            <a:ext cx="11060999" cy="917670"/>
          </a:xfrm>
        </p:spPr>
        <p:txBody>
          <a:bodyPr/>
          <a:lstStyle/>
          <a:p>
            <a:r>
              <a:rPr lang="en-US" dirty="0"/>
              <a:t>Click to edit Master title style</a:t>
            </a:r>
          </a:p>
        </p:txBody>
      </p:sp>
    </p:spTree>
    <p:extLst>
      <p:ext uri="{BB962C8B-B14F-4D97-AF65-F5344CB8AC3E}">
        <p14:creationId xmlns:p14="http://schemas.microsoft.com/office/powerpoint/2010/main" val="4283218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2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16681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12933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38238"/>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695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14178682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122363"/>
            <a:ext cx="10347960" cy="2306637"/>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848360" y="3964268"/>
            <a:ext cx="10347960" cy="15737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772" y="5984037"/>
            <a:ext cx="792456" cy="607342"/>
          </a:xfrm>
          <a:prstGeom prst="rect">
            <a:avLst/>
          </a:prstGeom>
        </p:spPr>
      </p:pic>
    </p:spTree>
    <p:extLst>
      <p:ext uri="{BB962C8B-B14F-4D97-AF65-F5344CB8AC3E}">
        <p14:creationId xmlns:p14="http://schemas.microsoft.com/office/powerpoint/2010/main" val="19040237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endParaRPr lang="en-US" dirty="0"/>
          </a:p>
        </p:txBody>
      </p:sp>
      <p:sp>
        <p:nvSpPr>
          <p:cNvPr id="12" name="Footer Placeholder 11"/>
          <p:cNvSpPr>
            <a:spLocks noGrp="1"/>
          </p:cNvSpPr>
          <p:nvPr>
            <p:ph type="ftr" sz="quarter" idx="11"/>
          </p:nvPr>
        </p:nvSpPr>
        <p:spPr>
          <a:xfrm>
            <a:off x="1291188" y="6437559"/>
            <a:ext cx="10191200" cy="283915"/>
          </a:xfrm>
        </p:spPr>
        <p:txBody>
          <a:bodyPr/>
          <a:lstStyle/>
          <a:p>
            <a:endParaRPr lang="en-US" dirty="0"/>
          </a:p>
        </p:txBody>
      </p:sp>
    </p:spTree>
    <p:extLst>
      <p:ext uri="{BB962C8B-B14F-4D97-AF65-F5344CB8AC3E}">
        <p14:creationId xmlns:p14="http://schemas.microsoft.com/office/powerpoint/2010/main" val="14867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4475" y="642938"/>
            <a:ext cx="9129714" cy="2786062"/>
          </a:xfrm>
        </p:spPr>
        <p:txBody>
          <a:bodyPr anchor="b">
            <a:normAutofit/>
          </a:bodyPr>
          <a:lstStyle>
            <a:lvl1pPr algn="ct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0" y="38941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03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04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33400" y="365126"/>
            <a:ext cx="10821988" cy="8230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3400" y="1681163"/>
            <a:ext cx="5464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400" y="2505075"/>
            <a:ext cx="5464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12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546801" y="275699"/>
            <a:ext cx="11060999" cy="917670"/>
          </a:xfrm>
        </p:spPr>
        <p:txBody>
          <a:bodyPr/>
          <a:lstStyle/>
          <a:p>
            <a:r>
              <a:rPr lang="en-US"/>
              <a:t>Click to edit Master title style</a:t>
            </a:r>
            <a:endParaRPr lang="en-US" dirty="0"/>
          </a:p>
        </p:txBody>
      </p:sp>
    </p:spTree>
    <p:extLst>
      <p:ext uri="{BB962C8B-B14F-4D97-AF65-F5344CB8AC3E}">
        <p14:creationId xmlns:p14="http://schemas.microsoft.com/office/powerpoint/2010/main" val="307384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17"/>
            <a:ext cx="12192000" cy="746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6801" y="275699"/>
            <a:ext cx="11060999" cy="81015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46802" y="1447800"/>
            <a:ext cx="11060998" cy="45670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6508" y="6307811"/>
            <a:ext cx="10161292" cy="351294"/>
          </a:xfrm>
          <a:prstGeom prst="rect">
            <a:avLst/>
          </a:prstGeom>
        </p:spPr>
        <p:txBody>
          <a:bodyPr vert="horz" lIns="91440" tIns="45720" rIns="91440" bIns="45720" rtlCol="0" anchor="b"/>
          <a:lstStyle>
            <a:lvl1pPr algn="l">
              <a:defRPr sz="1400" b="1">
                <a:solidFill>
                  <a:schemeClr val="bg1"/>
                </a:solidFill>
              </a:defRPr>
            </a:lvl1pPr>
          </a:lstStyle>
          <a:p>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68" y="6276815"/>
            <a:ext cx="539745" cy="413663"/>
          </a:xfrm>
          <a:prstGeom prst="rect">
            <a:avLst/>
          </a:prstGeom>
        </p:spPr>
      </p:pic>
    </p:spTree>
    <p:extLst>
      <p:ext uri="{BB962C8B-B14F-4D97-AF65-F5344CB8AC3E}">
        <p14:creationId xmlns:p14="http://schemas.microsoft.com/office/powerpoint/2010/main" val="3207733751"/>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58"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588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25888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5986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 userDrawn="1">
          <p15:clr>
            <a:srgbClr val="F26B43"/>
          </p15:clr>
        </p15:guide>
        <p15:guide id="3" pos="7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17"/>
            <a:ext cx="12192000" cy="74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46801" y="275699"/>
            <a:ext cx="11060999" cy="81015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46802" y="1447800"/>
            <a:ext cx="11060998" cy="45670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6508" y="6307811"/>
            <a:ext cx="10161292" cy="351294"/>
          </a:xfrm>
          <a:prstGeom prst="rect">
            <a:avLst/>
          </a:prstGeom>
        </p:spPr>
        <p:txBody>
          <a:bodyPr vert="horz" lIns="91440" tIns="45720" rIns="91440" bIns="45720" rtlCol="0" anchor="b"/>
          <a:lstStyle>
            <a:lvl1pPr algn="l">
              <a:defRPr sz="1400" b="1">
                <a:solidFill>
                  <a:schemeClr val="bg1"/>
                </a:solidFill>
              </a:defRPr>
            </a:lvl1pPr>
          </a:lstStyle>
          <a:p>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68" y="6276815"/>
            <a:ext cx="539745" cy="413663"/>
          </a:xfrm>
          <a:prstGeom prst="rect">
            <a:avLst/>
          </a:prstGeom>
        </p:spPr>
      </p:pic>
    </p:spTree>
    <p:extLst>
      <p:ext uri="{BB962C8B-B14F-4D97-AF65-F5344CB8AC3E}">
        <p14:creationId xmlns:p14="http://schemas.microsoft.com/office/powerpoint/2010/main" val="924238309"/>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588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25888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5986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36">
          <p15:clr>
            <a:srgbClr val="F26B43"/>
          </p15:clr>
        </p15:guide>
        <p15:guide id="3" pos="7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E1626E8-203E-F081-C712-F37A3267F72E}"/>
              </a:ext>
            </a:extLst>
          </p:cNvPr>
          <p:cNvSpPr>
            <a:spLocks noGrp="1"/>
          </p:cNvSpPr>
          <p:nvPr>
            <p:ph type="ctrTitle"/>
          </p:nvPr>
        </p:nvSpPr>
        <p:spPr/>
        <p:txBody>
          <a:bodyPr/>
          <a:lstStyle/>
          <a:p>
            <a:r>
              <a:rPr lang="lt-LT" dirty="0"/>
              <a:t>2025 m. audito išvados ir rekomendacijos ikimokyklinėse įstaigose</a:t>
            </a:r>
          </a:p>
        </p:txBody>
      </p:sp>
      <p:sp>
        <p:nvSpPr>
          <p:cNvPr id="3" name="Antrinis pavadinimas 2">
            <a:extLst>
              <a:ext uri="{FF2B5EF4-FFF2-40B4-BE49-F238E27FC236}">
                <a16:creationId xmlns:a16="http://schemas.microsoft.com/office/drawing/2014/main" id="{056C2257-A708-562A-9883-0C22B4E937B7}"/>
              </a:ext>
            </a:extLst>
          </p:cNvPr>
          <p:cNvSpPr>
            <a:spLocks noGrp="1"/>
          </p:cNvSpPr>
          <p:nvPr>
            <p:ph type="subTitle" idx="1"/>
          </p:nvPr>
        </p:nvSpPr>
        <p:spPr/>
        <p:txBody>
          <a:bodyPr>
            <a:normAutofit/>
          </a:bodyPr>
          <a:lstStyle/>
          <a:p>
            <a:r>
              <a:rPr lang="lt-LT" dirty="0"/>
              <a:t>                                                                                    </a:t>
            </a:r>
          </a:p>
          <a:p>
            <a:r>
              <a:rPr lang="lt-LT" dirty="0"/>
              <a:t>    Švietimo skyriaus specialistė</a:t>
            </a:r>
          </a:p>
          <a:p>
            <a:r>
              <a:rPr lang="lt-LT" dirty="0"/>
              <a:t>J. Kveškevičienė</a:t>
            </a:r>
          </a:p>
        </p:txBody>
      </p:sp>
    </p:spTree>
    <p:extLst>
      <p:ext uri="{BB962C8B-B14F-4D97-AF65-F5344CB8AC3E}">
        <p14:creationId xmlns:p14="http://schemas.microsoft.com/office/powerpoint/2010/main" val="70066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CE1DD198-E18D-F963-F028-E9F9679F937D}"/>
              </a:ext>
            </a:extLst>
          </p:cNvPr>
          <p:cNvSpPr>
            <a:spLocks noGrp="1"/>
          </p:cNvSpPr>
          <p:nvPr>
            <p:ph type="title"/>
          </p:nvPr>
        </p:nvSpPr>
        <p:spPr/>
        <p:txBody>
          <a:bodyPr>
            <a:normAutofit fontScale="90000"/>
          </a:bodyPr>
          <a:lstStyle/>
          <a:p>
            <a:r>
              <a:rPr lang="lt-LT" dirty="0"/>
              <a:t>Audito duomenų statistika- priemokos ir darbo užmokestis</a:t>
            </a:r>
          </a:p>
        </p:txBody>
      </p:sp>
      <p:graphicFrame>
        <p:nvGraphicFramePr>
          <p:cNvPr id="4" name="Turinio vietos rezervavimo ženklas 3">
            <a:extLst>
              <a:ext uri="{FF2B5EF4-FFF2-40B4-BE49-F238E27FC236}">
                <a16:creationId xmlns:a16="http://schemas.microsoft.com/office/drawing/2014/main" id="{1533D42E-9A1F-7075-E5FF-31712045C3B3}"/>
              </a:ext>
            </a:extLst>
          </p:cNvPr>
          <p:cNvGraphicFramePr>
            <a:graphicFrameLocks noGrp="1"/>
          </p:cNvGraphicFramePr>
          <p:nvPr>
            <p:ph idx="1"/>
            <p:extLst>
              <p:ext uri="{D42A27DB-BD31-4B8C-83A1-F6EECF244321}">
                <p14:modId xmlns:p14="http://schemas.microsoft.com/office/powerpoint/2010/main" val="712309453"/>
              </p:ext>
            </p:extLst>
          </p:nvPr>
        </p:nvGraphicFramePr>
        <p:xfrm>
          <a:off x="546100" y="1447800"/>
          <a:ext cx="11061700"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92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875DB270-0B04-6D5F-62DF-2774DCED1F41}"/>
              </a:ext>
            </a:extLst>
          </p:cNvPr>
          <p:cNvSpPr>
            <a:spLocks noGrp="1"/>
          </p:cNvSpPr>
          <p:nvPr>
            <p:ph idx="1"/>
          </p:nvPr>
        </p:nvSpPr>
        <p:spPr>
          <a:xfrm>
            <a:off x="546802" y="1085851"/>
            <a:ext cx="11060998" cy="4978519"/>
          </a:xfrm>
        </p:spPr>
        <p:txBody>
          <a:bodyPr>
            <a:normAutofit fontScale="92500" lnSpcReduction="10000"/>
          </a:bodyPr>
          <a:lstStyle/>
          <a:p>
            <a:r>
              <a:rPr lang="lt-LT" sz="2600" dirty="0"/>
              <a:t>Pirkimai VIPIS atlikti po faktinių įsigijimų </a:t>
            </a:r>
            <a:r>
              <a:rPr lang="lt-LT" dirty="0"/>
              <a:t>(pirkimo procedūros VIPIS baigiamos po sutarčių sudarymo ar jau įsigijus prekes)</a:t>
            </a:r>
          </a:p>
          <a:p>
            <a:r>
              <a:rPr lang="lt-LT" sz="2600" dirty="0"/>
              <a:t>Sutartys nesuderintos su pirkimo dokumentais </a:t>
            </a:r>
            <a:r>
              <a:rPr lang="lt-LT" dirty="0"/>
              <a:t>(į sutartis neįtraukiamos pirkimo dokumentuose numatomos sąlygos)</a:t>
            </a:r>
          </a:p>
          <a:p>
            <a:r>
              <a:rPr lang="lt-LT" sz="2600" dirty="0"/>
              <a:t>Netinkama pirkimo dokumentų apskaita DVS Kontoroje </a:t>
            </a:r>
            <a:r>
              <a:rPr lang="lt-LT" dirty="0"/>
              <a:t>(viešųjų pirkimų sutartys neregistruojamos DVS Kontoroje)</a:t>
            </a:r>
          </a:p>
          <a:p>
            <a:r>
              <a:rPr lang="lt-LT" sz="2600" dirty="0"/>
              <a:t>Sutarčių viešinimas CVP IS atliekamas pavėluotai</a:t>
            </a:r>
          </a:p>
          <a:p>
            <a:r>
              <a:rPr lang="lt-LT" sz="2600" dirty="0"/>
              <a:t>Pirkimai vykdomi ne viešojo pirkimo būdu </a:t>
            </a:r>
            <a:r>
              <a:rPr lang="lt-LT" dirty="0"/>
              <a:t>(prekės įsigytos neatlikus viešųjų pirkimų procedūros)</a:t>
            </a:r>
          </a:p>
          <a:p>
            <a:r>
              <a:rPr lang="lt-LT" sz="2600" dirty="0"/>
              <a:t>Netinkama sutarčių vykdymo kontrolė </a:t>
            </a:r>
            <a:r>
              <a:rPr lang="lt-LT" dirty="0"/>
              <a:t>(nekontroliuojami sutartyje numatyti įsipareigojimai, nereikalaujama sutartyje numatytų įsipareigojimų patvirtinančių dokumentų iš tiekėjų ir rangovų, nesuderinti maisto produktų tiekimo grafikai, negauti prekių kilmės dokumentai)</a:t>
            </a:r>
          </a:p>
          <a:p>
            <a:r>
              <a:rPr lang="lt-LT" sz="2600" dirty="0"/>
              <a:t>Pirkimo dokumentai neįtraukti į apskaitą</a:t>
            </a:r>
          </a:p>
        </p:txBody>
      </p:sp>
      <p:sp>
        <p:nvSpPr>
          <p:cNvPr id="3" name="Pavadinimas 2">
            <a:extLst>
              <a:ext uri="{FF2B5EF4-FFF2-40B4-BE49-F238E27FC236}">
                <a16:creationId xmlns:a16="http://schemas.microsoft.com/office/drawing/2014/main" id="{317AAE93-FC6F-3327-130A-5EE777626602}"/>
              </a:ext>
            </a:extLst>
          </p:cNvPr>
          <p:cNvSpPr>
            <a:spLocks noGrp="1"/>
          </p:cNvSpPr>
          <p:nvPr>
            <p:ph type="title"/>
          </p:nvPr>
        </p:nvSpPr>
        <p:spPr/>
        <p:txBody>
          <a:bodyPr>
            <a:normAutofit fontScale="90000"/>
          </a:bodyPr>
          <a:lstStyle/>
          <a:p>
            <a:r>
              <a:rPr lang="lt-LT" dirty="0"/>
              <a:t>Pažeidimas: viešieji pirkimai ir sutarčių vykdymas</a:t>
            </a:r>
          </a:p>
        </p:txBody>
      </p:sp>
    </p:spTree>
    <p:extLst>
      <p:ext uri="{BB962C8B-B14F-4D97-AF65-F5344CB8AC3E}">
        <p14:creationId xmlns:p14="http://schemas.microsoft.com/office/powerpoint/2010/main" val="27249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ED5DA41C-1791-FDBA-4488-5FF063649228}"/>
              </a:ext>
            </a:extLst>
          </p:cNvPr>
          <p:cNvSpPr>
            <a:spLocks noGrp="1"/>
          </p:cNvSpPr>
          <p:nvPr>
            <p:ph type="title"/>
          </p:nvPr>
        </p:nvSpPr>
        <p:spPr/>
        <p:txBody>
          <a:bodyPr>
            <a:normAutofit fontScale="90000"/>
          </a:bodyPr>
          <a:lstStyle/>
          <a:p>
            <a:r>
              <a:rPr lang="lt-LT" dirty="0"/>
              <a:t>Audito duomenų statistika-viešųjų pirkimų pažeidimai</a:t>
            </a:r>
          </a:p>
        </p:txBody>
      </p:sp>
      <p:graphicFrame>
        <p:nvGraphicFramePr>
          <p:cNvPr id="7" name="Turinio vietos rezervavimo ženklas 6">
            <a:extLst>
              <a:ext uri="{FF2B5EF4-FFF2-40B4-BE49-F238E27FC236}">
                <a16:creationId xmlns:a16="http://schemas.microsoft.com/office/drawing/2014/main" id="{AE2657C6-9D6B-E12B-DE67-EC1ACD5DB6A7}"/>
              </a:ext>
            </a:extLst>
          </p:cNvPr>
          <p:cNvGraphicFramePr>
            <a:graphicFrameLocks noGrp="1"/>
          </p:cNvGraphicFramePr>
          <p:nvPr>
            <p:ph idx="1"/>
            <p:extLst>
              <p:ext uri="{D42A27DB-BD31-4B8C-83A1-F6EECF244321}">
                <p14:modId xmlns:p14="http://schemas.microsoft.com/office/powerpoint/2010/main" val="3727802168"/>
              </p:ext>
            </p:extLst>
          </p:nvPr>
        </p:nvGraphicFramePr>
        <p:xfrm>
          <a:off x="546099" y="1240971"/>
          <a:ext cx="3473810" cy="4774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a 7">
            <a:extLst>
              <a:ext uri="{FF2B5EF4-FFF2-40B4-BE49-F238E27FC236}">
                <a16:creationId xmlns:a16="http://schemas.microsoft.com/office/drawing/2014/main" id="{1533D42E-9A1F-7075-E5FF-31712045C3B3}"/>
              </a:ext>
            </a:extLst>
          </p:cNvPr>
          <p:cNvGraphicFramePr>
            <a:graphicFrameLocks/>
          </p:cNvGraphicFramePr>
          <p:nvPr>
            <p:extLst>
              <p:ext uri="{D42A27DB-BD31-4B8C-83A1-F6EECF244321}">
                <p14:modId xmlns:p14="http://schemas.microsoft.com/office/powerpoint/2010/main" val="845774567"/>
              </p:ext>
            </p:extLst>
          </p:nvPr>
        </p:nvGraphicFramePr>
        <p:xfrm>
          <a:off x="4019909" y="976507"/>
          <a:ext cx="3571336" cy="5038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a 8">
            <a:extLst>
              <a:ext uri="{FF2B5EF4-FFF2-40B4-BE49-F238E27FC236}">
                <a16:creationId xmlns:a16="http://schemas.microsoft.com/office/drawing/2014/main" id="{AE2657C6-9D6B-E12B-DE67-EC1ACD5DB6A7}"/>
              </a:ext>
            </a:extLst>
          </p:cNvPr>
          <p:cNvGraphicFramePr>
            <a:graphicFrameLocks/>
          </p:cNvGraphicFramePr>
          <p:nvPr>
            <p:extLst>
              <p:ext uri="{D42A27DB-BD31-4B8C-83A1-F6EECF244321}">
                <p14:modId xmlns:p14="http://schemas.microsoft.com/office/powerpoint/2010/main" val="3150958837"/>
              </p:ext>
            </p:extLst>
          </p:nvPr>
        </p:nvGraphicFramePr>
        <p:xfrm>
          <a:off x="7591245" y="1424375"/>
          <a:ext cx="4062690" cy="45906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362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9FC90631-C28A-C2FA-5624-C5CC7FD78FA8}"/>
              </a:ext>
            </a:extLst>
          </p:cNvPr>
          <p:cNvSpPr>
            <a:spLocks noGrp="1"/>
          </p:cNvSpPr>
          <p:nvPr>
            <p:ph idx="1"/>
          </p:nvPr>
        </p:nvSpPr>
        <p:spPr/>
        <p:txBody>
          <a:bodyPr/>
          <a:lstStyle/>
          <a:p>
            <a:r>
              <a:rPr lang="lt-LT" sz="2800" dirty="0"/>
              <a:t>Neužtikrintas Vidaus kontrolės įgyvendinimo tvarkos aprašo vykdymas </a:t>
            </a:r>
            <a:r>
              <a:rPr lang="lt-LT" dirty="0"/>
              <a:t>(nenustatyti rizikos veiksniai, neatlikta vidaus kontrolės analizė- įstaiga faktiškai neatliko vidaus kontrolės, nors nurodo, kad kontrolė atlikta, rizikos įvertintos; tas pats asmuo skiriamas atsakingu už išankstinę ir paskesnę finansų kontrolę)</a:t>
            </a:r>
          </a:p>
        </p:txBody>
      </p:sp>
      <p:sp>
        <p:nvSpPr>
          <p:cNvPr id="3" name="Pavadinimas 2">
            <a:extLst>
              <a:ext uri="{FF2B5EF4-FFF2-40B4-BE49-F238E27FC236}">
                <a16:creationId xmlns:a16="http://schemas.microsoft.com/office/drawing/2014/main" id="{733F33AF-C934-CB1C-1E60-ED0CB926C00F}"/>
              </a:ext>
            </a:extLst>
          </p:cNvPr>
          <p:cNvSpPr>
            <a:spLocks noGrp="1"/>
          </p:cNvSpPr>
          <p:nvPr>
            <p:ph type="title"/>
          </p:nvPr>
        </p:nvSpPr>
        <p:spPr/>
        <p:txBody>
          <a:bodyPr/>
          <a:lstStyle/>
          <a:p>
            <a:r>
              <a:rPr lang="lt-LT" dirty="0"/>
              <a:t>Pažeidimas: vidaus kontrolė</a:t>
            </a:r>
          </a:p>
        </p:txBody>
      </p:sp>
    </p:spTree>
    <p:extLst>
      <p:ext uri="{BB962C8B-B14F-4D97-AF65-F5344CB8AC3E}">
        <p14:creationId xmlns:p14="http://schemas.microsoft.com/office/powerpoint/2010/main" val="116202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03E9A506-7577-D6DF-56CB-F8945BE7AF59}"/>
              </a:ext>
            </a:extLst>
          </p:cNvPr>
          <p:cNvSpPr>
            <a:spLocks noGrp="1"/>
          </p:cNvSpPr>
          <p:nvPr>
            <p:ph type="title"/>
          </p:nvPr>
        </p:nvSpPr>
        <p:spPr/>
        <p:txBody>
          <a:bodyPr/>
          <a:lstStyle/>
          <a:p>
            <a:r>
              <a:rPr lang="lt-LT" dirty="0"/>
              <a:t>Audito duomenų statistika- vidaus kontrolė</a:t>
            </a:r>
          </a:p>
        </p:txBody>
      </p:sp>
      <p:graphicFrame>
        <p:nvGraphicFramePr>
          <p:cNvPr id="4" name="Turinio vietos rezervavimo ženklas 3">
            <a:extLst>
              <a:ext uri="{FF2B5EF4-FFF2-40B4-BE49-F238E27FC236}">
                <a16:creationId xmlns:a16="http://schemas.microsoft.com/office/drawing/2014/main" id="{2E51019C-E5F7-1838-E1B1-997D42493912}"/>
              </a:ext>
            </a:extLst>
          </p:cNvPr>
          <p:cNvGraphicFramePr>
            <a:graphicFrameLocks noGrp="1"/>
          </p:cNvGraphicFramePr>
          <p:nvPr>
            <p:ph idx="1"/>
            <p:extLst>
              <p:ext uri="{D42A27DB-BD31-4B8C-83A1-F6EECF244321}">
                <p14:modId xmlns:p14="http://schemas.microsoft.com/office/powerpoint/2010/main" val="1574835062"/>
              </p:ext>
            </p:extLst>
          </p:nvPr>
        </p:nvGraphicFramePr>
        <p:xfrm>
          <a:off x="546100" y="1447800"/>
          <a:ext cx="11061700"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936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972A47AA-70B9-96C8-B953-5776E6ED8D8D}"/>
              </a:ext>
            </a:extLst>
          </p:cNvPr>
          <p:cNvSpPr>
            <a:spLocks noGrp="1"/>
          </p:cNvSpPr>
          <p:nvPr>
            <p:ph idx="1"/>
          </p:nvPr>
        </p:nvSpPr>
        <p:spPr/>
        <p:txBody>
          <a:bodyPr/>
          <a:lstStyle/>
          <a:p>
            <a:r>
              <a:rPr lang="lt-LT" sz="2800" dirty="0"/>
              <a:t>Nepakankama dokumentų kontrolė ir registravimas DVS Kontoroje </a:t>
            </a:r>
            <a:r>
              <a:rPr lang="lt-LT" dirty="0"/>
              <a:t>(DVS Kontoroje neregistruojami priėmimo dokumentai;  į Informacinę sistemą neįkeliami prioritetus pagrindžiantys dokumentai)</a:t>
            </a:r>
          </a:p>
          <a:p>
            <a:r>
              <a:rPr lang="lt-LT" sz="2800" dirty="0"/>
              <a:t>Nepatikrinami priėmimo prioritetus pagrindžiantys dokumentai </a:t>
            </a:r>
            <a:r>
              <a:rPr lang="lt-LT" dirty="0"/>
              <a:t>(nepatikrinta ar rugsėjo mėnesiui vaiko statusas nebus pasikeitęs pagal prioritetinę pirmumo teisę (vyresnieji šeimos vaikai netaps pilnamečiais ir keisis šeimos statusas iš daugiavaikės į nedaugiavaikę))</a:t>
            </a:r>
          </a:p>
          <a:p>
            <a:r>
              <a:rPr lang="lt-LT" sz="2800" dirty="0"/>
              <a:t>Sutartys sudaromos ne elektroniniu būdu</a:t>
            </a:r>
          </a:p>
        </p:txBody>
      </p:sp>
      <p:sp>
        <p:nvSpPr>
          <p:cNvPr id="3" name="Pavadinimas 2">
            <a:extLst>
              <a:ext uri="{FF2B5EF4-FFF2-40B4-BE49-F238E27FC236}">
                <a16:creationId xmlns:a16="http://schemas.microsoft.com/office/drawing/2014/main" id="{04156447-274C-9DA0-C367-9059D3D77AAF}"/>
              </a:ext>
            </a:extLst>
          </p:cNvPr>
          <p:cNvSpPr>
            <a:spLocks noGrp="1"/>
          </p:cNvSpPr>
          <p:nvPr>
            <p:ph type="title"/>
          </p:nvPr>
        </p:nvSpPr>
        <p:spPr/>
        <p:txBody>
          <a:bodyPr/>
          <a:lstStyle/>
          <a:p>
            <a:r>
              <a:rPr lang="lt-LT" dirty="0"/>
              <a:t>Pažeidimas: vaikų priėmimo procedūros </a:t>
            </a:r>
          </a:p>
        </p:txBody>
      </p:sp>
    </p:spTree>
    <p:extLst>
      <p:ext uri="{BB962C8B-B14F-4D97-AF65-F5344CB8AC3E}">
        <p14:creationId xmlns:p14="http://schemas.microsoft.com/office/powerpoint/2010/main" val="52642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6B4CDA19-FDE1-EBF6-EE5C-48384E02AD76}"/>
              </a:ext>
            </a:extLst>
          </p:cNvPr>
          <p:cNvSpPr>
            <a:spLocks noGrp="1"/>
          </p:cNvSpPr>
          <p:nvPr>
            <p:ph type="title"/>
          </p:nvPr>
        </p:nvSpPr>
        <p:spPr>
          <a:xfrm>
            <a:off x="336430" y="275699"/>
            <a:ext cx="11533517" cy="810152"/>
          </a:xfrm>
        </p:spPr>
        <p:txBody>
          <a:bodyPr>
            <a:normAutofit fontScale="90000"/>
          </a:bodyPr>
          <a:lstStyle/>
          <a:p>
            <a:r>
              <a:rPr lang="lt-LT" dirty="0"/>
              <a:t>Audito duomenų statistika- vaikų priėmimo procedūros</a:t>
            </a:r>
          </a:p>
        </p:txBody>
      </p:sp>
      <p:graphicFrame>
        <p:nvGraphicFramePr>
          <p:cNvPr id="4" name="Turinio vietos rezervavimo ženklas 3">
            <a:extLst>
              <a:ext uri="{FF2B5EF4-FFF2-40B4-BE49-F238E27FC236}">
                <a16:creationId xmlns:a16="http://schemas.microsoft.com/office/drawing/2014/main" id="{1533D42E-9A1F-7075-E5FF-31712045C3B3}"/>
              </a:ext>
            </a:extLst>
          </p:cNvPr>
          <p:cNvGraphicFramePr>
            <a:graphicFrameLocks noGrp="1"/>
          </p:cNvGraphicFramePr>
          <p:nvPr>
            <p:ph idx="1"/>
            <p:extLst>
              <p:ext uri="{D42A27DB-BD31-4B8C-83A1-F6EECF244321}">
                <p14:modId xmlns:p14="http://schemas.microsoft.com/office/powerpoint/2010/main" val="3189507950"/>
              </p:ext>
            </p:extLst>
          </p:nvPr>
        </p:nvGraphicFramePr>
        <p:xfrm>
          <a:off x="546100" y="1447800"/>
          <a:ext cx="11061700"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05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8272B40F-0BD9-80C0-3756-61DE9500BB39}"/>
              </a:ext>
            </a:extLst>
          </p:cNvPr>
          <p:cNvSpPr>
            <a:spLocks noGrp="1"/>
          </p:cNvSpPr>
          <p:nvPr>
            <p:ph idx="1"/>
          </p:nvPr>
        </p:nvSpPr>
        <p:spPr/>
        <p:txBody>
          <a:bodyPr/>
          <a:lstStyle/>
          <a:p>
            <a:r>
              <a:rPr lang="lt-LT" sz="2800" dirty="0"/>
              <a:t>Įstaigoje dirba pedagogai, neturintys reikiamo išsilavinimo </a:t>
            </a:r>
            <a:r>
              <a:rPr lang="lt-LT" dirty="0"/>
              <a:t>(įstaigose dirba dar studijuojantys mokytojai ir pagalbos specialistai)</a:t>
            </a:r>
          </a:p>
          <a:p>
            <a:r>
              <a:rPr lang="lt-LT" sz="2800" dirty="0"/>
              <a:t>Trūkstant pagalbos specialistų įstaigoje, ugdytiniams nesuteikiama reikalinga specialioji pagalba</a:t>
            </a:r>
          </a:p>
        </p:txBody>
      </p:sp>
      <p:sp>
        <p:nvSpPr>
          <p:cNvPr id="3" name="Pavadinimas 2">
            <a:extLst>
              <a:ext uri="{FF2B5EF4-FFF2-40B4-BE49-F238E27FC236}">
                <a16:creationId xmlns:a16="http://schemas.microsoft.com/office/drawing/2014/main" id="{503C1C5C-561B-5863-34C4-9391805F8E47}"/>
              </a:ext>
            </a:extLst>
          </p:cNvPr>
          <p:cNvSpPr>
            <a:spLocks noGrp="1"/>
          </p:cNvSpPr>
          <p:nvPr>
            <p:ph type="title"/>
          </p:nvPr>
        </p:nvSpPr>
        <p:spPr/>
        <p:txBody>
          <a:bodyPr>
            <a:normAutofit fontScale="90000"/>
          </a:bodyPr>
          <a:lstStyle/>
          <a:p>
            <a:r>
              <a:rPr lang="lt-LT" dirty="0"/>
              <a:t>Pažeidimas: personalo kvalifikacijos trūkumas</a:t>
            </a:r>
          </a:p>
        </p:txBody>
      </p:sp>
    </p:spTree>
    <p:extLst>
      <p:ext uri="{BB962C8B-B14F-4D97-AF65-F5344CB8AC3E}">
        <p14:creationId xmlns:p14="http://schemas.microsoft.com/office/powerpoint/2010/main" val="286975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A6016E76-949F-ECCD-2E7F-2030499D3BF7}"/>
              </a:ext>
            </a:extLst>
          </p:cNvPr>
          <p:cNvSpPr>
            <a:spLocks noGrp="1"/>
          </p:cNvSpPr>
          <p:nvPr>
            <p:ph type="title"/>
          </p:nvPr>
        </p:nvSpPr>
        <p:spPr>
          <a:xfrm>
            <a:off x="319177" y="275699"/>
            <a:ext cx="11473132" cy="810152"/>
          </a:xfrm>
        </p:spPr>
        <p:txBody>
          <a:bodyPr>
            <a:normAutofit fontScale="90000"/>
          </a:bodyPr>
          <a:lstStyle/>
          <a:p>
            <a:r>
              <a:rPr lang="lt-LT" dirty="0"/>
              <a:t>Audito duomenų statistika- personalo kvalifikacijos trūkumas</a:t>
            </a:r>
          </a:p>
        </p:txBody>
      </p:sp>
      <p:graphicFrame>
        <p:nvGraphicFramePr>
          <p:cNvPr id="4" name="Turinio vietos rezervavimo ženklas 3">
            <a:extLst>
              <a:ext uri="{FF2B5EF4-FFF2-40B4-BE49-F238E27FC236}">
                <a16:creationId xmlns:a16="http://schemas.microsoft.com/office/drawing/2014/main" id="{1533D42E-9A1F-7075-E5FF-31712045C3B3}"/>
              </a:ext>
            </a:extLst>
          </p:cNvPr>
          <p:cNvGraphicFramePr>
            <a:graphicFrameLocks noGrp="1"/>
          </p:cNvGraphicFramePr>
          <p:nvPr>
            <p:ph idx="1"/>
            <p:extLst>
              <p:ext uri="{D42A27DB-BD31-4B8C-83A1-F6EECF244321}">
                <p14:modId xmlns:p14="http://schemas.microsoft.com/office/powerpoint/2010/main" val="758186619"/>
              </p:ext>
            </p:extLst>
          </p:nvPr>
        </p:nvGraphicFramePr>
        <p:xfrm>
          <a:off x="546100" y="1447800"/>
          <a:ext cx="4189802" cy="4567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a:extLst>
              <a:ext uri="{FF2B5EF4-FFF2-40B4-BE49-F238E27FC236}">
                <a16:creationId xmlns:a16="http://schemas.microsoft.com/office/drawing/2014/main" id="{C06C14DB-79E6-B857-4853-281562C34721}"/>
              </a:ext>
            </a:extLst>
          </p:cNvPr>
          <p:cNvGraphicFramePr>
            <a:graphicFrameLocks/>
          </p:cNvGraphicFramePr>
          <p:nvPr>
            <p:extLst>
              <p:ext uri="{D42A27DB-BD31-4B8C-83A1-F6EECF244321}">
                <p14:modId xmlns:p14="http://schemas.microsoft.com/office/powerpoint/2010/main" val="3273171915"/>
              </p:ext>
            </p:extLst>
          </p:nvPr>
        </p:nvGraphicFramePr>
        <p:xfrm>
          <a:off x="5170100" y="1526876"/>
          <a:ext cx="4572000" cy="4390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658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0266B6C1-46A0-6D79-4E64-F7370C1DE6CD}"/>
              </a:ext>
            </a:extLst>
          </p:cNvPr>
          <p:cNvSpPr>
            <a:spLocks noGrp="1"/>
          </p:cNvSpPr>
          <p:nvPr>
            <p:ph idx="1"/>
          </p:nvPr>
        </p:nvSpPr>
        <p:spPr>
          <a:xfrm>
            <a:off x="546802" y="1017918"/>
            <a:ext cx="11060998" cy="4996906"/>
          </a:xfrm>
        </p:spPr>
        <p:txBody>
          <a:bodyPr>
            <a:normAutofit fontScale="92500" lnSpcReduction="10000"/>
          </a:bodyPr>
          <a:lstStyle/>
          <a:p>
            <a:r>
              <a:rPr lang="lt-LT" sz="2600" dirty="0"/>
              <a:t>Faktinės maitinimo išlaidos mažesnės nei patvirtintos normos </a:t>
            </a:r>
            <a:r>
              <a:rPr lang="lt-LT" dirty="0"/>
              <a:t>(patikrinimo metu faktinės dienos maitinimo išlaidos buvo mažesnės nei patvirtinta Savivaldybės tarybos ir Administracijos direktoriaus)</a:t>
            </a:r>
          </a:p>
          <a:p>
            <a:r>
              <a:rPr lang="lt-LT" sz="2600" dirty="0"/>
              <a:t>Rizika, kad maisto produktai panaudojami ne vaikų maitinimui </a:t>
            </a:r>
            <a:r>
              <a:rPr lang="lt-LT" dirty="0"/>
              <a:t>(esant dideliems maisto nurašymo kiekiams, kyla grėsmė, kad gaminamų patiekalų energetinė vertė gali sumažėti ir neatitikti vaikams rekomenduojamų paros normų ar nurašyti produktai gali būti panaudojami ne vaikų maitinimui</a:t>
            </a:r>
            <a:r>
              <a:rPr lang="lt-LT" sz="2000" dirty="0"/>
              <a:t>) </a:t>
            </a:r>
          </a:p>
          <a:p>
            <a:r>
              <a:rPr lang="lt-LT" sz="2600" dirty="0"/>
              <a:t>Netinkama maisto produktų sutarčių vykdymo kontrolė </a:t>
            </a:r>
            <a:r>
              <a:rPr lang="lt-LT" dirty="0"/>
              <a:t>(nekontroliuotas sutarties vykdymo užtikrinimo bei prekių kilmės dokumentų gavimas, aplinkosauginių reikalavimų vykdymas, viršytos sutarčių vertės, nederinti dalis prekių tiekimo grafikų, gauti su sutarčių vykdymu susiję dokumentai neregistruojami, netinkamai atliekama mokėjimų kontrolės funkcija)</a:t>
            </a:r>
          </a:p>
          <a:p>
            <a:r>
              <a:rPr lang="lt-LT" sz="2600" dirty="0"/>
              <a:t>Valgiaraščių tvirtinimo ir nurašymo procedūros atliekamos pavėluotai </a:t>
            </a:r>
            <a:r>
              <a:rPr lang="lt-LT" dirty="0"/>
              <a:t>(dėl besikeičiančių </a:t>
            </a:r>
            <a:r>
              <a:rPr lang="lt-LT" dirty="0" err="1"/>
              <a:t>dietisčių</a:t>
            </a:r>
            <a:r>
              <a:rPr lang="lt-LT" dirty="0"/>
              <a:t>, įstaigoje buvo pavėluotai tvirtinami ir nurašomi valgiaraščiai)</a:t>
            </a:r>
          </a:p>
          <a:p>
            <a:endParaRPr lang="lt-LT" dirty="0"/>
          </a:p>
        </p:txBody>
      </p:sp>
      <p:sp>
        <p:nvSpPr>
          <p:cNvPr id="3" name="Pavadinimas 2">
            <a:extLst>
              <a:ext uri="{FF2B5EF4-FFF2-40B4-BE49-F238E27FC236}">
                <a16:creationId xmlns:a16="http://schemas.microsoft.com/office/drawing/2014/main" id="{66422112-820D-2B6B-EE2A-E51ECABA052E}"/>
              </a:ext>
            </a:extLst>
          </p:cNvPr>
          <p:cNvSpPr>
            <a:spLocks noGrp="1"/>
          </p:cNvSpPr>
          <p:nvPr>
            <p:ph type="title"/>
          </p:nvPr>
        </p:nvSpPr>
        <p:spPr/>
        <p:txBody>
          <a:bodyPr/>
          <a:lstStyle/>
          <a:p>
            <a:r>
              <a:rPr lang="lt-LT" dirty="0"/>
              <a:t>Pažeidimas: maitinimo organizavimas</a:t>
            </a:r>
          </a:p>
        </p:txBody>
      </p:sp>
    </p:spTree>
    <p:extLst>
      <p:ext uri="{BB962C8B-B14F-4D97-AF65-F5344CB8AC3E}">
        <p14:creationId xmlns:p14="http://schemas.microsoft.com/office/powerpoint/2010/main" val="339582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0BBF5BA4-4D71-F383-946A-46A2858331DE}"/>
              </a:ext>
            </a:extLst>
          </p:cNvPr>
          <p:cNvSpPr>
            <a:spLocks noGrp="1"/>
          </p:cNvSpPr>
          <p:nvPr>
            <p:ph idx="1"/>
          </p:nvPr>
        </p:nvSpPr>
        <p:spPr/>
        <p:txBody>
          <a:bodyPr/>
          <a:lstStyle/>
          <a:p>
            <a:r>
              <a:rPr lang="lt-LT" dirty="0"/>
              <a:t>2025 m. Centralizuoto vidaus audito skyrius atliko patikrinimus 6 Kauno miesto ikimokyklinėse įstaigose</a:t>
            </a:r>
          </a:p>
          <a:p>
            <a:r>
              <a:rPr lang="lt-LT" dirty="0"/>
              <a:t>Po atlikto patikrinimo įstaigoms teikiama 5 (3 įstaigose), 7 (1 įstaigoje), 9 (1 įstaigoje), 11(1 įstaigoje) rekomendacijų</a:t>
            </a:r>
          </a:p>
          <a:p>
            <a:r>
              <a:rPr lang="lt-LT" dirty="0"/>
              <a:t>Rekomendacijų reikšmingumas vidutinis 36 atvejais, didelis 6 atvejais</a:t>
            </a:r>
          </a:p>
          <a:p>
            <a:endParaRPr lang="lt-LT" dirty="0"/>
          </a:p>
        </p:txBody>
      </p:sp>
      <p:sp>
        <p:nvSpPr>
          <p:cNvPr id="3" name="Pavadinimas 2">
            <a:extLst>
              <a:ext uri="{FF2B5EF4-FFF2-40B4-BE49-F238E27FC236}">
                <a16:creationId xmlns:a16="http://schemas.microsoft.com/office/drawing/2014/main" id="{B4167802-F0A4-92F8-5B0E-F8E899F59815}"/>
              </a:ext>
            </a:extLst>
          </p:cNvPr>
          <p:cNvSpPr>
            <a:spLocks noGrp="1"/>
          </p:cNvSpPr>
          <p:nvPr>
            <p:ph type="title"/>
          </p:nvPr>
        </p:nvSpPr>
        <p:spPr/>
        <p:txBody>
          <a:bodyPr/>
          <a:lstStyle/>
          <a:p>
            <a:r>
              <a:rPr lang="lt-LT" dirty="0"/>
              <a:t>Bendra informacija</a:t>
            </a:r>
          </a:p>
        </p:txBody>
      </p:sp>
    </p:spTree>
    <p:extLst>
      <p:ext uri="{BB962C8B-B14F-4D97-AF65-F5344CB8AC3E}">
        <p14:creationId xmlns:p14="http://schemas.microsoft.com/office/powerpoint/2010/main" val="208888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4A9892A5-0C26-3E75-4F6C-64196F20C315}"/>
              </a:ext>
            </a:extLst>
          </p:cNvPr>
          <p:cNvSpPr>
            <a:spLocks noGrp="1"/>
          </p:cNvSpPr>
          <p:nvPr>
            <p:ph type="title"/>
          </p:nvPr>
        </p:nvSpPr>
        <p:spPr>
          <a:xfrm>
            <a:off x="379562" y="284326"/>
            <a:ext cx="11697419" cy="810152"/>
          </a:xfrm>
        </p:spPr>
        <p:txBody>
          <a:bodyPr>
            <a:normAutofit fontScale="90000"/>
          </a:bodyPr>
          <a:lstStyle/>
          <a:p>
            <a:r>
              <a:rPr lang="lt-LT" dirty="0"/>
              <a:t>Audito duomenų statistika- maitinimo organizavimas</a:t>
            </a:r>
          </a:p>
        </p:txBody>
      </p:sp>
      <p:graphicFrame>
        <p:nvGraphicFramePr>
          <p:cNvPr id="4" name="Turinio vietos rezervavimo ženklas 3">
            <a:extLst>
              <a:ext uri="{FF2B5EF4-FFF2-40B4-BE49-F238E27FC236}">
                <a16:creationId xmlns:a16="http://schemas.microsoft.com/office/drawing/2014/main" id="{2E51019C-E5F7-1838-E1B1-997D42493912}"/>
              </a:ext>
            </a:extLst>
          </p:cNvPr>
          <p:cNvGraphicFramePr>
            <a:graphicFrameLocks noGrp="1"/>
          </p:cNvGraphicFramePr>
          <p:nvPr>
            <p:ph idx="1"/>
            <p:extLst>
              <p:ext uri="{D42A27DB-BD31-4B8C-83A1-F6EECF244321}">
                <p14:modId xmlns:p14="http://schemas.microsoft.com/office/powerpoint/2010/main" val="3818705801"/>
              </p:ext>
            </p:extLst>
          </p:nvPr>
        </p:nvGraphicFramePr>
        <p:xfrm>
          <a:off x="537474" y="1499559"/>
          <a:ext cx="3870384" cy="4567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a:extLst>
              <a:ext uri="{FF2B5EF4-FFF2-40B4-BE49-F238E27FC236}">
                <a16:creationId xmlns:a16="http://schemas.microsoft.com/office/drawing/2014/main" id="{2E51019C-E5F7-1838-E1B1-997D42493912}"/>
              </a:ext>
            </a:extLst>
          </p:cNvPr>
          <p:cNvGraphicFramePr>
            <a:graphicFrameLocks/>
          </p:cNvGraphicFramePr>
          <p:nvPr>
            <p:extLst>
              <p:ext uri="{D42A27DB-BD31-4B8C-83A1-F6EECF244321}">
                <p14:modId xmlns:p14="http://schemas.microsoft.com/office/powerpoint/2010/main" val="1972761187"/>
              </p:ext>
            </p:extLst>
          </p:nvPr>
        </p:nvGraphicFramePr>
        <p:xfrm>
          <a:off x="4528868" y="1871932"/>
          <a:ext cx="3502324" cy="4123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a:extLst>
              <a:ext uri="{FF2B5EF4-FFF2-40B4-BE49-F238E27FC236}">
                <a16:creationId xmlns:a16="http://schemas.microsoft.com/office/drawing/2014/main" id="{C06C14DB-79E6-B857-4853-281562C34721}"/>
              </a:ext>
            </a:extLst>
          </p:cNvPr>
          <p:cNvGraphicFramePr>
            <a:graphicFrameLocks/>
          </p:cNvGraphicFramePr>
          <p:nvPr>
            <p:extLst>
              <p:ext uri="{D42A27DB-BD31-4B8C-83A1-F6EECF244321}">
                <p14:modId xmlns:p14="http://schemas.microsoft.com/office/powerpoint/2010/main" val="1116703321"/>
              </p:ext>
            </p:extLst>
          </p:nvPr>
        </p:nvGraphicFramePr>
        <p:xfrm>
          <a:off x="8031192" y="1871932"/>
          <a:ext cx="3709359" cy="4123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670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5F393923-550D-5E30-5968-FB0B8FB9DDDB}"/>
              </a:ext>
            </a:extLst>
          </p:cNvPr>
          <p:cNvSpPr>
            <a:spLocks noGrp="1"/>
          </p:cNvSpPr>
          <p:nvPr>
            <p:ph idx="1"/>
          </p:nvPr>
        </p:nvSpPr>
        <p:spPr/>
        <p:txBody>
          <a:bodyPr/>
          <a:lstStyle/>
          <a:p>
            <a:r>
              <a:rPr lang="lt-LT" sz="2800" dirty="0"/>
              <a:t>Dokumentai nerengiami ir nepasirašomi DVS Kontora </a:t>
            </a:r>
            <a:r>
              <a:rPr lang="lt-LT" dirty="0"/>
              <a:t>(DVS Kontoroje nerengiami, nepasirašomi, neregistruojami įstaigos dokumentai)</a:t>
            </a:r>
          </a:p>
          <a:p>
            <a:r>
              <a:rPr lang="lt-LT" sz="2800" dirty="0"/>
              <a:t>Neregistruojamos sutartys ir kiti dokumentai</a:t>
            </a:r>
          </a:p>
          <a:p>
            <a:r>
              <a:rPr lang="lt-LT" sz="2800" dirty="0"/>
              <a:t>Nesukurtos bylos ir registrai pagal dokumentacijos planą </a:t>
            </a:r>
            <a:r>
              <a:rPr lang="lt-LT" dirty="0"/>
              <a:t>(dokumentacijos planuose nurodytos bylos nėra sukurtos DVS Kontoroje)</a:t>
            </a:r>
          </a:p>
        </p:txBody>
      </p:sp>
      <p:sp>
        <p:nvSpPr>
          <p:cNvPr id="3" name="Pavadinimas 2">
            <a:extLst>
              <a:ext uri="{FF2B5EF4-FFF2-40B4-BE49-F238E27FC236}">
                <a16:creationId xmlns:a16="http://schemas.microsoft.com/office/drawing/2014/main" id="{0F1233CA-CE2A-AC53-70E2-E3EDFE27FF4B}"/>
              </a:ext>
            </a:extLst>
          </p:cNvPr>
          <p:cNvSpPr>
            <a:spLocks noGrp="1"/>
          </p:cNvSpPr>
          <p:nvPr>
            <p:ph type="title"/>
          </p:nvPr>
        </p:nvSpPr>
        <p:spPr/>
        <p:txBody>
          <a:bodyPr/>
          <a:lstStyle/>
          <a:p>
            <a:r>
              <a:rPr lang="lt-LT" dirty="0"/>
              <a:t>Pažeidimas: dokumentų valdymas</a:t>
            </a:r>
          </a:p>
        </p:txBody>
      </p:sp>
    </p:spTree>
    <p:extLst>
      <p:ext uri="{BB962C8B-B14F-4D97-AF65-F5344CB8AC3E}">
        <p14:creationId xmlns:p14="http://schemas.microsoft.com/office/powerpoint/2010/main" val="22197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B56F6BB7-44EB-CCAB-7DE3-A01D05CA8F31}"/>
              </a:ext>
            </a:extLst>
          </p:cNvPr>
          <p:cNvSpPr>
            <a:spLocks noGrp="1"/>
          </p:cNvSpPr>
          <p:nvPr>
            <p:ph type="title"/>
          </p:nvPr>
        </p:nvSpPr>
        <p:spPr/>
        <p:txBody>
          <a:bodyPr>
            <a:normAutofit fontScale="90000"/>
          </a:bodyPr>
          <a:lstStyle/>
          <a:p>
            <a:r>
              <a:rPr lang="lt-LT" dirty="0"/>
              <a:t>Audito duomenų statistika-dokumentų valdymas</a:t>
            </a:r>
          </a:p>
        </p:txBody>
      </p:sp>
      <p:graphicFrame>
        <p:nvGraphicFramePr>
          <p:cNvPr id="4" name="Turinio vietos rezervavimo ženklas 3">
            <a:extLst>
              <a:ext uri="{FF2B5EF4-FFF2-40B4-BE49-F238E27FC236}">
                <a16:creationId xmlns:a16="http://schemas.microsoft.com/office/drawing/2014/main" id="{2E51019C-E5F7-1838-E1B1-997D42493912}"/>
              </a:ext>
            </a:extLst>
          </p:cNvPr>
          <p:cNvGraphicFramePr>
            <a:graphicFrameLocks noGrp="1"/>
          </p:cNvGraphicFramePr>
          <p:nvPr>
            <p:ph idx="1"/>
            <p:extLst>
              <p:ext uri="{D42A27DB-BD31-4B8C-83A1-F6EECF244321}">
                <p14:modId xmlns:p14="http://schemas.microsoft.com/office/powerpoint/2010/main" val="1332311734"/>
              </p:ext>
            </p:extLst>
          </p:nvPr>
        </p:nvGraphicFramePr>
        <p:xfrm>
          <a:off x="546100" y="1447800"/>
          <a:ext cx="11061700"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82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7D9BDC0B-7872-DEEC-2C63-E99C216C4C0F}"/>
              </a:ext>
            </a:extLst>
          </p:cNvPr>
          <p:cNvSpPr>
            <a:spLocks noGrp="1"/>
          </p:cNvSpPr>
          <p:nvPr>
            <p:ph idx="1"/>
          </p:nvPr>
        </p:nvSpPr>
        <p:spPr/>
        <p:txBody>
          <a:bodyPr/>
          <a:lstStyle/>
          <a:p>
            <a:r>
              <a:rPr lang="lt-LT" sz="2800" dirty="0"/>
              <a:t>Neapdrausti įstaigos pasitikėjimo teise valdomi pastatai </a:t>
            </a:r>
            <a:r>
              <a:rPr lang="lt-LT" dirty="0"/>
              <a:t>(neapdrausta įstaiga ir turtas esantis joje)</a:t>
            </a:r>
          </a:p>
          <a:p>
            <a:r>
              <a:rPr lang="lt-LT" sz="2800" dirty="0"/>
              <a:t>Trumpalaikė nuoma neįforminta pagal nustatytą tvarką, nekontroliuojamai nuompinigių mokėjimo terminai </a:t>
            </a:r>
            <a:r>
              <a:rPr lang="lt-LT" dirty="0"/>
              <a:t>(trumpalaikė nuoma įforminta nesilaikant nustatytos tvarkos, pinigai už nuomą sumokami nesilaikant sutartyje numatytų terminų)</a:t>
            </a:r>
          </a:p>
          <a:p>
            <a:r>
              <a:rPr lang="lt-LT" sz="2800" dirty="0"/>
              <a:t>Nekilnojamo turto registre neužregistruoti inžineriniai statiniai </a:t>
            </a:r>
            <a:r>
              <a:rPr lang="lt-LT" dirty="0"/>
              <a:t>(pridavus naują įstaigą, nebuvo spėta įregistruoti įstaigos teritorijoje esančių pagalbinių statinių)</a:t>
            </a:r>
          </a:p>
        </p:txBody>
      </p:sp>
      <p:sp>
        <p:nvSpPr>
          <p:cNvPr id="3" name="Pavadinimas 2">
            <a:extLst>
              <a:ext uri="{FF2B5EF4-FFF2-40B4-BE49-F238E27FC236}">
                <a16:creationId xmlns:a16="http://schemas.microsoft.com/office/drawing/2014/main" id="{3AC868BE-9A50-6CCA-A91F-4E1824A1CE45}"/>
              </a:ext>
            </a:extLst>
          </p:cNvPr>
          <p:cNvSpPr>
            <a:spLocks noGrp="1"/>
          </p:cNvSpPr>
          <p:nvPr>
            <p:ph type="title"/>
          </p:nvPr>
        </p:nvSpPr>
        <p:spPr/>
        <p:txBody>
          <a:bodyPr/>
          <a:lstStyle/>
          <a:p>
            <a:r>
              <a:rPr lang="lt-LT" dirty="0"/>
              <a:t>Pažeidimas: turto valdymas</a:t>
            </a:r>
          </a:p>
        </p:txBody>
      </p:sp>
    </p:spTree>
    <p:extLst>
      <p:ext uri="{BB962C8B-B14F-4D97-AF65-F5344CB8AC3E}">
        <p14:creationId xmlns:p14="http://schemas.microsoft.com/office/powerpoint/2010/main" val="428293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94D5D088-8013-7C37-3A16-EE5B6AF64EB9}"/>
              </a:ext>
            </a:extLst>
          </p:cNvPr>
          <p:cNvSpPr>
            <a:spLocks noGrp="1"/>
          </p:cNvSpPr>
          <p:nvPr>
            <p:ph type="title"/>
          </p:nvPr>
        </p:nvSpPr>
        <p:spPr/>
        <p:txBody>
          <a:bodyPr/>
          <a:lstStyle/>
          <a:p>
            <a:r>
              <a:rPr lang="lt-LT" dirty="0"/>
              <a:t>Audito duomenų statistika- turto valdymas</a:t>
            </a:r>
          </a:p>
        </p:txBody>
      </p:sp>
      <p:graphicFrame>
        <p:nvGraphicFramePr>
          <p:cNvPr id="4" name="Turinio vietos rezervavimo ženklas 3">
            <a:extLst>
              <a:ext uri="{FF2B5EF4-FFF2-40B4-BE49-F238E27FC236}">
                <a16:creationId xmlns:a16="http://schemas.microsoft.com/office/drawing/2014/main" id="{1533D42E-9A1F-7075-E5FF-31712045C3B3}"/>
              </a:ext>
            </a:extLst>
          </p:cNvPr>
          <p:cNvGraphicFramePr>
            <a:graphicFrameLocks noGrp="1"/>
          </p:cNvGraphicFramePr>
          <p:nvPr>
            <p:ph idx="1"/>
            <p:extLst>
              <p:ext uri="{D42A27DB-BD31-4B8C-83A1-F6EECF244321}">
                <p14:modId xmlns:p14="http://schemas.microsoft.com/office/powerpoint/2010/main" val="4274639982"/>
              </p:ext>
            </p:extLst>
          </p:nvPr>
        </p:nvGraphicFramePr>
        <p:xfrm>
          <a:off x="155276" y="2035832"/>
          <a:ext cx="3959524" cy="3700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a:extLst>
              <a:ext uri="{FF2B5EF4-FFF2-40B4-BE49-F238E27FC236}">
                <a16:creationId xmlns:a16="http://schemas.microsoft.com/office/drawing/2014/main" id="{1533D42E-9A1F-7075-E5FF-31712045C3B3}"/>
              </a:ext>
            </a:extLst>
          </p:cNvPr>
          <p:cNvGraphicFramePr>
            <a:graphicFrameLocks/>
          </p:cNvGraphicFramePr>
          <p:nvPr>
            <p:extLst>
              <p:ext uri="{D42A27DB-BD31-4B8C-83A1-F6EECF244321}">
                <p14:modId xmlns:p14="http://schemas.microsoft.com/office/powerpoint/2010/main" val="1645811319"/>
              </p:ext>
            </p:extLst>
          </p:nvPr>
        </p:nvGraphicFramePr>
        <p:xfrm>
          <a:off x="4114800" y="1975449"/>
          <a:ext cx="3663351" cy="3700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a:extLst>
              <a:ext uri="{FF2B5EF4-FFF2-40B4-BE49-F238E27FC236}">
                <a16:creationId xmlns:a16="http://schemas.microsoft.com/office/drawing/2014/main" id="{C06C14DB-79E6-B857-4853-281562C34721}"/>
              </a:ext>
            </a:extLst>
          </p:cNvPr>
          <p:cNvGraphicFramePr>
            <a:graphicFrameLocks/>
          </p:cNvGraphicFramePr>
          <p:nvPr>
            <p:extLst>
              <p:ext uri="{D42A27DB-BD31-4B8C-83A1-F6EECF244321}">
                <p14:modId xmlns:p14="http://schemas.microsoft.com/office/powerpoint/2010/main" val="3484230460"/>
              </p:ext>
            </p:extLst>
          </p:nvPr>
        </p:nvGraphicFramePr>
        <p:xfrm>
          <a:off x="7910421" y="2035832"/>
          <a:ext cx="3766869" cy="3597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406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9B10538B-3108-A50E-42CA-063EC1E027CC}"/>
              </a:ext>
            </a:extLst>
          </p:cNvPr>
          <p:cNvSpPr>
            <a:spLocks noGrp="1"/>
          </p:cNvSpPr>
          <p:nvPr>
            <p:ph idx="1"/>
          </p:nvPr>
        </p:nvSpPr>
        <p:spPr/>
        <p:txBody>
          <a:bodyPr/>
          <a:lstStyle/>
          <a:p>
            <a:r>
              <a:rPr lang="lt-LT" dirty="0"/>
              <a:t>Veiklos planavimas ir plano vykdymas</a:t>
            </a:r>
          </a:p>
          <a:p>
            <a:r>
              <a:rPr lang="lt-LT" dirty="0"/>
              <a:t>Valdomas ir naudojamas turtas</a:t>
            </a:r>
          </a:p>
          <a:p>
            <a:r>
              <a:rPr lang="lt-LT" dirty="0"/>
              <a:t>Vaikų priėmimo vykdymas</a:t>
            </a:r>
          </a:p>
          <a:p>
            <a:r>
              <a:rPr lang="lt-LT" dirty="0"/>
              <a:t>Vaikų maitinimo organizavimas</a:t>
            </a:r>
          </a:p>
          <a:p>
            <a:r>
              <a:rPr lang="lt-LT" dirty="0"/>
              <a:t>Įstaigos lėšų naudojimas</a:t>
            </a:r>
          </a:p>
          <a:p>
            <a:r>
              <a:rPr lang="lt-LT" dirty="0"/>
              <a:t>Žmogiškieji ištekliai</a:t>
            </a:r>
          </a:p>
          <a:p>
            <a:r>
              <a:rPr lang="lt-LT" dirty="0"/>
              <a:t>Viešųjų pirkimų organizavimas ir vykdymas</a:t>
            </a:r>
          </a:p>
          <a:p>
            <a:r>
              <a:rPr lang="lt-LT" dirty="0"/>
              <a:t>Sutarčių vykdymo kontrolė</a:t>
            </a:r>
          </a:p>
          <a:p>
            <a:r>
              <a:rPr lang="lt-LT" dirty="0"/>
              <a:t>Vidaus kontrolės politikos įgyvendinimas</a:t>
            </a:r>
          </a:p>
        </p:txBody>
      </p:sp>
      <p:sp>
        <p:nvSpPr>
          <p:cNvPr id="3" name="Pavadinimas 2">
            <a:extLst>
              <a:ext uri="{FF2B5EF4-FFF2-40B4-BE49-F238E27FC236}">
                <a16:creationId xmlns:a16="http://schemas.microsoft.com/office/drawing/2014/main" id="{1E083D9C-B7AB-2F0B-10A2-29E109940A6B}"/>
              </a:ext>
            </a:extLst>
          </p:cNvPr>
          <p:cNvSpPr>
            <a:spLocks noGrp="1"/>
          </p:cNvSpPr>
          <p:nvPr>
            <p:ph type="title"/>
          </p:nvPr>
        </p:nvSpPr>
        <p:spPr/>
        <p:txBody>
          <a:bodyPr/>
          <a:lstStyle/>
          <a:p>
            <a:r>
              <a:rPr lang="lt-LT" dirty="0"/>
              <a:t>Audito metu tikrintos sritys</a:t>
            </a:r>
          </a:p>
        </p:txBody>
      </p:sp>
    </p:spTree>
    <p:extLst>
      <p:ext uri="{BB962C8B-B14F-4D97-AF65-F5344CB8AC3E}">
        <p14:creationId xmlns:p14="http://schemas.microsoft.com/office/powerpoint/2010/main" val="47450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0001C424-D510-81D1-333C-131F5A5F82E6}"/>
              </a:ext>
            </a:extLst>
          </p:cNvPr>
          <p:cNvSpPr>
            <a:spLocks noGrp="1"/>
          </p:cNvSpPr>
          <p:nvPr>
            <p:ph type="title"/>
          </p:nvPr>
        </p:nvSpPr>
        <p:spPr>
          <a:xfrm>
            <a:off x="477788" y="677238"/>
            <a:ext cx="11060999" cy="810152"/>
          </a:xfrm>
        </p:spPr>
        <p:txBody>
          <a:bodyPr>
            <a:normAutofit fontScale="90000"/>
          </a:bodyPr>
          <a:lstStyle/>
          <a:p>
            <a:pPr algn="just"/>
            <a:r>
              <a:rPr lang="lt-LT" dirty="0"/>
              <a:t>Rekomendacijos, teiktos ikimokyklinio ugdymo įstaigoms, po Centralizuoto vidaus audito skyriaus specialisto apsilankymo</a:t>
            </a:r>
          </a:p>
        </p:txBody>
      </p:sp>
      <p:pic>
        <p:nvPicPr>
          <p:cNvPr id="6" name="Turinio vietos rezervavimo ženklas 5" descr="Paveikslėlis, kuriame yra tekstas, ekrano kopija, Šriftas, diagrama">
            <a:extLst>
              <a:ext uri="{FF2B5EF4-FFF2-40B4-BE49-F238E27FC236}">
                <a16:creationId xmlns:a16="http://schemas.microsoft.com/office/drawing/2014/main" id="{DC936595-752B-0F0D-66D7-07AFC6A10662}"/>
              </a:ext>
            </a:extLst>
          </p:cNvPr>
          <p:cNvPicPr>
            <a:picLocks noGrp="1" noChangeAspect="1"/>
          </p:cNvPicPr>
          <p:nvPr>
            <p:ph idx="1"/>
          </p:nvPr>
        </p:nvPicPr>
        <p:blipFill>
          <a:blip r:embed="rId2"/>
          <a:stretch>
            <a:fillRect/>
          </a:stretch>
        </p:blipFill>
        <p:spPr>
          <a:xfrm>
            <a:off x="3735238" y="1447799"/>
            <a:ext cx="4625331" cy="4625331"/>
          </a:xfrm>
          <a:prstGeom prst="rect">
            <a:avLst/>
          </a:prstGeom>
        </p:spPr>
      </p:pic>
    </p:spTree>
    <p:extLst>
      <p:ext uri="{BB962C8B-B14F-4D97-AF65-F5344CB8AC3E}">
        <p14:creationId xmlns:p14="http://schemas.microsoft.com/office/powerpoint/2010/main" val="249586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t-LT" dirty="0"/>
              <a:t>Darbo laiko apskaita ir kontrolė</a:t>
            </a:r>
          </a:p>
          <a:p>
            <a:r>
              <a:rPr lang="lt-LT" dirty="0"/>
              <a:t>Darbo užmokestis ir priemokos</a:t>
            </a:r>
          </a:p>
          <a:p>
            <a:r>
              <a:rPr lang="lt-LT" dirty="0"/>
              <a:t>Viešieji pirkimai ir sutarčių valdymas</a:t>
            </a:r>
          </a:p>
          <a:p>
            <a:r>
              <a:rPr lang="lt-LT" dirty="0"/>
              <a:t>Vidaus kontrolės pažeidimai</a:t>
            </a:r>
          </a:p>
          <a:p>
            <a:r>
              <a:rPr lang="lt-LT" dirty="0"/>
              <a:t>Vaikų priėmimo procedūrų pažeidimai</a:t>
            </a:r>
          </a:p>
          <a:p>
            <a:r>
              <a:rPr lang="lt-LT" dirty="0"/>
              <a:t>Personalo kvalifikacijos trūkumas</a:t>
            </a:r>
          </a:p>
          <a:p>
            <a:r>
              <a:rPr lang="lt-LT" dirty="0"/>
              <a:t>Maitinimo organizavimas</a:t>
            </a:r>
          </a:p>
          <a:p>
            <a:r>
              <a:rPr lang="lt-LT" dirty="0"/>
              <a:t>Dokumentų valdymas</a:t>
            </a:r>
          </a:p>
          <a:p>
            <a:r>
              <a:rPr lang="lt-LT" dirty="0"/>
              <a:t>Turto valdymas</a:t>
            </a:r>
          </a:p>
          <a:p>
            <a:pPr marL="0" indent="0">
              <a:buNone/>
            </a:pPr>
            <a:endParaRPr lang="en-US" dirty="0"/>
          </a:p>
        </p:txBody>
      </p:sp>
      <p:sp>
        <p:nvSpPr>
          <p:cNvPr id="3" name="Title 2"/>
          <p:cNvSpPr>
            <a:spLocks noGrp="1"/>
          </p:cNvSpPr>
          <p:nvPr>
            <p:ph type="title"/>
          </p:nvPr>
        </p:nvSpPr>
        <p:spPr/>
        <p:txBody>
          <a:bodyPr/>
          <a:lstStyle/>
          <a:p>
            <a:r>
              <a:rPr lang="lt-LT" dirty="0"/>
              <a:t>Dažniausiai nustatyti pažeidimai</a:t>
            </a:r>
            <a:endParaRPr lang="en-US" dirty="0"/>
          </a:p>
        </p:txBody>
      </p:sp>
    </p:spTree>
    <p:extLst>
      <p:ext uri="{BB962C8B-B14F-4D97-AF65-F5344CB8AC3E}">
        <p14:creationId xmlns:p14="http://schemas.microsoft.com/office/powerpoint/2010/main" val="319021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789E4B1B-85A0-DC3F-73DC-30F1E66032DD}"/>
              </a:ext>
            </a:extLst>
          </p:cNvPr>
          <p:cNvSpPr>
            <a:spLocks noGrp="1"/>
          </p:cNvSpPr>
          <p:nvPr>
            <p:ph idx="1"/>
          </p:nvPr>
        </p:nvSpPr>
        <p:spPr/>
        <p:txBody>
          <a:bodyPr/>
          <a:lstStyle/>
          <a:p>
            <a:r>
              <a:rPr lang="lt-LT" dirty="0"/>
              <a:t>Viešųjų ir privačių interesų konfliktas (direktorė nenusišalino nuo sprendimų priėmimo, susijusių su jai artimu giminaičiu, dirbančiu įstaigoje)</a:t>
            </a:r>
          </a:p>
          <a:p>
            <a:endParaRPr lang="lt-LT" dirty="0"/>
          </a:p>
        </p:txBody>
      </p:sp>
      <p:sp>
        <p:nvSpPr>
          <p:cNvPr id="3" name="Pavadinimas 2">
            <a:extLst>
              <a:ext uri="{FF2B5EF4-FFF2-40B4-BE49-F238E27FC236}">
                <a16:creationId xmlns:a16="http://schemas.microsoft.com/office/drawing/2014/main" id="{2BE9CB09-0DD1-7232-23D1-808F8791FC12}"/>
              </a:ext>
            </a:extLst>
          </p:cNvPr>
          <p:cNvSpPr>
            <a:spLocks noGrp="1"/>
          </p:cNvSpPr>
          <p:nvPr>
            <p:ph type="title"/>
          </p:nvPr>
        </p:nvSpPr>
        <p:spPr/>
        <p:txBody>
          <a:bodyPr/>
          <a:lstStyle/>
          <a:p>
            <a:r>
              <a:rPr lang="lt-LT" dirty="0"/>
              <a:t>Vienetiniai pažeidimai</a:t>
            </a:r>
          </a:p>
        </p:txBody>
      </p:sp>
    </p:spTree>
    <p:extLst>
      <p:ext uri="{BB962C8B-B14F-4D97-AF65-F5344CB8AC3E}">
        <p14:creationId xmlns:p14="http://schemas.microsoft.com/office/powerpoint/2010/main" val="421256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F07B46C6-529F-7A9B-B3E5-475431B1E057}"/>
              </a:ext>
            </a:extLst>
          </p:cNvPr>
          <p:cNvSpPr>
            <a:spLocks noGrp="1"/>
          </p:cNvSpPr>
          <p:nvPr>
            <p:ph idx="1"/>
          </p:nvPr>
        </p:nvSpPr>
        <p:spPr/>
        <p:txBody>
          <a:bodyPr/>
          <a:lstStyle/>
          <a:p>
            <a:r>
              <a:rPr lang="lt-LT" sz="2800" dirty="0"/>
              <a:t>Neužtikrinama darbuotojų darbo laiko kontrolė </a:t>
            </a:r>
            <a:r>
              <a:rPr lang="lt-LT" dirty="0"/>
              <a:t>(pagal nustatytą darbo grafiką, darbuotojas dar turėjo būti darbe, tačiau signalizacija (vakare) jau buvo įjungta)</a:t>
            </a:r>
          </a:p>
          <a:p>
            <a:r>
              <a:rPr lang="lt-LT" sz="2800" dirty="0"/>
              <a:t>Darbuotojų darbo laikas su pavadavimu viršija 12 valandų darbo dienos trukmę </a:t>
            </a:r>
            <a:r>
              <a:rPr lang="lt-LT" dirty="0"/>
              <a:t>(sudaryti darbo grafikai, viršijantys numatomą leistiną 12 valandų darbo dienos trukmę)</a:t>
            </a:r>
          </a:p>
          <a:p>
            <a:r>
              <a:rPr lang="lt-LT" sz="2800" dirty="0"/>
              <a:t>Neteisingai suvedamas darbo laikas į Personalo modulį </a:t>
            </a:r>
            <a:r>
              <a:rPr lang="lt-LT" dirty="0"/>
              <a:t>(suvedant darbo grafikus į Personalo modulį, padarytos klaidos)</a:t>
            </a:r>
          </a:p>
          <a:p>
            <a:r>
              <a:rPr lang="lt-LT" sz="2800" dirty="0"/>
              <a:t>Neužtikrinta darbo laiko kontrolė </a:t>
            </a:r>
            <a:r>
              <a:rPr lang="lt-LT" dirty="0"/>
              <a:t>(meninio ugdymo mokytojų veikla dubliuojasi su maitinimo ir miego laiku)</a:t>
            </a:r>
          </a:p>
          <a:p>
            <a:endParaRPr lang="lt-LT" dirty="0"/>
          </a:p>
        </p:txBody>
      </p:sp>
      <p:sp>
        <p:nvSpPr>
          <p:cNvPr id="3" name="Pavadinimas 2">
            <a:extLst>
              <a:ext uri="{FF2B5EF4-FFF2-40B4-BE49-F238E27FC236}">
                <a16:creationId xmlns:a16="http://schemas.microsoft.com/office/drawing/2014/main" id="{BF204F1A-FB50-9FF4-1D73-9EF8EDF8E85A}"/>
              </a:ext>
            </a:extLst>
          </p:cNvPr>
          <p:cNvSpPr>
            <a:spLocks noGrp="1"/>
          </p:cNvSpPr>
          <p:nvPr>
            <p:ph type="title"/>
          </p:nvPr>
        </p:nvSpPr>
        <p:spPr/>
        <p:txBody>
          <a:bodyPr>
            <a:normAutofit/>
          </a:bodyPr>
          <a:lstStyle/>
          <a:p>
            <a:r>
              <a:rPr lang="lt-LT" dirty="0"/>
              <a:t>Pažeidimas: darbo laiko apskaita ir kontrolė</a:t>
            </a:r>
          </a:p>
        </p:txBody>
      </p:sp>
    </p:spTree>
    <p:extLst>
      <p:ext uri="{BB962C8B-B14F-4D97-AF65-F5344CB8AC3E}">
        <p14:creationId xmlns:p14="http://schemas.microsoft.com/office/powerpoint/2010/main" val="328638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CE284431-0714-166E-30FC-5417842DA791}"/>
              </a:ext>
            </a:extLst>
          </p:cNvPr>
          <p:cNvSpPr>
            <a:spLocks noGrp="1"/>
          </p:cNvSpPr>
          <p:nvPr>
            <p:ph type="title"/>
          </p:nvPr>
        </p:nvSpPr>
        <p:spPr/>
        <p:txBody>
          <a:bodyPr>
            <a:normAutofit fontScale="90000"/>
          </a:bodyPr>
          <a:lstStyle/>
          <a:p>
            <a:r>
              <a:rPr lang="lt-LT" dirty="0"/>
              <a:t>Audito duomenų statistika-darbo laiko apskaitos ir kontrolės trūkumas</a:t>
            </a:r>
          </a:p>
        </p:txBody>
      </p:sp>
      <p:graphicFrame>
        <p:nvGraphicFramePr>
          <p:cNvPr id="4" name="Turinio vietos rezervavimo ženklas 3">
            <a:extLst>
              <a:ext uri="{FF2B5EF4-FFF2-40B4-BE49-F238E27FC236}">
                <a16:creationId xmlns:a16="http://schemas.microsoft.com/office/drawing/2014/main" id="{AE2657C6-9D6B-E12B-DE67-EC1ACD5DB6A7}"/>
              </a:ext>
            </a:extLst>
          </p:cNvPr>
          <p:cNvGraphicFramePr>
            <a:graphicFrameLocks noGrp="1"/>
          </p:cNvGraphicFramePr>
          <p:nvPr>
            <p:ph idx="1"/>
            <p:extLst>
              <p:ext uri="{D42A27DB-BD31-4B8C-83A1-F6EECF244321}">
                <p14:modId xmlns:p14="http://schemas.microsoft.com/office/powerpoint/2010/main" val="4120530434"/>
              </p:ext>
            </p:extLst>
          </p:nvPr>
        </p:nvGraphicFramePr>
        <p:xfrm>
          <a:off x="546100" y="1447799"/>
          <a:ext cx="11061700" cy="4599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51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F15B0E9B-532A-9A83-0ABC-5B1A248EB256}"/>
              </a:ext>
            </a:extLst>
          </p:cNvPr>
          <p:cNvSpPr>
            <a:spLocks noGrp="1"/>
          </p:cNvSpPr>
          <p:nvPr>
            <p:ph idx="1"/>
          </p:nvPr>
        </p:nvSpPr>
        <p:spPr/>
        <p:txBody>
          <a:bodyPr/>
          <a:lstStyle/>
          <a:p>
            <a:r>
              <a:rPr lang="lt-LT" sz="2800" dirty="0"/>
              <a:t>Priemokos skiriamos nesilaikant teisės aktų </a:t>
            </a:r>
            <a:r>
              <a:rPr lang="lt-LT" dirty="0"/>
              <a:t>(priemoka skirta už darbo krūvį viršijančią veiklą, nesant pavedimo raštu - faktiškai už kito darbuotojo funkcijų vykdymą)</a:t>
            </a:r>
          </a:p>
          <a:p>
            <a:r>
              <a:rPr lang="lt-LT" sz="2800" dirty="0"/>
              <a:t>Netinkamai nustatomi pareiginiai algos koeficientai (</a:t>
            </a:r>
            <a:r>
              <a:rPr lang="lt-LT" dirty="0"/>
              <a:t>nedetalizuoti pareiginio koeficiento nustatymo kriterijai </a:t>
            </a:r>
            <a:r>
              <a:rPr lang="lt-LT" sz="2000" dirty="0"/>
              <a:t>(pvz.: darbo patirtis, įgūdžiai ir žinios)</a:t>
            </a:r>
            <a:r>
              <a:rPr lang="lt-LT" dirty="0"/>
              <a:t>)</a:t>
            </a:r>
          </a:p>
          <a:p>
            <a:r>
              <a:rPr lang="lt-LT" sz="2800" dirty="0"/>
              <a:t>Neužtikrinta racionali darbo užmokesčio lėšų kontrolė </a:t>
            </a:r>
            <a:br>
              <a:rPr lang="lt-LT" sz="2800" dirty="0"/>
            </a:br>
            <a:r>
              <a:rPr lang="lt-LT" dirty="0"/>
              <a:t>(klaidos vadovų įsakymuose dėl priemokų ir piniginių išmokų, kuomet neteisingai nurodomas išmokos dydis, skiriama neteisingo dydžio išmoka)</a:t>
            </a:r>
          </a:p>
          <a:p>
            <a:endParaRPr lang="lt-LT" dirty="0"/>
          </a:p>
        </p:txBody>
      </p:sp>
      <p:sp>
        <p:nvSpPr>
          <p:cNvPr id="3" name="Pavadinimas 2">
            <a:extLst>
              <a:ext uri="{FF2B5EF4-FFF2-40B4-BE49-F238E27FC236}">
                <a16:creationId xmlns:a16="http://schemas.microsoft.com/office/drawing/2014/main" id="{3EFE0429-3BA2-644A-85DA-BCC8C6BE2060}"/>
              </a:ext>
            </a:extLst>
          </p:cNvPr>
          <p:cNvSpPr>
            <a:spLocks noGrp="1"/>
          </p:cNvSpPr>
          <p:nvPr>
            <p:ph type="title"/>
          </p:nvPr>
        </p:nvSpPr>
        <p:spPr/>
        <p:txBody>
          <a:bodyPr/>
          <a:lstStyle/>
          <a:p>
            <a:r>
              <a:rPr lang="lt-LT" dirty="0"/>
              <a:t>Pažeidimas: darbo užmokestis ir priemokos</a:t>
            </a:r>
          </a:p>
        </p:txBody>
      </p:sp>
    </p:spTree>
    <p:extLst>
      <p:ext uri="{BB962C8B-B14F-4D97-AF65-F5344CB8AC3E}">
        <p14:creationId xmlns:p14="http://schemas.microsoft.com/office/powerpoint/2010/main" val="2824685958"/>
      </p:ext>
    </p:extLst>
  </p:cSld>
  <p:clrMapOvr>
    <a:masterClrMapping/>
  </p:clrMapOvr>
</p:sld>
</file>

<file path=ppt/theme/theme1.xml><?xml version="1.0" encoding="utf-8"?>
<a:theme xmlns:a="http://schemas.openxmlformats.org/drawingml/2006/main" name="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B5A59C9A-F88A-42E6-9D3E-3C770322774C}"/>
    </a:ext>
  </a:extLst>
</a:theme>
</file>

<file path=ppt/theme/theme2.xml><?xml version="1.0" encoding="utf-8"?>
<a:theme xmlns:a="http://schemas.openxmlformats.org/drawingml/2006/main" name="1_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CA4E0D3F-D234-4045-8A07-6D0DFAE36C34}"/>
    </a:ext>
  </a:extLst>
</a:theme>
</file>

<file path=docProps/app.xml><?xml version="1.0" encoding="utf-8"?>
<Properties xmlns="http://schemas.openxmlformats.org/officeDocument/2006/extended-properties" xmlns:vt="http://schemas.openxmlformats.org/officeDocument/2006/docPropsVTypes">
  <Template/>
  <TotalTime>1253</TotalTime>
  <Words>981</Words>
  <Application>Microsoft Office PowerPoint</Application>
  <PresentationFormat>Plačiaekranė</PresentationFormat>
  <Paragraphs>112</Paragraphs>
  <Slides>24</Slides>
  <Notes>0</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24</vt:i4>
      </vt:variant>
    </vt:vector>
  </HeadingPairs>
  <TitlesOfParts>
    <vt:vector size="29" baseType="lpstr">
      <vt:lpstr>Arial</vt:lpstr>
      <vt:lpstr>Open Sans</vt:lpstr>
      <vt:lpstr>Open Sans ExtraBold</vt:lpstr>
      <vt:lpstr>Office Theme</vt:lpstr>
      <vt:lpstr>1_Office Theme</vt:lpstr>
      <vt:lpstr>2025 m. audito išvados ir rekomendacijos ikimokyklinėse įstaigose</vt:lpstr>
      <vt:lpstr>Bendra informacija</vt:lpstr>
      <vt:lpstr>Audito metu tikrintos sritys</vt:lpstr>
      <vt:lpstr>Rekomendacijos, teiktos ikimokyklinio ugdymo įstaigoms, po Centralizuoto vidaus audito skyriaus specialisto apsilankymo</vt:lpstr>
      <vt:lpstr>Dažniausiai nustatyti pažeidimai</vt:lpstr>
      <vt:lpstr>Vienetiniai pažeidimai</vt:lpstr>
      <vt:lpstr>Pažeidimas: darbo laiko apskaita ir kontrolė</vt:lpstr>
      <vt:lpstr>Audito duomenų statistika-darbo laiko apskaitos ir kontrolės trūkumas</vt:lpstr>
      <vt:lpstr>Pažeidimas: darbo užmokestis ir priemokos</vt:lpstr>
      <vt:lpstr>Audito duomenų statistika- priemokos ir darbo užmokestis</vt:lpstr>
      <vt:lpstr>Pažeidimas: viešieji pirkimai ir sutarčių vykdymas</vt:lpstr>
      <vt:lpstr>Audito duomenų statistika-viešųjų pirkimų pažeidimai</vt:lpstr>
      <vt:lpstr>Pažeidimas: vidaus kontrolė</vt:lpstr>
      <vt:lpstr>Audito duomenų statistika- vidaus kontrolė</vt:lpstr>
      <vt:lpstr>Pažeidimas: vaikų priėmimo procedūros </vt:lpstr>
      <vt:lpstr>Audito duomenų statistika- vaikų priėmimo procedūros</vt:lpstr>
      <vt:lpstr>Pažeidimas: personalo kvalifikacijos trūkumas</vt:lpstr>
      <vt:lpstr>Audito duomenų statistika- personalo kvalifikacijos trūkumas</vt:lpstr>
      <vt:lpstr>Pažeidimas: maitinimo organizavimas</vt:lpstr>
      <vt:lpstr>Audito duomenų statistika- maitinimo organizavimas</vt:lpstr>
      <vt:lpstr>Pažeidimas: dokumentų valdymas</vt:lpstr>
      <vt:lpstr>Audito duomenų statistika-dokumentų valdymas</vt:lpstr>
      <vt:lpstr>Pažeidimas: turto valdymas</vt:lpstr>
      <vt:lpstr>Audito duomenų statistika- turto valdymas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Egle</dc:creator>
  <cp:lastModifiedBy>Jolanta Ganusauskienė</cp:lastModifiedBy>
  <cp:revision>24</cp:revision>
  <dcterms:created xsi:type="dcterms:W3CDTF">2023-01-16T12:10:31Z</dcterms:created>
  <dcterms:modified xsi:type="dcterms:W3CDTF">2026-03-10T12:45:25Z</dcterms:modified>
</cp:coreProperties>
</file>