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4" r:id="rId6"/>
    <p:sldId id="260" r:id="rId7"/>
    <p:sldId id="262" r:id="rId8"/>
    <p:sldId id="263"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5" autoAdjust="0"/>
    <p:restoredTop sz="94660"/>
  </p:normalViewPr>
  <p:slideViewPr>
    <p:cSldViewPr snapToGrid="0">
      <p:cViewPr varScale="1">
        <p:scale>
          <a:sx n="53" d="100"/>
          <a:sy n="53" d="100"/>
        </p:scale>
        <p:origin x="90" y="1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37BE5C-302E-4752-9FEF-CD8A1A0A8AA1}" type="datetimeFigureOut">
              <a:rPr lang="en-US" smtClean="0"/>
              <a:t>8/27/2025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F5C1BBF4-D9E3-4D1E-B497-1AA7350C80F1}"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4239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7BE5C-302E-4752-9FEF-CD8A1A0A8AA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1BBF4-D9E3-4D1E-B497-1AA7350C80F1}"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7118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7BE5C-302E-4752-9FEF-CD8A1A0A8AA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1BBF4-D9E3-4D1E-B497-1AA7350C80F1}"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455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7BE5C-302E-4752-9FEF-CD8A1A0A8AA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1BBF4-D9E3-4D1E-B497-1AA7350C80F1}"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6378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37BE5C-302E-4752-9FEF-CD8A1A0A8AA1}"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1BBF4-D9E3-4D1E-B497-1AA7350C80F1}"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6812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37BE5C-302E-4752-9FEF-CD8A1A0A8AA1}"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1BBF4-D9E3-4D1E-B497-1AA7350C80F1}"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03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37BE5C-302E-4752-9FEF-CD8A1A0A8AA1}"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C1BBF4-D9E3-4D1E-B497-1AA7350C80F1}"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0801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37BE5C-302E-4752-9FEF-CD8A1A0A8AA1}" type="datetimeFigureOut">
              <a:rPr lang="en-US" smtClean="0"/>
              <a:t>8/27/2025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C1BBF4-D9E3-4D1E-B497-1AA7350C80F1}"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2996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7BE5C-302E-4752-9FEF-CD8A1A0A8AA1}" type="datetimeFigureOut">
              <a:rPr lang="en-US" smtClean="0"/>
              <a:t>8/27/2025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C1BBF4-D9E3-4D1E-B497-1AA7350C80F1}" type="slidenum">
              <a:rPr lang="en-US" smtClean="0"/>
              <a:t>‹#›</a:t>
            </a:fld>
            <a:endParaRPr lang="en-US"/>
          </a:p>
        </p:txBody>
      </p:sp>
    </p:spTree>
    <p:extLst>
      <p:ext uri="{BB962C8B-B14F-4D97-AF65-F5344CB8AC3E}">
        <p14:creationId xmlns:p14="http://schemas.microsoft.com/office/powerpoint/2010/main" val="3189166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37BE5C-302E-4752-9FEF-CD8A1A0A8AA1}"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1BBF4-D9E3-4D1E-B497-1AA7350C80F1}"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056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537BE5C-302E-4752-9FEF-CD8A1A0A8AA1}" type="datetimeFigureOut">
              <a:rPr lang="en-US" smtClean="0"/>
              <a:t>8/27/2025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F5C1BBF4-D9E3-4D1E-B497-1AA7350C80F1}"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849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537BE5C-302E-4752-9FEF-CD8A1A0A8AA1}" type="datetimeFigureOut">
              <a:rPr lang="en-US" smtClean="0"/>
              <a:t>8/27/2025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5C1BBF4-D9E3-4D1E-B497-1AA7350C80F1}"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13923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412EB-1478-4C3F-962E-C061ED8F4F6B}"/>
              </a:ext>
            </a:extLst>
          </p:cNvPr>
          <p:cNvSpPr>
            <a:spLocks noGrp="1"/>
          </p:cNvSpPr>
          <p:nvPr>
            <p:ph type="ctrTitle"/>
          </p:nvPr>
        </p:nvSpPr>
        <p:spPr/>
        <p:txBody>
          <a:bodyPr/>
          <a:lstStyle/>
          <a:p>
            <a:r>
              <a:rPr lang="lt-LT" dirty="0"/>
              <a:t>ŠVIETIMO AKTUALIJOS</a:t>
            </a:r>
            <a:endParaRPr lang="en-US" dirty="0"/>
          </a:p>
        </p:txBody>
      </p:sp>
      <p:sp>
        <p:nvSpPr>
          <p:cNvPr id="3" name="Subtitle 2">
            <a:extLst>
              <a:ext uri="{FF2B5EF4-FFF2-40B4-BE49-F238E27FC236}">
                <a16:creationId xmlns:a16="http://schemas.microsoft.com/office/drawing/2014/main" id="{A5FF4555-8B22-4028-948C-AC78128AF403}"/>
              </a:ext>
            </a:extLst>
          </p:cNvPr>
          <p:cNvSpPr>
            <a:spLocks noGrp="1"/>
          </p:cNvSpPr>
          <p:nvPr>
            <p:ph type="subTitle" idx="1"/>
          </p:nvPr>
        </p:nvSpPr>
        <p:spPr/>
        <p:txBody>
          <a:bodyPr/>
          <a:lstStyle/>
          <a:p>
            <a:pPr algn="r"/>
            <a:r>
              <a:rPr lang="lt-LT" dirty="0"/>
              <a:t>Erikas Griškevičius</a:t>
            </a:r>
          </a:p>
          <a:p>
            <a:pPr algn="r"/>
            <a:r>
              <a:rPr lang="lt-LT" dirty="0"/>
              <a:t>2025-08-27</a:t>
            </a:r>
            <a:endParaRPr lang="en-US" dirty="0"/>
          </a:p>
        </p:txBody>
      </p:sp>
    </p:spTree>
    <p:extLst>
      <p:ext uri="{BB962C8B-B14F-4D97-AF65-F5344CB8AC3E}">
        <p14:creationId xmlns:p14="http://schemas.microsoft.com/office/powerpoint/2010/main" val="1595917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5B21C-89D1-49C4-A270-37DCB269E044}"/>
              </a:ext>
            </a:extLst>
          </p:cNvPr>
          <p:cNvSpPr>
            <a:spLocks noGrp="1"/>
          </p:cNvSpPr>
          <p:nvPr>
            <p:ph type="title"/>
          </p:nvPr>
        </p:nvSpPr>
        <p:spPr/>
        <p:txBody>
          <a:bodyPr/>
          <a:lstStyle/>
          <a:p>
            <a:r>
              <a:rPr lang="lt-LT" dirty="0"/>
              <a:t>DIDELIŲ MIESTŲ PRANAŠUMAI</a:t>
            </a:r>
            <a:endParaRPr lang="en-US" dirty="0"/>
          </a:p>
        </p:txBody>
      </p:sp>
      <p:sp>
        <p:nvSpPr>
          <p:cNvPr id="3" name="Content Placeholder 2">
            <a:extLst>
              <a:ext uri="{FF2B5EF4-FFF2-40B4-BE49-F238E27FC236}">
                <a16:creationId xmlns:a16="http://schemas.microsoft.com/office/drawing/2014/main" id="{D03F86FA-36B9-43DA-852E-D8E7195E1C2A}"/>
              </a:ext>
            </a:extLst>
          </p:cNvPr>
          <p:cNvSpPr>
            <a:spLocks noGrp="1"/>
          </p:cNvSpPr>
          <p:nvPr>
            <p:ph idx="1"/>
          </p:nvPr>
        </p:nvSpPr>
        <p:spPr>
          <a:xfrm>
            <a:off x="838200" y="1825625"/>
            <a:ext cx="10515600" cy="4667250"/>
          </a:xfrm>
        </p:spPr>
        <p:txBody>
          <a:bodyPr>
            <a:normAutofit/>
          </a:bodyPr>
          <a:lstStyle/>
          <a:p>
            <a:r>
              <a:rPr lang="lt-LT" dirty="0"/>
              <a:t>Palankiausia socialinė, ekonominė ir kultūrinė aplinka yra didžiuosiuose miestuose.</a:t>
            </a:r>
          </a:p>
          <a:p>
            <a:r>
              <a:rPr lang="lt-LT" dirty="0"/>
              <a:t>Mokinių skaičius auga ir yra didžiausias tarp visų savivaldybių;</a:t>
            </a:r>
          </a:p>
          <a:p>
            <a:r>
              <a:rPr lang="lt-LT" dirty="0"/>
              <a:t>Vidutinis gyventojo DU aukštesnis ir auga;</a:t>
            </a:r>
          </a:p>
          <a:p>
            <a:r>
              <a:rPr lang="lt-LT" dirty="0"/>
              <a:t>Miestų (didelių) savivaldybės daugiau investuoja į pedagogų kvalifikacijos tobulinimą, mažosiose savivaldybėse atvirkščiai;</a:t>
            </a:r>
          </a:p>
          <a:p>
            <a:r>
              <a:rPr lang="lt-LT" dirty="0"/>
              <a:t>Didėja mokyklų veiklos efektyvumas ir gerėja švietimo pagalbos prienamumas;</a:t>
            </a:r>
          </a:p>
          <a:p>
            <a:r>
              <a:rPr lang="lt-LT" dirty="0"/>
              <a:t>Miestų savivaldybėse VBE rodiklis yra didžiausias, t.y. Išlieka kokybės atotrūkis tarp miestų ir mažųjų savivaldybių.</a:t>
            </a:r>
          </a:p>
          <a:p>
            <a:r>
              <a:rPr lang="lt-LT" dirty="0"/>
              <a:t>Retėja mažų mokyklų tinklas (iki 200 mokinių);</a:t>
            </a:r>
          </a:p>
          <a:p>
            <a:endParaRPr lang="en-US" dirty="0"/>
          </a:p>
        </p:txBody>
      </p:sp>
    </p:spTree>
    <p:extLst>
      <p:ext uri="{BB962C8B-B14F-4D97-AF65-F5344CB8AC3E}">
        <p14:creationId xmlns:p14="http://schemas.microsoft.com/office/powerpoint/2010/main" val="2851476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10D4E-E87A-49AA-BB03-A3C29891E8F8}"/>
              </a:ext>
            </a:extLst>
          </p:cNvPr>
          <p:cNvSpPr>
            <a:spLocks noGrp="1"/>
          </p:cNvSpPr>
          <p:nvPr>
            <p:ph type="title"/>
          </p:nvPr>
        </p:nvSpPr>
        <p:spPr>
          <a:xfrm>
            <a:off x="838200" y="822960"/>
            <a:ext cx="10515600" cy="4731829"/>
          </a:xfrm>
        </p:spPr>
        <p:txBody>
          <a:bodyPr>
            <a:normAutofit fontScale="90000"/>
          </a:bodyPr>
          <a:lstStyle/>
          <a:p>
            <a:pPr algn="ctr"/>
            <a:br>
              <a:rPr lang="lt-LT" dirty="0"/>
            </a:br>
            <a:br>
              <a:rPr lang="lt-LT" dirty="0"/>
            </a:br>
            <a:br>
              <a:rPr lang="lt-LT" dirty="0"/>
            </a:br>
            <a:r>
              <a:rPr lang="lt-LT" dirty="0"/>
              <a:t>„Bet reikia turėti šviesos su savimi, iš savęs, kad šviestum tamsybėse visiems ant kelio stovintiems, kad jie išvydę patys rastų šviesos savyje ir eitų </a:t>
            </a:r>
            <a:r>
              <a:rPr lang="lt-LT"/>
              <a:t>savo keliu, kad nestovėtų tamsybėse.“</a:t>
            </a:r>
            <a:br>
              <a:rPr lang="en-US" dirty="0"/>
            </a:br>
            <a:br>
              <a:rPr lang="lt-LT" dirty="0"/>
            </a:br>
            <a:br>
              <a:rPr lang="lt-LT" dirty="0"/>
            </a:br>
            <a:br>
              <a:rPr lang="lt-LT" dirty="0"/>
            </a:br>
            <a:r>
              <a:rPr lang="lt-LT" dirty="0"/>
              <a:t>Mikalojus konstantinas čiurlionis</a:t>
            </a:r>
            <a:br>
              <a:rPr lang="lt-LT" dirty="0"/>
            </a:br>
            <a:br>
              <a:rPr lang="lt-LT" dirty="0"/>
            </a:br>
            <a:endParaRPr lang="en-US" dirty="0"/>
          </a:p>
        </p:txBody>
      </p:sp>
    </p:spTree>
    <p:extLst>
      <p:ext uri="{BB962C8B-B14F-4D97-AF65-F5344CB8AC3E}">
        <p14:creationId xmlns:p14="http://schemas.microsoft.com/office/powerpoint/2010/main" val="3661918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615C1-5C91-4420-A5AD-1849EC37D2E5}"/>
              </a:ext>
            </a:extLst>
          </p:cNvPr>
          <p:cNvSpPr>
            <a:spLocks noGrp="1"/>
          </p:cNvSpPr>
          <p:nvPr>
            <p:ph type="title"/>
          </p:nvPr>
        </p:nvSpPr>
        <p:spPr/>
        <p:txBody>
          <a:bodyPr/>
          <a:lstStyle/>
          <a:p>
            <a:r>
              <a:rPr lang="lt-LT" dirty="0"/>
              <a:t>ŠVIETIMO TENDENCIJOS</a:t>
            </a:r>
            <a:endParaRPr lang="en-US" dirty="0"/>
          </a:p>
        </p:txBody>
      </p:sp>
      <p:sp>
        <p:nvSpPr>
          <p:cNvPr id="3" name="Content Placeholder 2">
            <a:extLst>
              <a:ext uri="{FF2B5EF4-FFF2-40B4-BE49-F238E27FC236}">
                <a16:creationId xmlns:a16="http://schemas.microsoft.com/office/drawing/2014/main" id="{880A8674-44DE-4919-90C5-72DD7213F8D3}"/>
              </a:ext>
            </a:extLst>
          </p:cNvPr>
          <p:cNvSpPr>
            <a:spLocks noGrp="1"/>
          </p:cNvSpPr>
          <p:nvPr>
            <p:ph idx="1"/>
          </p:nvPr>
        </p:nvSpPr>
        <p:spPr/>
        <p:txBody>
          <a:bodyPr>
            <a:normAutofit fontScale="92500" lnSpcReduction="20000"/>
          </a:bodyPr>
          <a:lstStyle/>
          <a:p>
            <a:r>
              <a:rPr lang="lt-LT" dirty="0"/>
              <a:t>Mokymosi personalizavimas;</a:t>
            </a:r>
          </a:p>
          <a:p>
            <a:r>
              <a:rPr lang="lt-LT" dirty="0"/>
              <a:t>Įtraukusis švietimas (ugdymas);</a:t>
            </a:r>
          </a:p>
          <a:p>
            <a:r>
              <a:rPr lang="lt-LT" dirty="0"/>
              <a:t>Kompetencijų, o ne vien žinių akcentavimas;</a:t>
            </a:r>
          </a:p>
          <a:p>
            <a:r>
              <a:rPr lang="lt-LT" dirty="0"/>
              <a:t>Darnos ir pilietiškumo ugdymas;</a:t>
            </a:r>
          </a:p>
          <a:p>
            <a:r>
              <a:rPr lang="lt-LT" dirty="0"/>
              <a:t>Visą gyvenimą trunkantis mokymasis;</a:t>
            </a:r>
          </a:p>
          <a:p>
            <a:r>
              <a:rPr lang="lt-LT" dirty="0"/>
              <a:t>Mokytojų profecinės kompetencijos stiprinimas (manau mokytojų trūkumas);</a:t>
            </a:r>
          </a:p>
          <a:p>
            <a:r>
              <a:rPr lang="lt-LT" dirty="0"/>
              <a:t>Skaitminizavimas;</a:t>
            </a:r>
          </a:p>
          <a:p>
            <a:r>
              <a:rPr lang="lt-LT" dirty="0"/>
              <a:t>Duomenimis ir tyrimais pagrįsta politika;</a:t>
            </a:r>
            <a:endParaRPr lang="en-US" dirty="0"/>
          </a:p>
        </p:txBody>
      </p:sp>
    </p:spTree>
    <p:extLst>
      <p:ext uri="{BB962C8B-B14F-4D97-AF65-F5344CB8AC3E}">
        <p14:creationId xmlns:p14="http://schemas.microsoft.com/office/powerpoint/2010/main" val="250123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06F50-8329-48CE-A546-2873F675EB35}"/>
              </a:ext>
            </a:extLst>
          </p:cNvPr>
          <p:cNvSpPr>
            <a:spLocks noGrp="1"/>
          </p:cNvSpPr>
          <p:nvPr>
            <p:ph type="title"/>
          </p:nvPr>
        </p:nvSpPr>
        <p:spPr/>
        <p:txBody>
          <a:bodyPr/>
          <a:lstStyle/>
          <a:p>
            <a:r>
              <a:rPr lang="lt-LT" dirty="0"/>
              <a:t>NPP 13 RODIKLIŲ GERĖJA, 9 KELIA SUSIRŪPINIMĄ</a:t>
            </a:r>
            <a:endParaRPr lang="en-US" dirty="0"/>
          </a:p>
        </p:txBody>
      </p:sp>
      <p:sp>
        <p:nvSpPr>
          <p:cNvPr id="3" name="Content Placeholder 2">
            <a:extLst>
              <a:ext uri="{FF2B5EF4-FFF2-40B4-BE49-F238E27FC236}">
                <a16:creationId xmlns:a16="http://schemas.microsoft.com/office/drawing/2014/main" id="{6846CFD4-89B4-4BC2-90CD-A78124A9081E}"/>
              </a:ext>
            </a:extLst>
          </p:cNvPr>
          <p:cNvSpPr>
            <a:spLocks noGrp="1"/>
          </p:cNvSpPr>
          <p:nvPr>
            <p:ph idx="1"/>
          </p:nvPr>
        </p:nvSpPr>
        <p:spPr>
          <a:xfrm>
            <a:off x="838200" y="1825625"/>
            <a:ext cx="10515600" cy="4667250"/>
          </a:xfrm>
        </p:spPr>
        <p:txBody>
          <a:bodyPr>
            <a:normAutofit/>
          </a:bodyPr>
          <a:lstStyle/>
          <a:p>
            <a:pPr marL="0" indent="0">
              <a:buNone/>
            </a:pPr>
            <a:r>
              <a:rPr lang="lt-LT" dirty="0"/>
              <a:t>9 rodikliai:</a:t>
            </a:r>
          </a:p>
          <a:p>
            <a:pPr marL="514350" indent="-514350">
              <a:buFont typeface="+mj-lt"/>
              <a:buAutoNum type="arabicPeriod"/>
            </a:pPr>
            <a:r>
              <a:rPr lang="lt-LT" dirty="0"/>
              <a:t>55 metų ir vyresnių mokytojų dalis (61,1)</a:t>
            </a:r>
          </a:p>
          <a:p>
            <a:pPr marL="514350" indent="-514350">
              <a:buFont typeface="+mj-lt"/>
              <a:buAutoNum type="arabicPeriod"/>
            </a:pPr>
            <a:r>
              <a:rPr lang="lt-LT" dirty="0"/>
              <a:t>Mokytojų trūkumas (2024 m. -  353, 2025 m.  apie 550);</a:t>
            </a:r>
          </a:p>
          <a:p>
            <a:pPr marL="514350" indent="-514350">
              <a:buFont typeface="+mj-lt"/>
              <a:buAutoNum type="arabicPeriod"/>
            </a:pPr>
            <a:r>
              <a:rPr lang="lt-LT" dirty="0"/>
              <a:t>Mokyklinio amžiaus vaikų, nesimokančių mokykloje dėl socialinių psichologinių ir kitų priežasčių – 3942;</a:t>
            </a:r>
          </a:p>
          <a:p>
            <a:pPr marL="514350" indent="-514350">
              <a:buFont typeface="+mj-lt"/>
              <a:buAutoNum type="arabicPeriod"/>
            </a:pPr>
            <a:r>
              <a:rPr lang="lt-LT" dirty="0"/>
              <a:t>Bendrojo ugdymo mokyklų skaičius, kuriose ugdomi mokiniai įtraukiai – 764;</a:t>
            </a:r>
          </a:p>
          <a:p>
            <a:pPr marL="514350" indent="-514350">
              <a:buFont typeface="+mj-lt"/>
              <a:buAutoNum type="arabicPeriod"/>
            </a:pPr>
            <a:r>
              <a:rPr lang="lt-LT" dirty="0"/>
              <a:t>18-24 jaunimo neįgijusio vid. Išs. Ir nesimokančio dalis – 8,4;</a:t>
            </a:r>
          </a:p>
          <a:p>
            <a:pPr marL="514350" indent="-514350">
              <a:buFont typeface="+mj-lt"/>
              <a:buAutoNum type="arabicPeriod"/>
            </a:pPr>
            <a:endParaRPr lang="en-US" dirty="0"/>
          </a:p>
        </p:txBody>
      </p:sp>
    </p:spTree>
    <p:extLst>
      <p:ext uri="{BB962C8B-B14F-4D97-AF65-F5344CB8AC3E}">
        <p14:creationId xmlns:p14="http://schemas.microsoft.com/office/powerpoint/2010/main" val="275743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71B8-6D5B-4725-94CE-8F066BB522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EDA18A3-9DE8-4C73-97B9-17B31754BA14}"/>
              </a:ext>
            </a:extLst>
          </p:cNvPr>
          <p:cNvSpPr>
            <a:spLocks noGrp="1"/>
          </p:cNvSpPr>
          <p:nvPr>
            <p:ph idx="1"/>
          </p:nvPr>
        </p:nvSpPr>
        <p:spPr/>
        <p:txBody>
          <a:bodyPr/>
          <a:lstStyle/>
          <a:p>
            <a:pPr marL="0" indent="0">
              <a:buNone/>
            </a:pPr>
            <a:r>
              <a:rPr lang="lt-LT" dirty="0"/>
              <a:t>6. LK NMPP patenkinamo lygio nepasiekusių 4-kų dalis - 4,8;</a:t>
            </a:r>
          </a:p>
          <a:p>
            <a:pPr marL="0" indent="0">
              <a:buNone/>
            </a:pPr>
            <a:r>
              <a:rPr lang="lt-LT" dirty="0"/>
              <a:t>7. MAT NMPP patenkinamo lygio nepasiekusių 8-kų dalis - 2,4;</a:t>
            </a:r>
          </a:p>
          <a:p>
            <a:pPr marL="0" indent="0">
              <a:buNone/>
            </a:pPr>
            <a:r>
              <a:rPr lang="lt-LT" dirty="0"/>
              <a:t>8. LK NMPP patenkinamo lygio nepasiekusių 8-kų dalis 2,4;</a:t>
            </a:r>
          </a:p>
          <a:p>
            <a:pPr marL="0" indent="0">
              <a:buNone/>
            </a:pPr>
            <a:r>
              <a:rPr lang="lt-LT" dirty="0"/>
              <a:t>9. MAT NMPP patenkinamo lygio nepasiekusių 8-kų dalis 13,1;</a:t>
            </a:r>
            <a:endParaRPr lang="en-US" dirty="0"/>
          </a:p>
          <a:p>
            <a:endParaRPr lang="en-US" dirty="0"/>
          </a:p>
        </p:txBody>
      </p:sp>
    </p:spTree>
    <p:extLst>
      <p:ext uri="{BB962C8B-B14F-4D97-AF65-F5344CB8AC3E}">
        <p14:creationId xmlns:p14="http://schemas.microsoft.com/office/powerpoint/2010/main" val="3101457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6061-AE1E-48CA-89E3-5EF528C8DC41}"/>
              </a:ext>
            </a:extLst>
          </p:cNvPr>
          <p:cNvSpPr>
            <a:spLocks noGrp="1"/>
          </p:cNvSpPr>
          <p:nvPr>
            <p:ph type="title"/>
          </p:nvPr>
        </p:nvSpPr>
        <p:spPr/>
        <p:txBody>
          <a:bodyPr/>
          <a:lstStyle/>
          <a:p>
            <a:r>
              <a:rPr lang="lt-LT" dirty="0"/>
              <a:t>LIETUVOS MOKINIŲ PASIEKIMAI</a:t>
            </a:r>
            <a:endParaRPr lang="en-US" dirty="0"/>
          </a:p>
        </p:txBody>
      </p:sp>
      <p:sp>
        <p:nvSpPr>
          <p:cNvPr id="3" name="Content Placeholder 2">
            <a:extLst>
              <a:ext uri="{FF2B5EF4-FFF2-40B4-BE49-F238E27FC236}">
                <a16:creationId xmlns:a16="http://schemas.microsoft.com/office/drawing/2014/main" id="{3ABFA651-1B52-4638-BF75-A6709F9A0E89}"/>
              </a:ext>
            </a:extLst>
          </p:cNvPr>
          <p:cNvSpPr>
            <a:spLocks noGrp="1"/>
          </p:cNvSpPr>
          <p:nvPr>
            <p:ph idx="1"/>
          </p:nvPr>
        </p:nvSpPr>
        <p:spPr/>
        <p:txBody>
          <a:bodyPr>
            <a:normAutofit fontScale="92500" lnSpcReduction="20000"/>
          </a:bodyPr>
          <a:lstStyle/>
          <a:p>
            <a:pPr marL="0" indent="0">
              <a:buNone/>
            </a:pPr>
            <a:r>
              <a:rPr lang="lt-LT" dirty="0"/>
              <a:t>IEA TIMSS 2023</a:t>
            </a:r>
          </a:p>
          <a:p>
            <a:pPr marL="0" indent="0">
              <a:buNone/>
            </a:pPr>
            <a:r>
              <a:rPr lang="lt-LT" dirty="0"/>
              <a:t>4 KL. MATEMATIKA LR - 561, TIMSS VIDURKIS – 503;</a:t>
            </a:r>
          </a:p>
          <a:p>
            <a:pPr marL="0" indent="0">
              <a:buNone/>
            </a:pPr>
            <a:r>
              <a:rPr lang="lt-LT" dirty="0"/>
              <a:t>4 KL. GAMTOS MOKSLAI LR – 537, TIMSS VIDURKIS – 494;</a:t>
            </a:r>
          </a:p>
          <a:p>
            <a:pPr marL="0" indent="0">
              <a:buNone/>
            </a:pPr>
            <a:r>
              <a:rPr lang="lt-LT" dirty="0"/>
              <a:t>8 KL. MATEMATIKA LR - 541, TIMSS VIDURKIS – 478;</a:t>
            </a:r>
          </a:p>
          <a:p>
            <a:pPr marL="0" indent="0">
              <a:buNone/>
            </a:pPr>
            <a:r>
              <a:rPr lang="lt-LT" dirty="0"/>
              <a:t>8 KL. GAMTOS MOKSLAI LR – 519, TIMSS VIDURKIS – 478;</a:t>
            </a:r>
          </a:p>
          <a:p>
            <a:pPr marL="0" indent="0">
              <a:buNone/>
            </a:pPr>
            <a:r>
              <a:rPr lang="lt-LT" dirty="0"/>
              <a:t>Padaugėjo aukštesnius pasiekimų lygmenis pasiekusių mokinių;</a:t>
            </a:r>
          </a:p>
          <a:p>
            <a:pPr marL="0" indent="0">
              <a:buNone/>
            </a:pPr>
            <a:endParaRPr lang="lt-LT" dirty="0"/>
          </a:p>
          <a:p>
            <a:pPr marL="0" indent="0">
              <a:buNone/>
            </a:pPr>
            <a:r>
              <a:rPr lang="lt-LT" dirty="0"/>
              <a:t>Aukštesnio SEK statuso ir miestų mokyklų mokiniai pasiekia aukštesnius mokymosi rezultatus.</a:t>
            </a:r>
            <a:endParaRPr lang="en-US" dirty="0"/>
          </a:p>
          <a:p>
            <a:pPr marL="0" indent="0">
              <a:buNone/>
            </a:pPr>
            <a:endParaRPr lang="lt-LT" dirty="0"/>
          </a:p>
          <a:p>
            <a:pPr marL="0" indent="0">
              <a:buNone/>
            </a:pPr>
            <a:endParaRPr lang="en-US" dirty="0"/>
          </a:p>
        </p:txBody>
      </p:sp>
    </p:spTree>
    <p:extLst>
      <p:ext uri="{BB962C8B-B14F-4D97-AF65-F5344CB8AC3E}">
        <p14:creationId xmlns:p14="http://schemas.microsoft.com/office/powerpoint/2010/main" val="3423189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F83A9-0D8B-48D9-A0BD-429FB70E97A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1DDB46D-7134-4B2D-B115-CF8C5BFB020C}"/>
              </a:ext>
            </a:extLst>
          </p:cNvPr>
          <p:cNvSpPr>
            <a:spLocks noGrp="1"/>
          </p:cNvSpPr>
          <p:nvPr>
            <p:ph idx="1"/>
          </p:nvPr>
        </p:nvSpPr>
        <p:spPr/>
        <p:txBody>
          <a:bodyPr>
            <a:normAutofit/>
          </a:bodyPr>
          <a:lstStyle/>
          <a:p>
            <a:r>
              <a:rPr lang="lt-LT" dirty="0"/>
              <a:t>Atidėti istorijos ir geografijos VBE pakeitimai;</a:t>
            </a:r>
          </a:p>
          <a:p>
            <a:r>
              <a:rPr lang="lt-LT" dirty="0"/>
              <a:t>Spręstos egzaminų vertinimo problemos;</a:t>
            </a:r>
          </a:p>
          <a:p>
            <a:r>
              <a:rPr lang="lt-LT" dirty="0"/>
              <a:t>Suplanuotas mokytojų atlyginimų augimas (2026- 7,13 proc., 2027-297 ml. Eur, 2028-447 mln. Eur).</a:t>
            </a:r>
          </a:p>
          <a:p>
            <a:r>
              <a:rPr lang="lt-LT" dirty="0"/>
              <a:t>1-2 m.m. įgyti mokytojo kvalifikaciją;</a:t>
            </a:r>
          </a:p>
          <a:p>
            <a:r>
              <a:rPr lang="lt-LT" dirty="0"/>
              <a:t>10 mln. Eur papildomai numatyta 2026 m. biudžete vadovėliams pirkti.</a:t>
            </a:r>
          </a:p>
          <a:p>
            <a:r>
              <a:rPr lang="lt-LT" dirty="0"/>
              <a:t>Vėliau – vienam mokiniui 50 Eurų vadovėliams;</a:t>
            </a:r>
            <a:endParaRPr lang="en-US" dirty="0"/>
          </a:p>
        </p:txBody>
      </p:sp>
    </p:spTree>
    <p:extLst>
      <p:ext uri="{BB962C8B-B14F-4D97-AF65-F5344CB8AC3E}">
        <p14:creationId xmlns:p14="http://schemas.microsoft.com/office/powerpoint/2010/main" val="2286421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2F537-25AA-44D8-8224-8A8FD9D40C1B}"/>
              </a:ext>
            </a:extLst>
          </p:cNvPr>
          <p:cNvSpPr>
            <a:spLocks noGrp="1"/>
          </p:cNvSpPr>
          <p:nvPr>
            <p:ph type="title"/>
          </p:nvPr>
        </p:nvSpPr>
        <p:spPr/>
        <p:txBody>
          <a:bodyPr/>
          <a:lstStyle/>
          <a:p>
            <a:r>
              <a:rPr lang="lt-LT" dirty="0"/>
              <a:t>MOKINIŲ SKAIČIAUS KAITA</a:t>
            </a:r>
            <a:endParaRPr lang="en-US" dirty="0"/>
          </a:p>
        </p:txBody>
      </p:sp>
      <p:sp>
        <p:nvSpPr>
          <p:cNvPr id="3" name="Content Placeholder 2">
            <a:extLst>
              <a:ext uri="{FF2B5EF4-FFF2-40B4-BE49-F238E27FC236}">
                <a16:creationId xmlns:a16="http://schemas.microsoft.com/office/drawing/2014/main" id="{DB216058-88AD-4518-AC0F-13A6EF5EC3B5}"/>
              </a:ext>
            </a:extLst>
          </p:cNvPr>
          <p:cNvSpPr>
            <a:spLocks noGrp="1"/>
          </p:cNvSpPr>
          <p:nvPr>
            <p:ph idx="1"/>
          </p:nvPr>
        </p:nvSpPr>
        <p:spPr/>
        <p:txBody>
          <a:bodyPr>
            <a:normAutofit/>
          </a:bodyPr>
          <a:lstStyle/>
          <a:p>
            <a:r>
              <a:rPr lang="lt-LT" dirty="0"/>
              <a:t>2021 m. – 479,5 tūks. mokinių</a:t>
            </a:r>
          </a:p>
          <a:p>
            <a:r>
              <a:rPr lang="lt-LT" dirty="0"/>
              <a:t>2024 m. 492 tūks. mokinių;</a:t>
            </a:r>
          </a:p>
          <a:p>
            <a:r>
              <a:rPr lang="lt-LT" dirty="0"/>
              <a:t>Bet:</a:t>
            </a:r>
          </a:p>
          <a:p>
            <a:r>
              <a:rPr lang="lt-LT" b="1" dirty="0"/>
              <a:t>6,7 tūks. sumažėjo ikimokyklinio – priešmokyklinio ugdymo amž-iaus mokinių;</a:t>
            </a:r>
          </a:p>
          <a:p>
            <a:r>
              <a:rPr lang="lt-LT" dirty="0"/>
              <a:t>19,2 tūks. didėjo bendriojo ugdymo mokinių skaičius;</a:t>
            </a:r>
          </a:p>
          <a:p>
            <a:r>
              <a:rPr lang="lt-LT" dirty="0"/>
              <a:t>2021 m. mokinių užsieniečių – 2,5 tūks.;</a:t>
            </a:r>
          </a:p>
          <a:p>
            <a:r>
              <a:rPr lang="lt-LT" b="1" dirty="0"/>
              <a:t>2024 m. 18,6 tūks.  , t.y. +16,1 tūks. </a:t>
            </a:r>
            <a:endParaRPr lang="en-US" b="1" dirty="0"/>
          </a:p>
        </p:txBody>
      </p:sp>
    </p:spTree>
    <p:extLst>
      <p:ext uri="{BB962C8B-B14F-4D97-AF65-F5344CB8AC3E}">
        <p14:creationId xmlns:p14="http://schemas.microsoft.com/office/powerpoint/2010/main" val="3569570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A78AC-D5A3-4F6D-ACED-8E2E7B2B0770}"/>
              </a:ext>
            </a:extLst>
          </p:cNvPr>
          <p:cNvSpPr>
            <a:spLocks noGrp="1"/>
          </p:cNvSpPr>
          <p:nvPr>
            <p:ph type="title"/>
          </p:nvPr>
        </p:nvSpPr>
        <p:spPr/>
        <p:txBody>
          <a:bodyPr/>
          <a:lstStyle/>
          <a:p>
            <a:r>
              <a:rPr lang="lt-LT" dirty="0"/>
              <a:t>ŠVIETIMO ĮSTAIGŲ SKAIČIAUS KAITA</a:t>
            </a:r>
            <a:endParaRPr lang="en-US" dirty="0"/>
          </a:p>
        </p:txBody>
      </p:sp>
      <p:sp>
        <p:nvSpPr>
          <p:cNvPr id="3" name="Content Placeholder 2">
            <a:extLst>
              <a:ext uri="{FF2B5EF4-FFF2-40B4-BE49-F238E27FC236}">
                <a16:creationId xmlns:a16="http://schemas.microsoft.com/office/drawing/2014/main" id="{1203E5B3-A860-48CA-9760-1849C9982064}"/>
              </a:ext>
            </a:extLst>
          </p:cNvPr>
          <p:cNvSpPr>
            <a:spLocks noGrp="1"/>
          </p:cNvSpPr>
          <p:nvPr>
            <p:ph idx="1"/>
          </p:nvPr>
        </p:nvSpPr>
        <p:spPr/>
        <p:txBody>
          <a:bodyPr/>
          <a:lstStyle/>
          <a:p>
            <a:r>
              <a:rPr lang="lt-LT" dirty="0"/>
              <a:t>2021 m. 1735 švietimo įstaiga Lietovoje;</a:t>
            </a:r>
          </a:p>
          <a:p>
            <a:r>
              <a:rPr lang="lt-LT" dirty="0"/>
              <a:t>2024 1651 švietimo įstaiga Lietuvoje;</a:t>
            </a:r>
          </a:p>
          <a:p>
            <a:r>
              <a:rPr lang="lt-LT" dirty="0"/>
              <a:t>Sumažėjo:</a:t>
            </a:r>
          </a:p>
          <a:p>
            <a:r>
              <a:rPr lang="lt-LT" dirty="0"/>
              <a:t>15 ikimokyklinio ugdymo įstaigų;</a:t>
            </a:r>
          </a:p>
          <a:p>
            <a:r>
              <a:rPr lang="lt-LT" dirty="0"/>
              <a:t>59 bendrojo ugdymo mokyklos;</a:t>
            </a:r>
          </a:p>
          <a:p>
            <a:r>
              <a:rPr lang="lt-LT" dirty="0"/>
              <a:t>10 profesinių mokyklų;</a:t>
            </a:r>
            <a:endParaRPr lang="en-US" dirty="0"/>
          </a:p>
        </p:txBody>
      </p:sp>
    </p:spTree>
    <p:extLst>
      <p:ext uri="{BB962C8B-B14F-4D97-AF65-F5344CB8AC3E}">
        <p14:creationId xmlns:p14="http://schemas.microsoft.com/office/powerpoint/2010/main" val="4005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1F602-28B1-4C9F-B627-AD1AE238B5E4}"/>
              </a:ext>
            </a:extLst>
          </p:cNvPr>
          <p:cNvSpPr>
            <a:spLocks noGrp="1"/>
          </p:cNvSpPr>
          <p:nvPr>
            <p:ph type="title"/>
          </p:nvPr>
        </p:nvSpPr>
        <p:spPr/>
        <p:txBody>
          <a:bodyPr/>
          <a:lstStyle/>
          <a:p>
            <a:r>
              <a:rPr lang="lt-LT" dirty="0"/>
              <a:t>MOKINIŲ PRIKLAUSYMO MOKYKLAI JAUSMAS</a:t>
            </a:r>
            <a:endParaRPr lang="en-US" dirty="0"/>
          </a:p>
        </p:txBody>
      </p:sp>
      <p:sp>
        <p:nvSpPr>
          <p:cNvPr id="3" name="Content Placeholder 2">
            <a:extLst>
              <a:ext uri="{FF2B5EF4-FFF2-40B4-BE49-F238E27FC236}">
                <a16:creationId xmlns:a16="http://schemas.microsoft.com/office/drawing/2014/main" id="{D4B7A2E1-FA40-4DEE-A191-D5DF68B946DE}"/>
              </a:ext>
            </a:extLst>
          </p:cNvPr>
          <p:cNvSpPr>
            <a:spLocks noGrp="1"/>
          </p:cNvSpPr>
          <p:nvPr>
            <p:ph idx="1"/>
          </p:nvPr>
        </p:nvSpPr>
        <p:spPr/>
        <p:txBody>
          <a:bodyPr>
            <a:normAutofit fontScale="85000" lnSpcReduction="10000"/>
          </a:bodyPr>
          <a:lstStyle/>
          <a:p>
            <a:r>
              <a:rPr lang="lt-LT" dirty="0"/>
              <a:t>Daugėja mokyklinio amžiaus vaikų, nesimokančių mokykloje dėl įvairių priežasčių (išskyrus išvykimą į užsienį)</a:t>
            </a:r>
          </a:p>
          <a:p>
            <a:r>
              <a:rPr lang="lt-LT" dirty="0"/>
              <a:t>2024–2025 m. m. – 3 942 mokinių</a:t>
            </a:r>
          </a:p>
          <a:p>
            <a:r>
              <a:rPr lang="lt-LT" dirty="0"/>
              <a:t>2021–2022 m. m. – 3 450 mokinių</a:t>
            </a:r>
          </a:p>
          <a:p>
            <a:r>
              <a:rPr lang="lt-LT" dirty="0"/>
              <a:t>Apie 500 mokinių – vidutinio didžio mokykla.</a:t>
            </a:r>
          </a:p>
          <a:p>
            <a:r>
              <a:rPr lang="lt-LT" dirty="0"/>
              <a:t>Silpnėja mokinių priklausymo mokyklai jausmas (TIMSS REZULTATAI):</a:t>
            </a:r>
          </a:p>
          <a:p>
            <a:r>
              <a:rPr lang="lt-LT" dirty="0"/>
              <a:t>8 KAI: 2019 M. STIPRUS JAUSMAS 31 PROC, 2023 M. – 16 PROC. TIMSS VIDURKIS 30 PROC.</a:t>
            </a:r>
          </a:p>
          <a:p>
            <a:r>
              <a:rPr lang="lt-LT" dirty="0"/>
              <a:t>4 KAI: 2019 STIPRUS JAUSMAS – 60 PROC.; 2023 M. – 41 PROC., TIMSS VIDURKIS 57 PROC.</a:t>
            </a:r>
          </a:p>
          <a:p>
            <a:endParaRPr lang="lt-LT" dirty="0"/>
          </a:p>
        </p:txBody>
      </p:sp>
    </p:spTree>
    <p:extLst>
      <p:ext uri="{BB962C8B-B14F-4D97-AF65-F5344CB8AC3E}">
        <p14:creationId xmlns:p14="http://schemas.microsoft.com/office/powerpoint/2010/main" val="290037401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78</TotalTime>
  <Words>643</Words>
  <Application>Microsoft Office PowerPoint</Application>
  <PresentationFormat>Widescreen</PresentationFormat>
  <Paragraphs>70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ŠVIETIMO AKTUALIJOS</vt:lpstr>
      <vt:lpstr>ŠVIETIMO TENDENCIJOS</vt:lpstr>
      <vt:lpstr>NPP 13 RODIKLIŲ GERĖJA, 9 KELIA SUSIRŪPINIMĄ</vt:lpstr>
      <vt:lpstr>PowerPoint Presentation</vt:lpstr>
      <vt:lpstr>LIETUVOS MOKINIŲ PASIEKIMAI</vt:lpstr>
      <vt:lpstr>PowerPoint Presentation</vt:lpstr>
      <vt:lpstr>MOKINIŲ SKAIČIAUS KAITA</vt:lpstr>
      <vt:lpstr>ŠVIETIMO ĮSTAIGŲ SKAIČIAUS KAITA</vt:lpstr>
      <vt:lpstr>MOKINIŲ PRIKLAUSYMO MOKYKLAI JAUSMAS</vt:lpstr>
      <vt:lpstr>DIDELIŲ MIESTŲ PRANAŠUMAI</vt:lpstr>
      <vt:lpstr>   „Bet reikia turėti šviesos su savimi, iš savęs, kad šviestum tamsybėse visiems ant kelio stovintiems, kad jie išvydę patys rastų šviesos savyje ir eitų savo keliu, kad nestovėtų tamsybėse.“    Mikalojus konstantinas čiurlionis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ŠVIETIMO AKTUALIJOS</dc:title>
  <dc:creator>ERIKAS</dc:creator>
  <cp:lastModifiedBy>ERIKAS</cp:lastModifiedBy>
  <cp:revision>8</cp:revision>
  <dcterms:created xsi:type="dcterms:W3CDTF">2025-08-27T05:20:57Z</dcterms:created>
  <dcterms:modified xsi:type="dcterms:W3CDTF">2025-08-27T06:39:10Z</dcterms:modified>
</cp:coreProperties>
</file>