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chart36.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7.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8.xml" ContentType="application/vnd.openxmlformats-officedocument.drawingml.chart+xml"/>
  <Override PartName="/ppt/charts/style37.xml" ContentType="application/vnd.ms-office.chartstyle+xml"/>
  <Override PartName="/ppt/charts/colors3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9" r:id="rId2"/>
  </p:sldMasterIdLst>
  <p:sldIdLst>
    <p:sldId id="278" r:id="rId3"/>
    <p:sldId id="273" r:id="rId4"/>
    <p:sldId id="280" r:id="rId5"/>
    <p:sldId id="281" r:id="rId6"/>
    <p:sldId id="282" r:id="rId7"/>
    <p:sldId id="283" r:id="rId8"/>
    <p:sldId id="277" r:id="rId9"/>
    <p:sldId id="275" r:id="rId10"/>
    <p:sldId id="299" r:id="rId11"/>
    <p:sldId id="300" r:id="rId12"/>
    <p:sldId id="265" r:id="rId13"/>
    <p:sldId id="267" r:id="rId14"/>
    <p:sldId id="268" r:id="rId15"/>
    <p:sldId id="271" r:id="rId16"/>
    <p:sldId id="276" r:id="rId17"/>
    <p:sldId id="274" r:id="rId18"/>
    <p:sldId id="284" r:id="rId19"/>
    <p:sldId id="272" r:id="rId20"/>
    <p:sldId id="285" r:id="rId21"/>
    <p:sldId id="286" r:id="rId22"/>
    <p:sldId id="287" r:id="rId23"/>
    <p:sldId id="288" r:id="rId24"/>
    <p:sldId id="289" r:id="rId25"/>
    <p:sldId id="290" r:id="rId26"/>
    <p:sldId id="291" r:id="rId27"/>
    <p:sldId id="292" r:id="rId28"/>
    <p:sldId id="293" r:id="rId29"/>
    <p:sldId id="294" r:id="rId30"/>
    <p:sldId id="295" r:id="rId31"/>
    <p:sldId id="296" r:id="rId32"/>
    <p:sldId id="297" r:id="rId33"/>
    <p:sldId id="298" r:id="rId34"/>
    <p:sldId id="27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723" autoAdjust="0"/>
    <p:restoredTop sz="94660"/>
  </p:normalViewPr>
  <p:slideViewPr>
    <p:cSldViewPr snapToGrid="0">
      <p:cViewPr varScale="1">
        <p:scale>
          <a:sx n="115" d="100"/>
          <a:sy n="115" d="100"/>
        </p:scale>
        <p:origin x="55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darbalapis.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darbalapis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darbalapis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darbalapis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darbalapis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darbalapis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darbalapis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darbalapis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darbalapis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darbalapis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darbalapis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darbalapis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darbalapis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darbalapis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darbalapis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darbalapis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darbalapis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darbalapis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darbalapis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darbalapis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darbalapis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darbalapis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darbalapis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darbalapis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darbalapis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darbalapis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darbalapis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darbalapis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darbalapis34.xlsx"/></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darbalapis35.xlsx"/><Relationship Id="rId2" Type="http://schemas.microsoft.com/office/2011/relationships/chartColorStyle" Target="colors35.xml"/><Relationship Id="rId1" Type="http://schemas.microsoft.com/office/2011/relationships/chartStyle" Target="style35.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darbalapis36.xlsx"/><Relationship Id="rId2" Type="http://schemas.microsoft.com/office/2011/relationships/chartColorStyle" Target="colors36.xml"/><Relationship Id="rId1" Type="http://schemas.microsoft.com/office/2011/relationships/chartStyle" Target="style36.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darbalapis37.xlsx"/><Relationship Id="rId2" Type="http://schemas.microsoft.com/office/2011/relationships/chartColorStyle" Target="colors37.xml"/><Relationship Id="rId1" Type="http://schemas.microsoft.com/office/2011/relationships/chartStyle" Target="style37.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darbalapis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darbalapis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darbalapis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darbalapis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darbalapis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darbalapis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lt-LT" b="1"/>
              <a:t>2023 m VBE</a:t>
            </a:r>
            <a:r>
              <a:rPr lang="lt-LT" b="1" baseline="0"/>
              <a:t> rezultatų palyginimas (36-100 balų)</a:t>
            </a:r>
            <a:endParaRPr lang="lt-LT" b="1"/>
          </a:p>
        </c:rich>
      </c:tx>
      <c:layout>
        <c:manualLayout>
          <c:xMode val="edge"/>
          <c:yMode val="edge"/>
          <c:x val="0.22322292057782056"/>
          <c:y val="1.4285848198802013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lt-LT"/>
        </a:p>
      </c:txPr>
    </c:title>
    <c:autoTitleDeleted val="0"/>
    <c:plotArea>
      <c:layout/>
      <c:radarChart>
        <c:radarStyle val="marker"/>
        <c:varyColors val="0"/>
        <c:ser>
          <c:idx val="0"/>
          <c:order val="0"/>
          <c:tx>
            <c:strRef>
              <c:f>Lapas1!$B$1</c:f>
              <c:strCache>
                <c:ptCount val="1"/>
                <c:pt idx="0">
                  <c:v>Kaunas 2023 m.</c:v>
                </c:pt>
              </c:strCache>
            </c:strRef>
          </c:tx>
          <c:spPr>
            <a:ln w="28575" cap="rnd">
              <a:solidFill>
                <a:schemeClr val="accent1"/>
              </a:solidFill>
              <a:round/>
            </a:ln>
            <a:effectLst/>
          </c:spPr>
          <c:marker>
            <c:symbol val="none"/>
          </c:marker>
          <c:cat>
            <c:strRef>
              <c:f>Lapas1!$A$2:$A$10</c:f>
              <c:strCache>
                <c:ptCount val="9"/>
                <c:pt idx="0">
                  <c:v>Lietuvių k.</c:v>
                </c:pt>
                <c:pt idx="1">
                  <c:v>Matematika</c:v>
                </c:pt>
                <c:pt idx="2">
                  <c:v>Fizika</c:v>
                </c:pt>
                <c:pt idx="3">
                  <c:v>Biologija</c:v>
                </c:pt>
                <c:pt idx="4">
                  <c:v>Istorija</c:v>
                </c:pt>
                <c:pt idx="5">
                  <c:v>Geografija</c:v>
                </c:pt>
                <c:pt idx="6">
                  <c:v>Inform. techn.</c:v>
                </c:pt>
                <c:pt idx="7">
                  <c:v>Anglų k.</c:v>
                </c:pt>
                <c:pt idx="8">
                  <c:v>Chemija</c:v>
                </c:pt>
              </c:strCache>
            </c:strRef>
          </c:cat>
          <c:val>
            <c:numRef>
              <c:f>Lapas1!$B$2:$B$10</c:f>
              <c:numCache>
                <c:formatCode>General</c:formatCode>
                <c:ptCount val="9"/>
                <c:pt idx="0">
                  <c:v>68</c:v>
                </c:pt>
                <c:pt idx="1">
                  <c:v>55</c:v>
                </c:pt>
                <c:pt idx="2">
                  <c:v>61</c:v>
                </c:pt>
                <c:pt idx="3">
                  <c:v>72</c:v>
                </c:pt>
                <c:pt idx="4">
                  <c:v>61</c:v>
                </c:pt>
                <c:pt idx="5">
                  <c:v>76</c:v>
                </c:pt>
                <c:pt idx="6">
                  <c:v>59</c:v>
                </c:pt>
                <c:pt idx="7">
                  <c:v>82</c:v>
                </c:pt>
                <c:pt idx="8">
                  <c:v>79</c:v>
                </c:pt>
              </c:numCache>
            </c:numRef>
          </c:val>
          <c:extLst>
            <c:ext xmlns:c16="http://schemas.microsoft.com/office/drawing/2014/chart" uri="{C3380CC4-5D6E-409C-BE32-E72D297353CC}">
              <c16:uniqueId val="{00000000-4537-4759-A266-06DE6807BCD5}"/>
            </c:ext>
          </c:extLst>
        </c:ser>
        <c:ser>
          <c:idx val="1"/>
          <c:order val="1"/>
          <c:tx>
            <c:strRef>
              <c:f>Lapas1!$C$1</c:f>
              <c:strCache>
                <c:ptCount val="1"/>
                <c:pt idx="0">
                  <c:v>Šalis 2023 m.</c:v>
                </c:pt>
              </c:strCache>
            </c:strRef>
          </c:tx>
          <c:spPr>
            <a:ln w="28575" cap="rnd">
              <a:solidFill>
                <a:schemeClr val="accent2"/>
              </a:solidFill>
              <a:round/>
            </a:ln>
            <a:effectLst/>
          </c:spPr>
          <c:marker>
            <c:symbol val="none"/>
          </c:marker>
          <c:cat>
            <c:strRef>
              <c:f>Lapas1!$A$2:$A$10</c:f>
              <c:strCache>
                <c:ptCount val="9"/>
                <c:pt idx="0">
                  <c:v>Lietuvių k.</c:v>
                </c:pt>
                <c:pt idx="1">
                  <c:v>Matematika</c:v>
                </c:pt>
                <c:pt idx="2">
                  <c:v>Fizika</c:v>
                </c:pt>
                <c:pt idx="3">
                  <c:v>Biologija</c:v>
                </c:pt>
                <c:pt idx="4">
                  <c:v>Istorija</c:v>
                </c:pt>
                <c:pt idx="5">
                  <c:v>Geografija</c:v>
                </c:pt>
                <c:pt idx="6">
                  <c:v>Inform. techn.</c:v>
                </c:pt>
                <c:pt idx="7">
                  <c:v>Anglų k.</c:v>
                </c:pt>
                <c:pt idx="8">
                  <c:v>Chemija</c:v>
                </c:pt>
              </c:strCache>
            </c:strRef>
          </c:cat>
          <c:val>
            <c:numRef>
              <c:f>Lapas1!$C$2:$C$10</c:f>
              <c:numCache>
                <c:formatCode>General</c:formatCode>
                <c:ptCount val="9"/>
                <c:pt idx="0">
                  <c:v>31</c:v>
                </c:pt>
                <c:pt idx="1">
                  <c:v>45</c:v>
                </c:pt>
                <c:pt idx="2">
                  <c:v>39</c:v>
                </c:pt>
                <c:pt idx="3">
                  <c:v>64</c:v>
                </c:pt>
                <c:pt idx="4">
                  <c:v>54</c:v>
                </c:pt>
                <c:pt idx="5">
                  <c:v>69</c:v>
                </c:pt>
                <c:pt idx="6">
                  <c:v>42</c:v>
                </c:pt>
                <c:pt idx="7">
                  <c:v>83</c:v>
                </c:pt>
                <c:pt idx="8">
                  <c:v>64</c:v>
                </c:pt>
              </c:numCache>
            </c:numRef>
          </c:val>
          <c:extLst>
            <c:ext xmlns:c16="http://schemas.microsoft.com/office/drawing/2014/chart" uri="{C3380CC4-5D6E-409C-BE32-E72D297353CC}">
              <c16:uniqueId val="{00000001-4537-4759-A266-06DE6807BCD5}"/>
            </c:ext>
          </c:extLst>
        </c:ser>
        <c:ser>
          <c:idx val="2"/>
          <c:order val="2"/>
          <c:tx>
            <c:strRef>
              <c:f>Lapas1!$D$1</c:f>
              <c:strCache>
                <c:ptCount val="1"/>
                <c:pt idx="0">
                  <c:v>Kaunas 2022 m.</c:v>
                </c:pt>
              </c:strCache>
            </c:strRef>
          </c:tx>
          <c:spPr>
            <a:ln w="28575" cap="rnd">
              <a:solidFill>
                <a:schemeClr val="accent3"/>
              </a:solidFill>
              <a:round/>
            </a:ln>
            <a:effectLst/>
          </c:spPr>
          <c:marker>
            <c:symbol val="none"/>
          </c:marker>
          <c:cat>
            <c:strRef>
              <c:f>Lapas1!$A$2:$A$10</c:f>
              <c:strCache>
                <c:ptCount val="9"/>
                <c:pt idx="0">
                  <c:v>Lietuvių k.</c:v>
                </c:pt>
                <c:pt idx="1">
                  <c:v>Matematika</c:v>
                </c:pt>
                <c:pt idx="2">
                  <c:v>Fizika</c:v>
                </c:pt>
                <c:pt idx="3">
                  <c:v>Biologija</c:v>
                </c:pt>
                <c:pt idx="4">
                  <c:v>Istorija</c:v>
                </c:pt>
                <c:pt idx="5">
                  <c:v>Geografija</c:v>
                </c:pt>
                <c:pt idx="6">
                  <c:v>Inform. techn.</c:v>
                </c:pt>
                <c:pt idx="7">
                  <c:v>Anglų k.</c:v>
                </c:pt>
                <c:pt idx="8">
                  <c:v>Chemija</c:v>
                </c:pt>
              </c:strCache>
            </c:strRef>
          </c:cat>
          <c:val>
            <c:numRef>
              <c:f>Lapas1!$D$2:$D$10</c:f>
              <c:numCache>
                <c:formatCode>General</c:formatCode>
                <c:ptCount val="9"/>
                <c:pt idx="0">
                  <c:v>69</c:v>
                </c:pt>
                <c:pt idx="1">
                  <c:v>33</c:v>
                </c:pt>
                <c:pt idx="2">
                  <c:v>67</c:v>
                </c:pt>
                <c:pt idx="3">
                  <c:v>67</c:v>
                </c:pt>
                <c:pt idx="4">
                  <c:v>76</c:v>
                </c:pt>
                <c:pt idx="5">
                  <c:v>84</c:v>
                </c:pt>
                <c:pt idx="6">
                  <c:v>51</c:v>
                </c:pt>
                <c:pt idx="7">
                  <c:v>88</c:v>
                </c:pt>
                <c:pt idx="8">
                  <c:v>86</c:v>
                </c:pt>
              </c:numCache>
            </c:numRef>
          </c:val>
          <c:extLst>
            <c:ext xmlns:c16="http://schemas.microsoft.com/office/drawing/2014/chart" uri="{C3380CC4-5D6E-409C-BE32-E72D297353CC}">
              <c16:uniqueId val="{00000002-4537-4759-A266-06DE6807BCD5}"/>
            </c:ext>
          </c:extLst>
        </c:ser>
        <c:ser>
          <c:idx val="3"/>
          <c:order val="3"/>
          <c:tx>
            <c:strRef>
              <c:f>Lapas1!$E$1</c:f>
              <c:strCache>
                <c:ptCount val="1"/>
                <c:pt idx="0">
                  <c:v>Šalis 2022 m.</c:v>
                </c:pt>
              </c:strCache>
            </c:strRef>
          </c:tx>
          <c:spPr>
            <a:ln w="28575" cap="rnd">
              <a:solidFill>
                <a:schemeClr val="accent4"/>
              </a:solidFill>
              <a:round/>
            </a:ln>
            <a:effectLst/>
          </c:spPr>
          <c:marker>
            <c:symbol val="none"/>
          </c:marker>
          <c:cat>
            <c:strRef>
              <c:f>Lapas1!$A$2:$A$10</c:f>
              <c:strCache>
                <c:ptCount val="9"/>
                <c:pt idx="0">
                  <c:v>Lietuvių k.</c:v>
                </c:pt>
                <c:pt idx="1">
                  <c:v>Matematika</c:v>
                </c:pt>
                <c:pt idx="2">
                  <c:v>Fizika</c:v>
                </c:pt>
                <c:pt idx="3">
                  <c:v>Biologija</c:v>
                </c:pt>
                <c:pt idx="4">
                  <c:v>Istorija</c:v>
                </c:pt>
                <c:pt idx="5">
                  <c:v>Geografija</c:v>
                </c:pt>
                <c:pt idx="6">
                  <c:v>Inform. techn.</c:v>
                </c:pt>
                <c:pt idx="7">
                  <c:v>Anglų k.</c:v>
                </c:pt>
                <c:pt idx="8">
                  <c:v>Chemija</c:v>
                </c:pt>
              </c:strCache>
            </c:strRef>
          </c:cat>
          <c:val>
            <c:numRef>
              <c:f>Lapas1!$E$2:$E$10</c:f>
              <c:numCache>
                <c:formatCode>General</c:formatCode>
                <c:ptCount val="9"/>
                <c:pt idx="0" formatCode="0">
                  <c:v>61</c:v>
                </c:pt>
                <c:pt idx="1">
                  <c:v>25</c:v>
                </c:pt>
                <c:pt idx="2">
                  <c:v>58</c:v>
                </c:pt>
                <c:pt idx="3">
                  <c:v>58</c:v>
                </c:pt>
                <c:pt idx="4">
                  <c:v>65</c:v>
                </c:pt>
                <c:pt idx="5">
                  <c:v>73</c:v>
                </c:pt>
                <c:pt idx="6">
                  <c:v>37</c:v>
                </c:pt>
                <c:pt idx="7">
                  <c:v>81</c:v>
                </c:pt>
                <c:pt idx="8">
                  <c:v>73</c:v>
                </c:pt>
              </c:numCache>
            </c:numRef>
          </c:val>
          <c:extLst>
            <c:ext xmlns:c16="http://schemas.microsoft.com/office/drawing/2014/chart" uri="{C3380CC4-5D6E-409C-BE32-E72D297353CC}">
              <c16:uniqueId val="{00000003-4537-4759-A266-06DE6807BCD5}"/>
            </c:ext>
          </c:extLst>
        </c:ser>
        <c:dLbls>
          <c:showLegendKey val="0"/>
          <c:showVal val="0"/>
          <c:showCatName val="0"/>
          <c:showSerName val="0"/>
          <c:showPercent val="0"/>
          <c:showBubbleSize val="0"/>
        </c:dLbls>
        <c:axId val="572141512"/>
        <c:axId val="572143480"/>
      </c:radarChart>
      <c:catAx>
        <c:axId val="572141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lt-LT"/>
          </a:p>
        </c:txPr>
        <c:crossAx val="572143480"/>
        <c:crosses val="autoZero"/>
        <c:auto val="1"/>
        <c:lblAlgn val="ctr"/>
        <c:lblOffset val="100"/>
        <c:noMultiLvlLbl val="0"/>
      </c:catAx>
      <c:valAx>
        <c:axId val="572143480"/>
        <c:scaling>
          <c:orientation val="minMax"/>
        </c:scaling>
        <c:delete val="0"/>
        <c:axPos val="l"/>
        <c:majorGridlines>
          <c:spPr>
            <a:ln w="9525" cap="flat" cmpd="sng" algn="ctr">
              <a:solidFill>
                <a:schemeClr val="accent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572141512"/>
        <c:crosses val="autoZero"/>
        <c:crossBetween val="between"/>
        <c:majorUnit val="20"/>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lt-LT" b="1" dirty="0" smtClean="0"/>
              <a:t>2023 </a:t>
            </a:r>
            <a:r>
              <a:rPr lang="lt-LT" b="1" dirty="0"/>
              <a:t>m.</a:t>
            </a: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lt-LT"/>
        </a:p>
      </c:txPr>
    </c:title>
    <c:autoTitleDeleted val="0"/>
    <c:plotArea>
      <c:layout/>
      <c:barChart>
        <c:barDir val="bar"/>
        <c:grouping val="stacked"/>
        <c:varyColors val="0"/>
        <c:ser>
          <c:idx val="0"/>
          <c:order val="0"/>
          <c:tx>
            <c:strRef>
              <c:f>Lapas2!$C$27</c:f>
              <c:strCache>
                <c:ptCount val="1"/>
                <c:pt idx="0">
                  <c:v>Mažiau 16</c:v>
                </c:pt>
              </c:strCache>
            </c:strRef>
          </c:tx>
          <c:spPr>
            <a:solidFill>
              <a:srgbClr val="FF0000"/>
            </a:solidFill>
            <a:ln>
              <a:solidFill>
                <a:srgbClr val="FF0000"/>
              </a:solidFill>
            </a:ln>
            <a:effectLst/>
          </c:spPr>
          <c:invertIfNegative val="0"/>
          <c:dPt>
            <c:idx val="11"/>
            <c:invertIfNegative val="0"/>
            <c:bubble3D val="0"/>
            <c:spPr>
              <a:solidFill>
                <a:srgbClr val="0070C0"/>
              </a:solidFill>
              <a:ln>
                <a:solidFill>
                  <a:srgbClr val="0070C0"/>
                </a:solidFill>
              </a:ln>
              <a:effectLst/>
            </c:spPr>
            <c:extLst>
              <c:ext xmlns:c16="http://schemas.microsoft.com/office/drawing/2014/chart" uri="{C3380CC4-5D6E-409C-BE32-E72D297353CC}">
                <c16:uniqueId val="{0000000A-6677-41AF-96F7-6D8E036B58E1}"/>
              </c:ext>
            </c:extLst>
          </c:dPt>
          <c:dPt>
            <c:idx val="17"/>
            <c:invertIfNegative val="0"/>
            <c:bubble3D val="0"/>
            <c:spPr>
              <a:solidFill>
                <a:srgbClr val="00B050"/>
              </a:solidFill>
              <a:ln>
                <a:solidFill>
                  <a:srgbClr val="00B050"/>
                </a:solidFill>
              </a:ln>
              <a:effectLst/>
            </c:spPr>
            <c:extLst>
              <c:ext xmlns:c16="http://schemas.microsoft.com/office/drawing/2014/chart" uri="{C3380CC4-5D6E-409C-BE32-E72D297353CC}">
                <c16:uniqueId val="{0000000E-6677-41AF-96F7-6D8E036B58E1}"/>
              </c:ext>
            </c:extLst>
          </c:dPt>
          <c:dLbls>
            <c:dLbl>
              <c:idx val="0"/>
              <c:layout>
                <c:manualLayout>
                  <c:x val="-0.15774037620297468"/>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6677-41AF-96F7-6D8E036B58E1}"/>
                </c:ext>
              </c:extLst>
            </c:dLbl>
            <c:dLbl>
              <c:idx val="1"/>
              <c:layout>
                <c:manualLayout>
                  <c:x val="-4.4817804024496991E-2"/>
                  <c:y val="6.861063464837217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6677-41AF-96F7-6D8E036B58E1}"/>
                </c:ext>
              </c:extLst>
            </c:dLbl>
            <c:dLbl>
              <c:idx val="2"/>
              <c:layout>
                <c:manualLayout>
                  <c:x val="-4.5987970253718334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6677-41AF-96F7-6D8E036B58E1}"/>
                </c:ext>
              </c:extLst>
            </c:dLbl>
            <c:dLbl>
              <c:idx val="3"/>
              <c:layout>
                <c:manualLayout>
                  <c:x val="-6.8705161854768201E-2"/>
                  <c:y val="8.3856473630869248E-1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6677-41AF-96F7-6D8E036B58E1}"/>
                </c:ext>
              </c:extLst>
            </c:dLbl>
            <c:dLbl>
              <c:idx val="4"/>
              <c:layout>
                <c:manualLayout>
                  <c:x val="-0.10719466316710416"/>
                  <c:y val="2.2870211549456832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6677-41AF-96F7-6D8E036B58E1}"/>
                </c:ext>
              </c:extLst>
            </c:dLbl>
            <c:dLbl>
              <c:idx val="5"/>
              <c:layout>
                <c:manualLayout>
                  <c:x val="-9.0318241469816318E-2"/>
                  <c:y val="-8.3856473630869248E-1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6677-41AF-96F7-6D8E036B58E1}"/>
                </c:ext>
              </c:extLst>
            </c:dLbl>
            <c:dLbl>
              <c:idx val="7"/>
              <c:layout>
                <c:manualLayout>
                  <c:x val="-9.7111111111111162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6677-41AF-96F7-6D8E036B58E1}"/>
                </c:ext>
              </c:extLst>
            </c:dLbl>
            <c:dLbl>
              <c:idx val="8"/>
              <c:layout>
                <c:manualLayout>
                  <c:x val="-3.9975940507436573E-2"/>
                  <c:y val="2.2870211549457669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6677-41AF-96F7-6D8E036B58E1}"/>
                </c:ext>
              </c:extLst>
            </c:dLbl>
            <c:dLbl>
              <c:idx val="9"/>
              <c:layout>
                <c:manualLayout>
                  <c:x val="-4.3699475065616847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6677-41AF-96F7-6D8E036B58E1}"/>
                </c:ext>
              </c:extLst>
            </c:dLbl>
            <c:dLbl>
              <c:idx val="10"/>
              <c:layout>
                <c:manualLayout>
                  <c:x val="-6.1607830271216149E-2"/>
                  <c:y val="2.2870211549457669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6677-41AF-96F7-6D8E036B58E1}"/>
                </c:ext>
              </c:extLst>
            </c:dLbl>
            <c:dLbl>
              <c:idx val="11"/>
              <c:layout>
                <c:manualLayout>
                  <c:x val="-6.3429571303587104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6677-41AF-96F7-6D8E036B58E1}"/>
                </c:ext>
              </c:extLst>
            </c:dLbl>
            <c:dLbl>
              <c:idx val="12"/>
              <c:layout>
                <c:manualLayout>
                  <c:x val="-2.8345144356955433E-2"/>
                  <c:y val="1.800804059012349E-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6677-41AF-96F7-6D8E036B58E1}"/>
                </c:ext>
              </c:extLst>
            </c:dLbl>
            <c:dLbl>
              <c:idx val="14"/>
              <c:layout>
                <c:manualLayout>
                  <c:x val="-5.0652449693788328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6677-41AF-96F7-6D8E036B58E1}"/>
                </c:ext>
              </c:extLst>
            </c:dLbl>
            <c:dLbl>
              <c:idx val="15"/>
              <c:layout>
                <c:manualLayout>
                  <c:x val="-3.6328302712160983E-2"/>
                  <c:y val="-2.2870211549457253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6677-41AF-96F7-6D8E036B58E1}"/>
                </c:ext>
              </c:extLst>
            </c:dLbl>
            <c:dLbl>
              <c:idx val="17"/>
              <c:layout>
                <c:manualLayout>
                  <c:x val="-3.5671916010498739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6677-41AF-96F7-6D8E036B58E1}"/>
                </c:ext>
              </c:extLst>
            </c:dLbl>
            <c:dLbl>
              <c:idx val="18"/>
              <c:layout>
                <c:manualLayout>
                  <c:x val="-4.5303805774278269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6677-41AF-96F7-6D8E036B58E1}"/>
                </c:ext>
              </c:extLst>
            </c:dLbl>
            <c:dLbl>
              <c:idx val="19"/>
              <c:layout>
                <c:manualLayout>
                  <c:x val="-3.7582677165354385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6677-41AF-96F7-6D8E036B58E1}"/>
                </c:ext>
              </c:extLst>
            </c:dLbl>
            <c:dLbl>
              <c:idx val="20"/>
              <c:layout>
                <c:manualLayout>
                  <c:x val="-4.6210848643919562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1-6677-41AF-96F7-6D8E036B58E1}"/>
                </c:ext>
              </c:extLst>
            </c:dLbl>
            <c:dLbl>
              <c:idx val="21"/>
              <c:layout>
                <c:manualLayout>
                  <c:x val="-4.4155293088363953E-2"/>
                  <c:y val="-1.0482059203858656E-1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2-6677-41AF-96F7-6D8E036B58E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Lapas2!$B$28:$B$49</c:f>
              <c:strCache>
                <c:ptCount val="22"/>
                <c:pt idx="0">
                  <c:v>G15</c:v>
                </c:pt>
                <c:pt idx="1">
                  <c:v>G5</c:v>
                </c:pt>
                <c:pt idx="2">
                  <c:v>G2</c:v>
                </c:pt>
                <c:pt idx="3">
                  <c:v>G21</c:v>
                </c:pt>
                <c:pt idx="4">
                  <c:v>G12</c:v>
                </c:pt>
                <c:pt idx="5">
                  <c:v>G6</c:v>
                </c:pt>
                <c:pt idx="6">
                  <c:v>G17</c:v>
                </c:pt>
                <c:pt idx="7">
                  <c:v>G1</c:v>
                </c:pt>
                <c:pt idx="8">
                  <c:v>G11</c:v>
                </c:pt>
                <c:pt idx="9">
                  <c:v>G20</c:v>
                </c:pt>
                <c:pt idx="10">
                  <c:v>G16</c:v>
                </c:pt>
                <c:pt idx="11">
                  <c:v>Lietuva</c:v>
                </c:pt>
                <c:pt idx="12">
                  <c:v>G13</c:v>
                </c:pt>
                <c:pt idx="13">
                  <c:v>G4</c:v>
                </c:pt>
                <c:pt idx="14">
                  <c:v>G10</c:v>
                </c:pt>
                <c:pt idx="15">
                  <c:v>G19</c:v>
                </c:pt>
                <c:pt idx="16">
                  <c:v>G14</c:v>
                </c:pt>
                <c:pt idx="17">
                  <c:v>Kauno m.</c:v>
                </c:pt>
                <c:pt idx="18">
                  <c:v>G3</c:v>
                </c:pt>
                <c:pt idx="19">
                  <c:v>G9</c:v>
                </c:pt>
                <c:pt idx="20">
                  <c:v>G8</c:v>
                </c:pt>
                <c:pt idx="21">
                  <c:v>G18</c:v>
                </c:pt>
              </c:strCache>
            </c:strRef>
          </c:cat>
          <c:val>
            <c:numRef>
              <c:f>Lapas2!$C$28:$C$49</c:f>
              <c:numCache>
                <c:formatCode>0</c:formatCode>
                <c:ptCount val="22"/>
                <c:pt idx="0">
                  <c:v>-46.6666666666667</c:v>
                </c:pt>
                <c:pt idx="1">
                  <c:v>-7.1428571428571397</c:v>
                </c:pt>
                <c:pt idx="2">
                  <c:v>-7.6923076923076898</c:v>
                </c:pt>
                <c:pt idx="3">
                  <c:v>-15.384615384615399</c:v>
                </c:pt>
                <c:pt idx="4">
                  <c:v>-28.8135593220339</c:v>
                </c:pt>
                <c:pt idx="5">
                  <c:v>-24.137931034482801</c:v>
                </c:pt>
                <c:pt idx="6">
                  <c:v>0</c:v>
                </c:pt>
                <c:pt idx="7">
                  <c:v>-29.411764705882302</c:v>
                </c:pt>
                <c:pt idx="8">
                  <c:v>-5</c:v>
                </c:pt>
                <c:pt idx="9">
                  <c:v>-8.4745762711864394</c:v>
                </c:pt>
                <c:pt idx="10">
                  <c:v>-14.012738853503199</c:v>
                </c:pt>
                <c:pt idx="11">
                  <c:v>-13.39</c:v>
                </c:pt>
                <c:pt idx="12">
                  <c:v>-3.2786885245901698</c:v>
                </c:pt>
                <c:pt idx="13">
                  <c:v>0</c:v>
                </c:pt>
                <c:pt idx="14">
                  <c:v>-11.1111111111111</c:v>
                </c:pt>
                <c:pt idx="15">
                  <c:v>-4.3478260869565197</c:v>
                </c:pt>
                <c:pt idx="16">
                  <c:v>-1.1111111111111101</c:v>
                </c:pt>
                <c:pt idx="17">
                  <c:v>-8.3699999999999992</c:v>
                </c:pt>
                <c:pt idx="18">
                  <c:v>-6.9767441860465196</c:v>
                </c:pt>
                <c:pt idx="19">
                  <c:v>-2.0202020202020199</c:v>
                </c:pt>
                <c:pt idx="20">
                  <c:v>-6.6666666666666696</c:v>
                </c:pt>
                <c:pt idx="21">
                  <c:v>-3.5714285714285698</c:v>
                </c:pt>
              </c:numCache>
            </c:numRef>
          </c:val>
          <c:extLst>
            <c:ext xmlns:c16="http://schemas.microsoft.com/office/drawing/2014/chart" uri="{C3380CC4-5D6E-409C-BE32-E72D297353CC}">
              <c16:uniqueId val="{00000013-6677-41AF-96F7-6D8E036B58E1}"/>
            </c:ext>
          </c:extLst>
        </c:ser>
        <c:ser>
          <c:idx val="1"/>
          <c:order val="1"/>
          <c:tx>
            <c:strRef>
              <c:f>Lapas2!$D$27</c:f>
              <c:strCache>
                <c:ptCount val="1"/>
                <c:pt idx="0">
                  <c:v>36-100</c:v>
                </c:pt>
              </c:strCache>
            </c:strRef>
          </c:tx>
          <c:spPr>
            <a:solidFill>
              <a:srgbClr val="FFC000"/>
            </a:solidFill>
            <a:ln>
              <a:solidFill>
                <a:srgbClr val="FFC000"/>
              </a:solidFill>
            </a:ln>
            <a:effectLst/>
          </c:spPr>
          <c:invertIfNegative val="0"/>
          <c:dPt>
            <c:idx val="11"/>
            <c:invertIfNegative val="0"/>
            <c:bubble3D val="0"/>
            <c:spPr>
              <a:solidFill>
                <a:srgbClr val="0070C0"/>
              </a:solidFill>
              <a:ln>
                <a:solidFill>
                  <a:srgbClr val="0070C0"/>
                </a:solidFill>
              </a:ln>
              <a:effectLst/>
            </c:spPr>
            <c:extLst>
              <c:ext xmlns:c16="http://schemas.microsoft.com/office/drawing/2014/chart" uri="{C3380CC4-5D6E-409C-BE32-E72D297353CC}">
                <c16:uniqueId val="{0000001F-6677-41AF-96F7-6D8E036B58E1}"/>
              </c:ext>
            </c:extLst>
          </c:dPt>
          <c:dPt>
            <c:idx val="17"/>
            <c:invertIfNegative val="0"/>
            <c:bubble3D val="0"/>
            <c:spPr>
              <a:solidFill>
                <a:srgbClr val="00B050"/>
              </a:solidFill>
              <a:ln>
                <a:solidFill>
                  <a:srgbClr val="00B050"/>
                </a:solidFill>
              </a:ln>
              <a:effectLst/>
            </c:spPr>
            <c:extLst>
              <c:ext xmlns:c16="http://schemas.microsoft.com/office/drawing/2014/chart" uri="{C3380CC4-5D6E-409C-BE32-E72D297353CC}">
                <c16:uniqueId val="{00000025-6677-41AF-96F7-6D8E036B58E1}"/>
              </c:ext>
            </c:extLst>
          </c:dPt>
          <c:dLbls>
            <c:dLbl>
              <c:idx val="0"/>
              <c:layout>
                <c:manualLayout>
                  <c:x val="5.2596962984083812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4-6677-41AF-96F7-6D8E036B58E1}"/>
                </c:ext>
              </c:extLst>
            </c:dLbl>
            <c:dLbl>
              <c:idx val="1"/>
              <c:layout>
                <c:manualLayout>
                  <c:x val="7.7460136424451057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5-6677-41AF-96F7-6D8E036B58E1}"/>
                </c:ext>
              </c:extLst>
            </c:dLbl>
            <c:dLbl>
              <c:idx val="2"/>
              <c:layout>
                <c:manualLayout>
                  <c:x val="6.9293678123103622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6-6677-41AF-96F7-6D8E036B58E1}"/>
                </c:ext>
              </c:extLst>
            </c:dLbl>
            <c:dLbl>
              <c:idx val="3"/>
              <c:layout>
                <c:manualLayout>
                  <c:x val="0.10185435405256635"/>
                  <c:y val="-4.6665027539649837E-3"/>
                </c:manualLayout>
              </c:layout>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tx1">
                          <a:lumMod val="75000"/>
                          <a:lumOff val="25000"/>
                        </a:schemeClr>
                      </a:solidFill>
                      <a:latin typeface="+mn-lt"/>
                      <a:ea typeface="+mn-ea"/>
                      <a:cs typeface="+mn-cs"/>
                    </a:defRPr>
                  </a:pPr>
                  <a:endParaRPr lang="lt-LT"/>
                </a:p>
              </c:txPr>
              <c:dLblPos val="ctr"/>
              <c:showLegendKey val="0"/>
              <c:showVal val="1"/>
              <c:showCatName val="0"/>
              <c:showSerName val="0"/>
              <c:showPercent val="0"/>
              <c:showBubbleSize val="0"/>
              <c:extLst>
                <c:ext xmlns:c15="http://schemas.microsoft.com/office/drawing/2012/chart" uri="{CE6537A1-D6FC-4f65-9D91-7224C49458BB}">
                  <c15:layout>
                    <c:manualLayout>
                      <c:w val="9.9890128727458657E-2"/>
                      <c:h val="3.1540122275376462E-2"/>
                    </c:manualLayout>
                  </c15:layout>
                </c:ext>
                <c:ext xmlns:c16="http://schemas.microsoft.com/office/drawing/2014/chart" uri="{C3380CC4-5D6E-409C-BE32-E72D297353CC}">
                  <c16:uniqueId val="{00000017-6677-41AF-96F7-6D8E036B58E1}"/>
                </c:ext>
              </c:extLst>
            </c:dLbl>
            <c:dLbl>
              <c:idx val="4"/>
              <c:layout>
                <c:manualLayout>
                  <c:x val="7.9470475143379418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8-6677-41AF-96F7-6D8E036B58E1}"/>
                </c:ext>
              </c:extLst>
            </c:dLbl>
            <c:dLbl>
              <c:idx val="5"/>
              <c:layout>
                <c:manualLayout>
                  <c:x val="9.0996245018109836E-2"/>
                  <c:y val="2.2871127463957009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9-6677-41AF-96F7-6D8E036B58E1}"/>
                </c:ext>
              </c:extLst>
            </c:dLbl>
            <c:dLbl>
              <c:idx val="6"/>
              <c:layout>
                <c:manualLayout>
                  <c:x val="9.5702163880354837E-2"/>
                  <c:y val="-8.7246650749946889E-1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A-6677-41AF-96F7-6D8E036B58E1}"/>
                </c:ext>
              </c:extLst>
            </c:dLbl>
            <c:dLbl>
              <c:idx val="7"/>
              <c:layout>
                <c:manualLayout>
                  <c:x val="9.4723149515073865E-2"/>
                  <c:y val="-2.3794815990192163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B-6677-41AF-96F7-6D8E036B58E1}"/>
                </c:ext>
              </c:extLst>
            </c:dLbl>
            <c:dLbl>
              <c:idx val="8"/>
              <c:layout>
                <c:manualLayout>
                  <c:x val="0.11058946270213867"/>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C-6677-41AF-96F7-6D8E036B58E1}"/>
                </c:ext>
              </c:extLst>
            </c:dLbl>
            <c:dLbl>
              <c:idx val="9"/>
              <c:layout>
                <c:manualLayout>
                  <c:x val="0.10604942212291683"/>
                  <c:y val="-8.7246650749946889E-1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D-6677-41AF-96F7-6D8E036B58E1}"/>
                </c:ext>
              </c:extLst>
            </c:dLbl>
            <c:dLbl>
              <c:idx val="10"/>
              <c:layout>
                <c:manualLayout>
                  <c:x val="0.11540325786425615"/>
                  <c:y val="9.2368852623340997E-5"/>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E-6677-41AF-96F7-6D8E036B58E1}"/>
                </c:ext>
              </c:extLst>
            </c:dLbl>
            <c:dLbl>
              <c:idx val="11"/>
              <c:layout>
                <c:manualLayout>
                  <c:x val="0.11563157140302734"/>
                  <c:y val="9.5179263960765165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F-6677-41AF-96F7-6D8E036B58E1}"/>
                </c:ext>
              </c:extLst>
            </c:dLbl>
            <c:dLbl>
              <c:idx val="12"/>
              <c:layout>
                <c:manualLayout>
                  <c:x val="0.12434516869341121"/>
                  <c:y val="-8.7246650749946889E-1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0-6677-41AF-96F7-6D8E036B58E1}"/>
                </c:ext>
              </c:extLst>
            </c:dLbl>
            <c:dLbl>
              <c:idx val="13"/>
              <c:layout>
                <c:manualLayout>
                  <c:x val="0.11716622260052816"/>
                  <c:y val="-7.0460759444340463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1-6677-41AF-96F7-6D8E036B58E1}"/>
                </c:ext>
              </c:extLst>
            </c:dLbl>
            <c:dLbl>
              <c:idx val="14"/>
              <c:layout>
                <c:manualLayout>
                  <c:x val="0.11219246018551768"/>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2-6677-41AF-96F7-6D8E036B58E1}"/>
                </c:ext>
              </c:extLst>
            </c:dLbl>
            <c:dLbl>
              <c:idx val="15"/>
              <c:layout>
                <c:manualLayout>
                  <c:x val="0.11002902315793821"/>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3-6677-41AF-96F7-6D8E036B58E1}"/>
                </c:ext>
              </c:extLst>
            </c:dLbl>
            <c:dLbl>
              <c:idx val="16"/>
              <c:layout>
                <c:manualLayout>
                  <c:x val="0.13772552427142859"/>
                  <c:y val="7.138444797057387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4-6677-41AF-96F7-6D8E036B58E1}"/>
                </c:ext>
              </c:extLst>
            </c:dLbl>
            <c:dLbl>
              <c:idx val="17"/>
              <c:layout>
                <c:manualLayout>
                  <c:x val="0.12150528815533014"/>
                  <c:y val="-4.3623325374973445E-1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5-6677-41AF-96F7-6D8E036B58E1}"/>
                </c:ext>
              </c:extLst>
            </c:dLbl>
            <c:dLbl>
              <c:idx val="18"/>
              <c:layout>
                <c:manualLayout>
                  <c:x val="0.12765645388435956"/>
                  <c:y val="-2.2871127463957881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6-6677-41AF-96F7-6D8E036B58E1}"/>
                </c:ext>
              </c:extLst>
            </c:dLbl>
            <c:dLbl>
              <c:idx val="19"/>
              <c:layout>
                <c:manualLayout>
                  <c:x val="0.13818898597755869"/>
                  <c:y val="-1.1897407995095646E-3"/>
                </c:manualLayout>
              </c:layout>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tx1">
                          <a:lumMod val="75000"/>
                          <a:lumOff val="25000"/>
                        </a:schemeClr>
                      </a:solidFill>
                      <a:latin typeface="+mn-lt"/>
                      <a:ea typeface="+mn-ea"/>
                      <a:cs typeface="+mn-cs"/>
                    </a:defRPr>
                  </a:pPr>
                  <a:endParaRPr lang="lt-LT"/>
                </a:p>
              </c:txPr>
              <c:dLblPos val="ctr"/>
              <c:showLegendKey val="0"/>
              <c:showVal val="1"/>
              <c:showCatName val="0"/>
              <c:showSerName val="0"/>
              <c:showPercent val="0"/>
              <c:showBubbleSize val="0"/>
              <c:extLst>
                <c:ext xmlns:c15="http://schemas.microsoft.com/office/drawing/2012/chart" uri="{CE6537A1-D6FC-4f65-9D91-7224C49458BB}">
                  <c15:layout>
                    <c:manualLayout>
                      <c:w val="9.5198248561772475E-2"/>
                      <c:h val="3.3919603874395597E-2"/>
                    </c:manualLayout>
                  </c15:layout>
                </c:ext>
                <c:ext xmlns:c16="http://schemas.microsoft.com/office/drawing/2014/chart" uri="{C3380CC4-5D6E-409C-BE32-E72D297353CC}">
                  <c16:uniqueId val="{00000027-6677-41AF-96F7-6D8E036B58E1}"/>
                </c:ext>
              </c:extLst>
            </c:dLbl>
            <c:dLbl>
              <c:idx val="20"/>
              <c:layout>
                <c:manualLayout>
                  <c:x val="0.138093485897021"/>
                  <c:y val="-2.1811662687486722E-1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8-6677-41AF-96F7-6D8E036B58E1}"/>
                </c:ext>
              </c:extLst>
            </c:dLbl>
            <c:dLbl>
              <c:idx val="21"/>
              <c:layout>
                <c:manualLayout>
                  <c:x val="0.14391658945383543"/>
                  <c:y val="1.0905831343743361E-1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9-6677-41AF-96F7-6D8E036B58E1}"/>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lt-L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Lapas2!$B$28:$B$49</c:f>
              <c:strCache>
                <c:ptCount val="22"/>
                <c:pt idx="0">
                  <c:v>G15</c:v>
                </c:pt>
                <c:pt idx="1">
                  <c:v>G5</c:v>
                </c:pt>
                <c:pt idx="2">
                  <c:v>G2</c:v>
                </c:pt>
                <c:pt idx="3">
                  <c:v>G21</c:v>
                </c:pt>
                <c:pt idx="4">
                  <c:v>G12</c:v>
                </c:pt>
                <c:pt idx="5">
                  <c:v>G6</c:v>
                </c:pt>
                <c:pt idx="6">
                  <c:v>G17</c:v>
                </c:pt>
                <c:pt idx="7">
                  <c:v>G1</c:v>
                </c:pt>
                <c:pt idx="8">
                  <c:v>G11</c:v>
                </c:pt>
                <c:pt idx="9">
                  <c:v>G20</c:v>
                </c:pt>
                <c:pt idx="10">
                  <c:v>G16</c:v>
                </c:pt>
                <c:pt idx="11">
                  <c:v>Lietuva</c:v>
                </c:pt>
                <c:pt idx="12">
                  <c:v>G13</c:v>
                </c:pt>
                <c:pt idx="13">
                  <c:v>G4</c:v>
                </c:pt>
                <c:pt idx="14">
                  <c:v>G10</c:v>
                </c:pt>
                <c:pt idx="15">
                  <c:v>G19</c:v>
                </c:pt>
                <c:pt idx="16">
                  <c:v>G14</c:v>
                </c:pt>
                <c:pt idx="17">
                  <c:v>Kauno m.</c:v>
                </c:pt>
                <c:pt idx="18">
                  <c:v>G3</c:v>
                </c:pt>
                <c:pt idx="19">
                  <c:v>G9</c:v>
                </c:pt>
                <c:pt idx="20">
                  <c:v>G8</c:v>
                </c:pt>
                <c:pt idx="21">
                  <c:v>G18</c:v>
                </c:pt>
              </c:strCache>
            </c:strRef>
          </c:cat>
          <c:val>
            <c:numRef>
              <c:f>Lapas2!$D$28:$D$49</c:f>
              <c:numCache>
                <c:formatCode>0</c:formatCode>
                <c:ptCount val="22"/>
                <c:pt idx="0">
                  <c:v>13.333333333333334</c:v>
                </c:pt>
                <c:pt idx="1">
                  <c:v>14.285714285714286</c:v>
                </c:pt>
                <c:pt idx="2">
                  <c:v>15.384615384615385</c:v>
                </c:pt>
                <c:pt idx="3">
                  <c:v>23.076923076923077</c:v>
                </c:pt>
                <c:pt idx="4">
                  <c:v>25.423728813559322</c:v>
                </c:pt>
                <c:pt idx="5">
                  <c:v>27.586206896551722</c:v>
                </c:pt>
                <c:pt idx="6">
                  <c:v>34.615384615384613</c:v>
                </c:pt>
                <c:pt idx="7">
                  <c:v>35.294117647058826</c:v>
                </c:pt>
                <c:pt idx="8">
                  <c:v>41.666666666666664</c:v>
                </c:pt>
                <c:pt idx="9">
                  <c:v>42.372881355932201</c:v>
                </c:pt>
                <c:pt idx="10">
                  <c:v>43.312101910828027</c:v>
                </c:pt>
                <c:pt idx="11">
                  <c:v>44.93</c:v>
                </c:pt>
                <c:pt idx="12">
                  <c:v>45.355191256830601</c:v>
                </c:pt>
                <c:pt idx="13">
                  <c:v>45.454545454545453</c:v>
                </c:pt>
                <c:pt idx="14">
                  <c:v>46.666666666666664</c:v>
                </c:pt>
                <c:pt idx="15">
                  <c:v>47.826086956521742</c:v>
                </c:pt>
                <c:pt idx="16">
                  <c:v>54.44444444444445</c:v>
                </c:pt>
                <c:pt idx="17">
                  <c:v>55.019999999999996</c:v>
                </c:pt>
                <c:pt idx="18">
                  <c:v>55.813953488372093</c:v>
                </c:pt>
                <c:pt idx="19">
                  <c:v>56.565656565656568</c:v>
                </c:pt>
                <c:pt idx="20">
                  <c:v>57.777777777777779</c:v>
                </c:pt>
                <c:pt idx="21">
                  <c:v>70.634920634920633</c:v>
                </c:pt>
              </c:numCache>
            </c:numRef>
          </c:val>
          <c:extLst>
            <c:ext xmlns:c16="http://schemas.microsoft.com/office/drawing/2014/chart" uri="{C3380CC4-5D6E-409C-BE32-E72D297353CC}">
              <c16:uniqueId val="{0000002A-6677-41AF-96F7-6D8E036B58E1}"/>
            </c:ext>
          </c:extLst>
        </c:ser>
        <c:dLbls>
          <c:showLegendKey val="0"/>
          <c:showVal val="0"/>
          <c:showCatName val="0"/>
          <c:showSerName val="0"/>
          <c:showPercent val="0"/>
          <c:showBubbleSize val="0"/>
        </c:dLbls>
        <c:gapWidth val="150"/>
        <c:overlap val="100"/>
        <c:axId val="405661000"/>
        <c:axId val="405660016"/>
      </c:barChart>
      <c:catAx>
        <c:axId val="405661000"/>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lt-LT"/>
          </a:p>
        </c:txPr>
        <c:crossAx val="405660016"/>
        <c:crosses val="autoZero"/>
        <c:auto val="1"/>
        <c:lblAlgn val="ctr"/>
        <c:lblOffset val="100"/>
        <c:noMultiLvlLbl val="0"/>
      </c:catAx>
      <c:valAx>
        <c:axId val="40566001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40566100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lt-LT" b="1" dirty="0" smtClean="0"/>
              <a:t>2022 </a:t>
            </a:r>
            <a:r>
              <a:rPr lang="lt-LT" b="1" dirty="0"/>
              <a:t>m.</a:t>
            </a: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lt-LT"/>
        </a:p>
      </c:txPr>
    </c:title>
    <c:autoTitleDeleted val="0"/>
    <c:plotArea>
      <c:layout/>
      <c:barChart>
        <c:barDir val="bar"/>
        <c:grouping val="clustered"/>
        <c:varyColors val="0"/>
        <c:ser>
          <c:idx val="0"/>
          <c:order val="0"/>
          <c:tx>
            <c:strRef>
              <c:f>'Anglų k. '!$I$55</c:f>
              <c:strCache>
                <c:ptCount val="1"/>
                <c:pt idx="0">
                  <c:v>Mažiau 16</c:v>
                </c:pt>
              </c:strCache>
            </c:strRef>
          </c:tx>
          <c:spPr>
            <a:solidFill>
              <a:srgbClr val="FF0000"/>
            </a:solidFill>
            <a:ln>
              <a:solidFill>
                <a:srgbClr val="FF0000"/>
              </a:solidFill>
            </a:ln>
            <a:effectLst/>
          </c:spPr>
          <c:invertIfNegative val="0"/>
          <c:dPt>
            <c:idx val="6"/>
            <c:invertIfNegative val="0"/>
            <c:bubble3D val="0"/>
            <c:spPr>
              <a:solidFill>
                <a:srgbClr val="0070C0"/>
              </a:solidFill>
              <a:ln>
                <a:solidFill>
                  <a:srgbClr val="0070C0"/>
                </a:solidFill>
              </a:ln>
              <a:effectLst/>
            </c:spPr>
            <c:extLst>
              <c:ext xmlns:c16="http://schemas.microsoft.com/office/drawing/2014/chart" uri="{C3380CC4-5D6E-409C-BE32-E72D297353CC}">
                <c16:uniqueId val="{00000001-FD4D-4590-9F9D-1B03101C34AD}"/>
              </c:ext>
            </c:extLst>
          </c:dPt>
          <c:dPt>
            <c:idx val="13"/>
            <c:invertIfNegative val="0"/>
            <c:bubble3D val="0"/>
            <c:spPr>
              <a:solidFill>
                <a:srgbClr val="00B050"/>
              </a:solidFill>
              <a:ln>
                <a:solidFill>
                  <a:srgbClr val="00B050"/>
                </a:solidFill>
              </a:ln>
              <a:effectLst/>
            </c:spPr>
            <c:extLst>
              <c:ext xmlns:c16="http://schemas.microsoft.com/office/drawing/2014/chart" uri="{C3380CC4-5D6E-409C-BE32-E72D297353CC}">
                <c16:uniqueId val="{00000003-FD4D-4590-9F9D-1B03101C34A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'Anglų k. '!$H$56:$H$78</c:f>
              <c:strCache>
                <c:ptCount val="23"/>
                <c:pt idx="0">
                  <c:v>G15</c:v>
                </c:pt>
                <c:pt idx="1">
                  <c:v>G20</c:v>
                </c:pt>
                <c:pt idx="2">
                  <c:v>G17</c:v>
                </c:pt>
                <c:pt idx="3">
                  <c:v>G12</c:v>
                </c:pt>
                <c:pt idx="4">
                  <c:v>G1</c:v>
                </c:pt>
                <c:pt idx="5">
                  <c:v>G19</c:v>
                </c:pt>
                <c:pt idx="6">
                  <c:v>Lietuva   </c:v>
                </c:pt>
                <c:pt idx="7">
                  <c:v>G3</c:v>
                </c:pt>
                <c:pt idx="8">
                  <c:v>G5</c:v>
                </c:pt>
                <c:pt idx="9">
                  <c:v>G21</c:v>
                </c:pt>
                <c:pt idx="10">
                  <c:v>G11</c:v>
                </c:pt>
                <c:pt idx="11">
                  <c:v>G9</c:v>
                </c:pt>
                <c:pt idx="12">
                  <c:v>G8</c:v>
                </c:pt>
                <c:pt idx="13">
                  <c:v>Kauno m.</c:v>
                </c:pt>
                <c:pt idx="14">
                  <c:v>G4</c:v>
                </c:pt>
                <c:pt idx="15">
                  <c:v>G6</c:v>
                </c:pt>
                <c:pt idx="16">
                  <c:v>G20</c:v>
                </c:pt>
                <c:pt idx="17">
                  <c:v>G10</c:v>
                </c:pt>
                <c:pt idx="18">
                  <c:v>G16</c:v>
                </c:pt>
                <c:pt idx="19">
                  <c:v>G14</c:v>
                </c:pt>
                <c:pt idx="20">
                  <c:v>G13</c:v>
                </c:pt>
                <c:pt idx="21">
                  <c:v>G7</c:v>
                </c:pt>
                <c:pt idx="22">
                  <c:v>G18</c:v>
                </c:pt>
              </c:strCache>
            </c:strRef>
          </c:cat>
          <c:val>
            <c:numRef>
              <c:f>'Anglų k. '!$I$56:$I$78</c:f>
              <c:numCache>
                <c:formatCode>0</c:formatCode>
                <c:ptCount val="23"/>
                <c:pt idx="0">
                  <c:v>-10</c:v>
                </c:pt>
                <c:pt idx="1">
                  <c:v>-11.538461538461499</c:v>
                </c:pt>
                <c:pt idx="2">
                  <c:v>-2</c:v>
                </c:pt>
                <c:pt idx="3">
                  <c:v>-3.87596899224806</c:v>
                </c:pt>
                <c:pt idx="4">
                  <c:v>-8.6956521739130395</c:v>
                </c:pt>
                <c:pt idx="5">
                  <c:v>-4.7619047619047601</c:v>
                </c:pt>
                <c:pt idx="6">
                  <c:v>-1.69432110306146</c:v>
                </c:pt>
                <c:pt idx="7">
                  <c:v>-3.06122448979592</c:v>
                </c:pt>
                <c:pt idx="8">
                  <c:v>0</c:v>
                </c:pt>
                <c:pt idx="9">
                  <c:v>-3.2258064516128999</c:v>
                </c:pt>
                <c:pt idx="10">
                  <c:v>0</c:v>
                </c:pt>
                <c:pt idx="11">
                  <c:v>0</c:v>
                </c:pt>
                <c:pt idx="12">
                  <c:v>0</c:v>
                </c:pt>
                <c:pt idx="13">
                  <c:v>-1.5704387990762101</c:v>
                </c:pt>
                <c:pt idx="14">
                  <c:v>0</c:v>
                </c:pt>
                <c:pt idx="15">
                  <c:v>0</c:v>
                </c:pt>
                <c:pt idx="16">
                  <c:v>-3.6585365853658498</c:v>
                </c:pt>
                <c:pt idx="17">
                  <c:v>-2.8846153846153801</c:v>
                </c:pt>
                <c:pt idx="18">
                  <c:v>-0.50505050505050497</c:v>
                </c:pt>
                <c:pt idx="19">
                  <c:v>-0.86956521739130399</c:v>
                </c:pt>
                <c:pt idx="20">
                  <c:v>0</c:v>
                </c:pt>
                <c:pt idx="21">
                  <c:v>0</c:v>
                </c:pt>
                <c:pt idx="22">
                  <c:v>0</c:v>
                </c:pt>
              </c:numCache>
            </c:numRef>
          </c:val>
          <c:extLst>
            <c:ext xmlns:c16="http://schemas.microsoft.com/office/drawing/2014/chart" uri="{C3380CC4-5D6E-409C-BE32-E72D297353CC}">
              <c16:uniqueId val="{00000004-FD4D-4590-9F9D-1B03101C34AD}"/>
            </c:ext>
          </c:extLst>
        </c:ser>
        <c:ser>
          <c:idx val="1"/>
          <c:order val="1"/>
          <c:tx>
            <c:strRef>
              <c:f>'Anglų k. '!$J$55</c:f>
              <c:strCache>
                <c:ptCount val="1"/>
                <c:pt idx="0">
                  <c:v>36-100</c:v>
                </c:pt>
              </c:strCache>
            </c:strRef>
          </c:tx>
          <c:spPr>
            <a:solidFill>
              <a:srgbClr val="FFC000"/>
            </a:solidFill>
            <a:ln>
              <a:solidFill>
                <a:srgbClr val="FFC000"/>
              </a:solidFill>
            </a:ln>
            <a:effectLst/>
          </c:spPr>
          <c:invertIfNegative val="0"/>
          <c:dPt>
            <c:idx val="6"/>
            <c:invertIfNegative val="0"/>
            <c:bubble3D val="0"/>
            <c:spPr>
              <a:solidFill>
                <a:srgbClr val="0070C0"/>
              </a:solidFill>
              <a:ln>
                <a:solidFill>
                  <a:srgbClr val="0070C0"/>
                </a:solidFill>
              </a:ln>
              <a:effectLst/>
            </c:spPr>
            <c:extLst>
              <c:ext xmlns:c16="http://schemas.microsoft.com/office/drawing/2014/chart" uri="{C3380CC4-5D6E-409C-BE32-E72D297353CC}">
                <c16:uniqueId val="{00000006-FD4D-4590-9F9D-1B03101C34AD}"/>
              </c:ext>
            </c:extLst>
          </c:dPt>
          <c:dPt>
            <c:idx val="13"/>
            <c:invertIfNegative val="0"/>
            <c:bubble3D val="0"/>
            <c:spPr>
              <a:solidFill>
                <a:srgbClr val="00B050"/>
              </a:solidFill>
              <a:ln>
                <a:solidFill>
                  <a:srgbClr val="00B050"/>
                </a:solidFill>
              </a:ln>
              <a:effectLst/>
            </c:spPr>
            <c:extLst>
              <c:ext xmlns:c16="http://schemas.microsoft.com/office/drawing/2014/chart" uri="{C3380CC4-5D6E-409C-BE32-E72D297353CC}">
                <c16:uniqueId val="{00000008-FD4D-4590-9F9D-1B03101C34AD}"/>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'Anglų k. '!$H$56:$H$78</c:f>
              <c:strCache>
                <c:ptCount val="23"/>
                <c:pt idx="0">
                  <c:v>G15</c:v>
                </c:pt>
                <c:pt idx="1">
                  <c:v>G20</c:v>
                </c:pt>
                <c:pt idx="2">
                  <c:v>G17</c:v>
                </c:pt>
                <c:pt idx="3">
                  <c:v>G12</c:v>
                </c:pt>
                <c:pt idx="4">
                  <c:v>G1</c:v>
                </c:pt>
                <c:pt idx="5">
                  <c:v>G19</c:v>
                </c:pt>
                <c:pt idx="6">
                  <c:v>Lietuva   </c:v>
                </c:pt>
                <c:pt idx="7">
                  <c:v>G3</c:v>
                </c:pt>
                <c:pt idx="8">
                  <c:v>G5</c:v>
                </c:pt>
                <c:pt idx="9">
                  <c:v>G21</c:v>
                </c:pt>
                <c:pt idx="10">
                  <c:v>G11</c:v>
                </c:pt>
                <c:pt idx="11">
                  <c:v>G9</c:v>
                </c:pt>
                <c:pt idx="12">
                  <c:v>G8</c:v>
                </c:pt>
                <c:pt idx="13">
                  <c:v>Kauno m.</c:v>
                </c:pt>
                <c:pt idx="14">
                  <c:v>G4</c:v>
                </c:pt>
                <c:pt idx="15">
                  <c:v>G6</c:v>
                </c:pt>
                <c:pt idx="16">
                  <c:v>G20</c:v>
                </c:pt>
                <c:pt idx="17">
                  <c:v>G10</c:v>
                </c:pt>
                <c:pt idx="18">
                  <c:v>G16</c:v>
                </c:pt>
                <c:pt idx="19">
                  <c:v>G14</c:v>
                </c:pt>
                <c:pt idx="20">
                  <c:v>G13</c:v>
                </c:pt>
                <c:pt idx="21">
                  <c:v>G7</c:v>
                </c:pt>
                <c:pt idx="22">
                  <c:v>G18</c:v>
                </c:pt>
              </c:strCache>
            </c:strRef>
          </c:cat>
          <c:val>
            <c:numRef>
              <c:f>'Anglų k. '!$J$56:$J$78</c:f>
              <c:numCache>
                <c:formatCode>0</c:formatCode>
                <c:ptCount val="23"/>
                <c:pt idx="0">
                  <c:v>56.666666666666671</c:v>
                </c:pt>
                <c:pt idx="1">
                  <c:v>69.230769230769226</c:v>
                </c:pt>
                <c:pt idx="2">
                  <c:v>70</c:v>
                </c:pt>
                <c:pt idx="3">
                  <c:v>74.418604651162781</c:v>
                </c:pt>
                <c:pt idx="4">
                  <c:v>78.260869565217391</c:v>
                </c:pt>
                <c:pt idx="5">
                  <c:v>78.571428571428569</c:v>
                </c:pt>
                <c:pt idx="6">
                  <c:v>80.8</c:v>
                </c:pt>
                <c:pt idx="7">
                  <c:v>81.632653061224488</c:v>
                </c:pt>
                <c:pt idx="8">
                  <c:v>81.818181818181813</c:v>
                </c:pt>
                <c:pt idx="9">
                  <c:v>83.870967741935473</c:v>
                </c:pt>
                <c:pt idx="10">
                  <c:v>85.84905660377359</c:v>
                </c:pt>
                <c:pt idx="11">
                  <c:v>86.516853932584269</c:v>
                </c:pt>
                <c:pt idx="12">
                  <c:v>87.30158730158729</c:v>
                </c:pt>
                <c:pt idx="13">
                  <c:v>87.67</c:v>
                </c:pt>
                <c:pt idx="14">
                  <c:v>88.888888888888886</c:v>
                </c:pt>
                <c:pt idx="15">
                  <c:v>90</c:v>
                </c:pt>
                <c:pt idx="16">
                  <c:v>90.243902439024396</c:v>
                </c:pt>
                <c:pt idx="17">
                  <c:v>90.384615384615387</c:v>
                </c:pt>
                <c:pt idx="18">
                  <c:v>91.414141414141426</c:v>
                </c:pt>
                <c:pt idx="19">
                  <c:v>92.173913043478251</c:v>
                </c:pt>
                <c:pt idx="20">
                  <c:v>94.495412844036693</c:v>
                </c:pt>
                <c:pt idx="21">
                  <c:v>96.666666666666671</c:v>
                </c:pt>
                <c:pt idx="22">
                  <c:v>97.196261682242991</c:v>
                </c:pt>
              </c:numCache>
            </c:numRef>
          </c:val>
          <c:extLst>
            <c:ext xmlns:c16="http://schemas.microsoft.com/office/drawing/2014/chart" uri="{C3380CC4-5D6E-409C-BE32-E72D297353CC}">
              <c16:uniqueId val="{00000009-FD4D-4590-9F9D-1B03101C34AD}"/>
            </c:ext>
          </c:extLst>
        </c:ser>
        <c:dLbls>
          <c:showLegendKey val="0"/>
          <c:showVal val="0"/>
          <c:showCatName val="0"/>
          <c:showSerName val="0"/>
          <c:showPercent val="0"/>
          <c:showBubbleSize val="0"/>
        </c:dLbls>
        <c:gapWidth val="150"/>
        <c:axId val="496535344"/>
        <c:axId val="496536328"/>
      </c:barChart>
      <c:catAx>
        <c:axId val="496535344"/>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lt-LT"/>
          </a:p>
        </c:txPr>
        <c:crossAx val="496536328"/>
        <c:crosses val="autoZero"/>
        <c:auto val="1"/>
        <c:lblAlgn val="ctr"/>
        <c:lblOffset val="100"/>
        <c:noMultiLvlLbl val="0"/>
      </c:catAx>
      <c:valAx>
        <c:axId val="496536328"/>
        <c:scaling>
          <c:orientation val="minMax"/>
          <c:max val="12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496535344"/>
        <c:crosses val="autoZero"/>
        <c:crossBetween val="between"/>
        <c:majorUnit val="50"/>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lt-LT" b="1" dirty="0" smtClean="0"/>
              <a:t>2021 </a:t>
            </a:r>
            <a:r>
              <a:rPr lang="lt-LT" b="1" dirty="0"/>
              <a:t>m.</a:t>
            </a:r>
          </a:p>
        </c:rich>
      </c:tx>
      <c:layout>
        <c:manualLayout>
          <c:xMode val="edge"/>
          <c:yMode val="edge"/>
          <c:x val="0.30167344706911636"/>
          <c:y val="2.3529411764705882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lt-LT"/>
        </a:p>
      </c:txPr>
    </c:title>
    <c:autoTitleDeleted val="0"/>
    <c:plotArea>
      <c:layout/>
      <c:barChart>
        <c:barDir val="bar"/>
        <c:grouping val="stacked"/>
        <c:varyColors val="0"/>
        <c:ser>
          <c:idx val="0"/>
          <c:order val="0"/>
          <c:tx>
            <c:strRef>
              <c:f>'3 M. PALYGIIMAS'!$P$3</c:f>
              <c:strCache>
                <c:ptCount val="1"/>
                <c:pt idx="0">
                  <c:v>Mažiau 16</c:v>
                </c:pt>
              </c:strCache>
            </c:strRef>
          </c:tx>
          <c:spPr>
            <a:solidFill>
              <a:srgbClr val="FF0000"/>
            </a:solidFill>
            <a:ln>
              <a:solidFill>
                <a:srgbClr val="FF0000"/>
              </a:solidFill>
            </a:ln>
            <a:effectLst/>
          </c:spPr>
          <c:invertIfNegative val="0"/>
          <c:dPt>
            <c:idx val="11"/>
            <c:invertIfNegative val="0"/>
            <c:bubble3D val="0"/>
            <c:spPr>
              <a:solidFill>
                <a:srgbClr val="00B0F0"/>
              </a:solidFill>
              <a:ln>
                <a:solidFill>
                  <a:srgbClr val="00B0F0"/>
                </a:solidFill>
              </a:ln>
              <a:effectLst/>
            </c:spPr>
            <c:extLst>
              <c:ext xmlns:c16="http://schemas.microsoft.com/office/drawing/2014/chart" uri="{C3380CC4-5D6E-409C-BE32-E72D297353CC}">
                <c16:uniqueId val="{00000001-29F2-41EF-AFB6-1E44136E4D2A}"/>
              </c:ext>
            </c:extLst>
          </c:dPt>
          <c:dPt>
            <c:idx val="16"/>
            <c:invertIfNegative val="0"/>
            <c:bubble3D val="0"/>
            <c:spPr>
              <a:solidFill>
                <a:srgbClr val="00B050"/>
              </a:solidFill>
              <a:ln>
                <a:solidFill>
                  <a:srgbClr val="00B050"/>
                </a:solidFill>
              </a:ln>
              <a:effectLst/>
            </c:spPr>
            <c:extLst>
              <c:ext xmlns:c16="http://schemas.microsoft.com/office/drawing/2014/chart" uri="{C3380CC4-5D6E-409C-BE32-E72D297353CC}">
                <c16:uniqueId val="{00000003-29F2-41EF-AFB6-1E44136E4D2A}"/>
              </c:ext>
            </c:extLst>
          </c:dPt>
          <c:dLbls>
            <c:dLbl>
              <c:idx val="11"/>
              <c:layout>
                <c:manualLayout>
                  <c:x val="-1.6650020885156578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29F2-41EF-AFB6-1E44136E4D2A}"/>
                </c:ext>
              </c:extLst>
            </c:dLbl>
            <c:dLbl>
              <c:idx val="12"/>
              <c:layout>
                <c:manualLayout>
                  <c:x val="-1.8685294979457735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29F2-41EF-AFB6-1E44136E4D2A}"/>
                </c:ext>
              </c:extLst>
            </c:dLbl>
            <c:dLbl>
              <c:idx val="14"/>
              <c:layout>
                <c:manualLayout>
                  <c:x val="-4.5626421697287839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29F2-41EF-AFB6-1E44136E4D2A}"/>
                </c:ext>
              </c:extLst>
            </c:dLbl>
            <c:dLbl>
              <c:idx val="16"/>
              <c:layout>
                <c:manualLayout>
                  <c:x val="-1.9549628742962948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29F2-41EF-AFB6-1E44136E4D2A}"/>
                </c:ext>
              </c:extLst>
            </c:dLbl>
            <c:dLbl>
              <c:idx val="17"/>
              <c:layout>
                <c:manualLayout>
                  <c:x val="-2.9842957130358706E-2"/>
                  <c:y val="-5.2287581699346402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29F2-41EF-AFB6-1E44136E4D2A}"/>
                </c:ext>
              </c:extLst>
            </c:dLbl>
            <c:dLbl>
              <c:idx val="19"/>
              <c:layout>
                <c:manualLayout>
                  <c:x val="-3.3038713910761158E-2"/>
                  <c:y val="-9.5859459072150535E-1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29F2-41EF-AFB6-1E44136E4D2A}"/>
                </c:ext>
              </c:extLst>
            </c:dLbl>
            <c:dLbl>
              <c:idx val="20"/>
              <c:layout>
                <c:manualLayout>
                  <c:x val="-2.7181321084864391E-2"/>
                  <c:y val="9.5859459072150535E-1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29F2-41EF-AFB6-1E44136E4D2A}"/>
                </c:ext>
              </c:extLst>
            </c:dLbl>
            <c:dLbl>
              <c:idx val="21"/>
              <c:layout>
                <c:manualLayout>
                  <c:x val="-2.938976377952756E-2"/>
                  <c:y val="-9.5859459072150535E-1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29F2-41EF-AFB6-1E44136E4D2A}"/>
                </c:ext>
              </c:extLst>
            </c:dLbl>
            <c:dLbl>
              <c:idx val="22"/>
              <c:layout>
                <c:manualLayout>
                  <c:x val="-2.1560804899387578E-2"/>
                  <c:y val="-1.9171891814430107E-16"/>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29F2-41EF-AFB6-1E44136E4D2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'3 M. PALYGIIMAS'!$O$4:$O$26</c:f>
              <c:strCache>
                <c:ptCount val="23"/>
                <c:pt idx="0">
                  <c:v>G21</c:v>
                </c:pt>
                <c:pt idx="1">
                  <c:v>G18</c:v>
                </c:pt>
                <c:pt idx="2">
                  <c:v>G16</c:v>
                </c:pt>
                <c:pt idx="3">
                  <c:v>G13</c:v>
                </c:pt>
                <c:pt idx="4">
                  <c:v>G9</c:v>
                </c:pt>
                <c:pt idx="5">
                  <c:v>G20</c:v>
                </c:pt>
                <c:pt idx="6">
                  <c:v>G17</c:v>
                </c:pt>
                <c:pt idx="7">
                  <c:v>G5</c:v>
                </c:pt>
                <c:pt idx="8">
                  <c:v>G14</c:v>
                </c:pt>
                <c:pt idx="9">
                  <c:v>G11</c:v>
                </c:pt>
                <c:pt idx="10">
                  <c:v>G4</c:v>
                </c:pt>
                <c:pt idx="11">
                  <c:v>Kauno miestas</c:v>
                </c:pt>
                <c:pt idx="12">
                  <c:v>G3</c:v>
                </c:pt>
                <c:pt idx="13">
                  <c:v>G8</c:v>
                </c:pt>
                <c:pt idx="14">
                  <c:v>G6</c:v>
                </c:pt>
                <c:pt idx="15">
                  <c:v>G7</c:v>
                </c:pt>
                <c:pt idx="16">
                  <c:v>Visa Lietuva</c:v>
                </c:pt>
                <c:pt idx="17">
                  <c:v>G1</c:v>
                </c:pt>
                <c:pt idx="18">
                  <c:v>G10</c:v>
                </c:pt>
                <c:pt idx="19">
                  <c:v>G12</c:v>
                </c:pt>
                <c:pt idx="20">
                  <c:v>G2</c:v>
                </c:pt>
                <c:pt idx="21">
                  <c:v>G19</c:v>
                </c:pt>
                <c:pt idx="22">
                  <c:v>G15</c:v>
                </c:pt>
              </c:strCache>
            </c:strRef>
          </c:cat>
          <c:val>
            <c:numRef>
              <c:f>'3 M. PALYGIIMAS'!$P$4:$P$26</c:f>
              <c:numCache>
                <c:formatCode>0</c:formatCode>
                <c:ptCount val="23"/>
                <c:pt idx="0">
                  <c:v>0</c:v>
                </c:pt>
                <c:pt idx="1">
                  <c:v>0</c:v>
                </c:pt>
                <c:pt idx="2">
                  <c:v>0</c:v>
                </c:pt>
                <c:pt idx="3">
                  <c:v>0</c:v>
                </c:pt>
                <c:pt idx="4">
                  <c:v>0</c:v>
                </c:pt>
                <c:pt idx="5">
                  <c:v>0</c:v>
                </c:pt>
                <c:pt idx="6">
                  <c:v>0</c:v>
                </c:pt>
                <c:pt idx="7">
                  <c:v>0</c:v>
                </c:pt>
                <c:pt idx="8">
                  <c:v>0</c:v>
                </c:pt>
                <c:pt idx="9">
                  <c:v>0</c:v>
                </c:pt>
                <c:pt idx="10">
                  <c:v>0</c:v>
                </c:pt>
                <c:pt idx="11">
                  <c:v>-1.1000000000000001</c:v>
                </c:pt>
                <c:pt idx="12">
                  <c:v>-1.98019801980198</c:v>
                </c:pt>
                <c:pt idx="13">
                  <c:v>-1.4492753623188399</c:v>
                </c:pt>
                <c:pt idx="14">
                  <c:v>-11.764705882352899</c:v>
                </c:pt>
                <c:pt idx="15">
                  <c:v>0</c:v>
                </c:pt>
                <c:pt idx="16">
                  <c:v>-1.7</c:v>
                </c:pt>
                <c:pt idx="17">
                  <c:v>-4</c:v>
                </c:pt>
                <c:pt idx="18">
                  <c:v>-0.70422535211267601</c:v>
                </c:pt>
                <c:pt idx="19">
                  <c:v>-3.8461538461538498</c:v>
                </c:pt>
                <c:pt idx="20">
                  <c:v>3.5714285714285716</c:v>
                </c:pt>
                <c:pt idx="21">
                  <c:v>-4.1666666666666696</c:v>
                </c:pt>
                <c:pt idx="22">
                  <c:v>-9.0909090909090899</c:v>
                </c:pt>
              </c:numCache>
            </c:numRef>
          </c:val>
          <c:extLst>
            <c:ext xmlns:c16="http://schemas.microsoft.com/office/drawing/2014/chart" uri="{C3380CC4-5D6E-409C-BE32-E72D297353CC}">
              <c16:uniqueId val="{0000000B-29F2-41EF-AFB6-1E44136E4D2A}"/>
            </c:ext>
          </c:extLst>
        </c:ser>
        <c:ser>
          <c:idx val="1"/>
          <c:order val="1"/>
          <c:tx>
            <c:strRef>
              <c:f>'3 M. PALYGIIMAS'!$Q$3</c:f>
              <c:strCache>
                <c:ptCount val="1"/>
                <c:pt idx="0">
                  <c:v>36-100</c:v>
                </c:pt>
              </c:strCache>
            </c:strRef>
          </c:tx>
          <c:spPr>
            <a:solidFill>
              <a:srgbClr val="FFC000"/>
            </a:solidFill>
            <a:ln>
              <a:solidFill>
                <a:srgbClr val="FFC000"/>
              </a:solidFill>
            </a:ln>
            <a:effectLst/>
          </c:spPr>
          <c:invertIfNegative val="0"/>
          <c:dPt>
            <c:idx val="11"/>
            <c:invertIfNegative val="0"/>
            <c:bubble3D val="0"/>
            <c:spPr>
              <a:solidFill>
                <a:srgbClr val="00B050"/>
              </a:solidFill>
              <a:ln>
                <a:solidFill>
                  <a:srgbClr val="00B050"/>
                </a:solidFill>
              </a:ln>
              <a:effectLst/>
            </c:spPr>
            <c:extLst>
              <c:ext xmlns:c16="http://schemas.microsoft.com/office/drawing/2014/chart" uri="{C3380CC4-5D6E-409C-BE32-E72D297353CC}">
                <c16:uniqueId val="{0000000D-29F2-41EF-AFB6-1E44136E4D2A}"/>
              </c:ext>
            </c:extLst>
          </c:dPt>
          <c:dPt>
            <c:idx val="16"/>
            <c:invertIfNegative val="0"/>
            <c:bubble3D val="0"/>
            <c:spPr>
              <a:solidFill>
                <a:srgbClr val="0070C0"/>
              </a:solidFill>
              <a:ln>
                <a:solidFill>
                  <a:srgbClr val="0070C0"/>
                </a:solidFill>
              </a:ln>
              <a:effectLst/>
            </c:spPr>
            <c:extLst>
              <c:ext xmlns:c16="http://schemas.microsoft.com/office/drawing/2014/chart" uri="{C3380CC4-5D6E-409C-BE32-E72D297353CC}">
                <c16:uniqueId val="{0000000F-29F2-41EF-AFB6-1E44136E4D2A}"/>
              </c:ext>
            </c:extLst>
          </c:dPt>
          <c:dLbls>
            <c:dLbl>
              <c:idx val="0"/>
              <c:layout>
                <c:manualLayout>
                  <c:x val="0.21287889091160891"/>
                  <c:y val="2.6145182993598608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29F2-41EF-AFB6-1E44136E4D2A}"/>
                </c:ext>
              </c:extLst>
            </c:dLbl>
            <c:dLbl>
              <c:idx val="1"/>
              <c:layout>
                <c:manualLayout>
                  <c:x val="0.19705477939387436"/>
                  <c:y val="-2.6138702323600773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1-29F2-41EF-AFB6-1E44136E4D2A}"/>
                </c:ext>
              </c:extLst>
            </c:dLbl>
            <c:dLbl>
              <c:idx val="2"/>
              <c:layout>
                <c:manualLayout>
                  <c:x val="0.19546453869294567"/>
                  <c:y val="2.1602233327457988E-7"/>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5.9898858445494488E-2"/>
                      <c:h val="3.8367726609047741E-2"/>
                    </c:manualLayout>
                  </c15:layout>
                </c:ext>
                <c:ext xmlns:c16="http://schemas.microsoft.com/office/drawing/2014/chart" uri="{C3380CC4-5D6E-409C-BE32-E72D297353CC}">
                  <c16:uniqueId val="{00000012-29F2-41EF-AFB6-1E44136E4D2A}"/>
                </c:ext>
              </c:extLst>
            </c:dLbl>
            <c:dLbl>
              <c:idx val="3"/>
              <c:layout>
                <c:manualLayout>
                  <c:x val="0.19925079636808737"/>
                  <c:y val="2.1602233325290103E-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3-29F2-41EF-AFB6-1E44136E4D2A}"/>
                </c:ext>
              </c:extLst>
            </c:dLbl>
            <c:dLbl>
              <c:idx val="4"/>
              <c:layout>
                <c:manualLayout>
                  <c:x val="0.19351994070754169"/>
                  <c:y val="2.1602233325290103E-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4-29F2-41EF-AFB6-1E44136E4D2A}"/>
                </c:ext>
              </c:extLst>
            </c:dLbl>
            <c:dLbl>
              <c:idx val="5"/>
              <c:layout>
                <c:manualLayout>
                  <c:x val="0.19216115520474739"/>
                  <c:y val="2.1602233325290103E-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5-29F2-41EF-AFB6-1E44136E4D2A}"/>
                </c:ext>
              </c:extLst>
            </c:dLbl>
            <c:dLbl>
              <c:idx val="6"/>
              <c:layout>
                <c:manualLayout>
                  <c:x val="0.18629679169406488"/>
                  <c:y val="2.1602233325290103E-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6-29F2-41EF-AFB6-1E44136E4D2A}"/>
                </c:ext>
              </c:extLst>
            </c:dLbl>
            <c:dLbl>
              <c:idx val="7"/>
              <c:layout>
                <c:manualLayout>
                  <c:x val="0.19353772095861133"/>
                  <c:y val="2.160223332026044E-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7-29F2-41EF-AFB6-1E44136E4D2A}"/>
                </c:ext>
              </c:extLst>
            </c:dLbl>
            <c:dLbl>
              <c:idx val="8"/>
              <c:layout>
                <c:manualLayout>
                  <c:x val="0.18953934800755115"/>
                  <c:y val="2.1602233325290103E-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8-29F2-41EF-AFB6-1E44136E4D2A}"/>
                </c:ext>
              </c:extLst>
            </c:dLbl>
            <c:dLbl>
              <c:idx val="9"/>
              <c:layout>
                <c:manualLayout>
                  <c:x val="0.19204542760568019"/>
                  <c:y val="2.1602233330319763E-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9-29F2-41EF-AFB6-1E44136E4D2A}"/>
                </c:ext>
              </c:extLst>
            </c:dLbl>
            <c:dLbl>
              <c:idx val="10"/>
              <c:layout>
                <c:manualLayout>
                  <c:x val="0.18099890074377598"/>
                  <c:y val="5.2294686433862281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A-29F2-41EF-AFB6-1E44136E4D2A}"/>
                </c:ext>
              </c:extLst>
            </c:dLbl>
            <c:dLbl>
              <c:idx val="11"/>
              <c:layout>
                <c:manualLayout>
                  <c:x val="0.18387337466669829"/>
                  <c:y val="4.3204466650580205E-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29F2-41EF-AFB6-1E44136E4D2A}"/>
                </c:ext>
              </c:extLst>
            </c:dLbl>
            <c:dLbl>
              <c:idx val="12"/>
              <c:layout>
                <c:manualLayout>
                  <c:x val="0.18870492394419622"/>
                  <c:y val="-5.4867512422904332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B-29F2-41EF-AFB6-1E44136E4D2A}"/>
                </c:ext>
              </c:extLst>
            </c:dLbl>
            <c:dLbl>
              <c:idx val="13"/>
              <c:layout>
                <c:manualLayout>
                  <c:x val="0.19241756514122496"/>
                  <c:y val="-2.74326760997859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C-29F2-41EF-AFB6-1E44136E4D2A}"/>
                </c:ext>
              </c:extLst>
            </c:dLbl>
            <c:dLbl>
              <c:idx val="14"/>
              <c:layout>
                <c:manualLayout>
                  <c:x val="0.18395073435556261"/>
                  <c:y val="-2.8724489652638247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D-29F2-41EF-AFB6-1E44136E4D2A}"/>
                </c:ext>
              </c:extLst>
            </c:dLbl>
            <c:dLbl>
              <c:idx val="15"/>
              <c:layout>
                <c:manualLayout>
                  <c:x val="0.18111712381667749"/>
                  <c:y val="-2.74326760997859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E-29F2-41EF-AFB6-1E44136E4D2A}"/>
                </c:ext>
              </c:extLst>
            </c:dLbl>
            <c:dLbl>
              <c:idx val="16"/>
              <c:layout>
                <c:manualLayout>
                  <c:x val="0.18330908564590973"/>
                  <c:y val="-5.4867512422903325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29F2-41EF-AFB6-1E44136E4D2A}"/>
                </c:ext>
              </c:extLst>
            </c:dLbl>
            <c:dLbl>
              <c:idx val="17"/>
              <c:layout>
                <c:manualLayout>
                  <c:x val="0.17767992054411311"/>
                  <c:y val="-2.74326760997859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F-29F2-41EF-AFB6-1E44136E4D2A}"/>
                </c:ext>
              </c:extLst>
            </c:dLbl>
            <c:dLbl>
              <c:idx val="18"/>
              <c:layout>
                <c:manualLayout>
                  <c:x val="0.17554223527077761"/>
                  <c:y val="-2.7432676099784893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0-29F2-41EF-AFB6-1E44136E4D2A}"/>
                </c:ext>
              </c:extLst>
            </c:dLbl>
            <c:dLbl>
              <c:idx val="19"/>
              <c:layout>
                <c:manualLayout>
                  <c:x val="0.17183832823216891"/>
                  <c:y val="-5.4867512422904332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1-29F2-41EF-AFB6-1E44136E4D2A}"/>
                </c:ext>
              </c:extLst>
            </c:dLbl>
            <c:dLbl>
              <c:idx val="20"/>
              <c:layout>
                <c:manualLayout>
                  <c:x val="0.17092529674303217"/>
                  <c:y val="2.1602233335349426E-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2-29F2-41EF-AFB6-1E44136E4D2A}"/>
                </c:ext>
              </c:extLst>
            </c:dLbl>
            <c:dLbl>
              <c:idx val="21"/>
              <c:layout>
                <c:manualLayout>
                  <c:x val="0.16669578052806722"/>
                  <c:y val="2.1602233325290103E-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3-29F2-41EF-AFB6-1E44136E4D2A}"/>
                </c:ext>
              </c:extLst>
            </c:dLbl>
            <c:dLbl>
              <c:idx val="22"/>
              <c:layout>
                <c:manualLayout>
                  <c:x val="0.14349161707952202"/>
                  <c:y val="-2.7432676099786906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4-29F2-41EF-AFB6-1E44136E4D2A}"/>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lt-L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 M. PALYGIIMAS'!$O$4:$O$26</c:f>
              <c:strCache>
                <c:ptCount val="23"/>
                <c:pt idx="0">
                  <c:v>G21</c:v>
                </c:pt>
                <c:pt idx="1">
                  <c:v>G18</c:v>
                </c:pt>
                <c:pt idx="2">
                  <c:v>G16</c:v>
                </c:pt>
                <c:pt idx="3">
                  <c:v>G13</c:v>
                </c:pt>
                <c:pt idx="4">
                  <c:v>G9</c:v>
                </c:pt>
                <c:pt idx="5">
                  <c:v>G20</c:v>
                </c:pt>
                <c:pt idx="6">
                  <c:v>G17</c:v>
                </c:pt>
                <c:pt idx="7">
                  <c:v>G5</c:v>
                </c:pt>
                <c:pt idx="8">
                  <c:v>G14</c:v>
                </c:pt>
                <c:pt idx="9">
                  <c:v>G11</c:v>
                </c:pt>
                <c:pt idx="10">
                  <c:v>G4</c:v>
                </c:pt>
                <c:pt idx="11">
                  <c:v>Kauno miestas</c:v>
                </c:pt>
                <c:pt idx="12">
                  <c:v>G3</c:v>
                </c:pt>
                <c:pt idx="13">
                  <c:v>G8</c:v>
                </c:pt>
                <c:pt idx="14">
                  <c:v>G6</c:v>
                </c:pt>
                <c:pt idx="15">
                  <c:v>G7</c:v>
                </c:pt>
                <c:pt idx="16">
                  <c:v>Visa Lietuva</c:v>
                </c:pt>
                <c:pt idx="17">
                  <c:v>G1</c:v>
                </c:pt>
                <c:pt idx="18">
                  <c:v>G10</c:v>
                </c:pt>
                <c:pt idx="19">
                  <c:v>G12</c:v>
                </c:pt>
                <c:pt idx="20">
                  <c:v>G2</c:v>
                </c:pt>
                <c:pt idx="21">
                  <c:v>G19</c:v>
                </c:pt>
                <c:pt idx="22">
                  <c:v>G15</c:v>
                </c:pt>
              </c:strCache>
            </c:strRef>
          </c:cat>
          <c:val>
            <c:numRef>
              <c:f>'3 M. PALYGIIMAS'!$Q$4:$Q$26</c:f>
              <c:numCache>
                <c:formatCode>0</c:formatCode>
                <c:ptCount val="23"/>
                <c:pt idx="0">
                  <c:v>100</c:v>
                </c:pt>
                <c:pt idx="1">
                  <c:v>98.699999999999989</c:v>
                </c:pt>
                <c:pt idx="2">
                  <c:v>95.199999999999989</c:v>
                </c:pt>
                <c:pt idx="3">
                  <c:v>94.699999999999989</c:v>
                </c:pt>
                <c:pt idx="4">
                  <c:v>94.199999999999989</c:v>
                </c:pt>
                <c:pt idx="5">
                  <c:v>93.7</c:v>
                </c:pt>
                <c:pt idx="6">
                  <c:v>93</c:v>
                </c:pt>
                <c:pt idx="7">
                  <c:v>92.9</c:v>
                </c:pt>
                <c:pt idx="8">
                  <c:v>92.3</c:v>
                </c:pt>
                <c:pt idx="9">
                  <c:v>92.2</c:v>
                </c:pt>
                <c:pt idx="10">
                  <c:v>90.899999999999991</c:v>
                </c:pt>
                <c:pt idx="11">
                  <c:v>90.5</c:v>
                </c:pt>
                <c:pt idx="12">
                  <c:v>90.1</c:v>
                </c:pt>
                <c:pt idx="13">
                  <c:v>88.4</c:v>
                </c:pt>
                <c:pt idx="14">
                  <c:v>88.2</c:v>
                </c:pt>
                <c:pt idx="15">
                  <c:v>85.7</c:v>
                </c:pt>
                <c:pt idx="16">
                  <c:v>85.2</c:v>
                </c:pt>
                <c:pt idx="17">
                  <c:v>84</c:v>
                </c:pt>
                <c:pt idx="18">
                  <c:v>83.8</c:v>
                </c:pt>
                <c:pt idx="19">
                  <c:v>81.7</c:v>
                </c:pt>
                <c:pt idx="20">
                  <c:v>78.599999999999994</c:v>
                </c:pt>
                <c:pt idx="21">
                  <c:v>75</c:v>
                </c:pt>
                <c:pt idx="22">
                  <c:v>70.400000000000006</c:v>
                </c:pt>
              </c:numCache>
            </c:numRef>
          </c:val>
          <c:extLst>
            <c:ext xmlns:c16="http://schemas.microsoft.com/office/drawing/2014/chart" uri="{C3380CC4-5D6E-409C-BE32-E72D297353CC}">
              <c16:uniqueId val="{00000025-29F2-41EF-AFB6-1E44136E4D2A}"/>
            </c:ext>
          </c:extLst>
        </c:ser>
        <c:dLbls>
          <c:showLegendKey val="0"/>
          <c:showVal val="0"/>
          <c:showCatName val="0"/>
          <c:showSerName val="0"/>
          <c:showPercent val="0"/>
          <c:showBubbleSize val="0"/>
        </c:dLbls>
        <c:gapWidth val="150"/>
        <c:overlap val="100"/>
        <c:axId val="412501392"/>
        <c:axId val="412496144"/>
      </c:barChart>
      <c:catAx>
        <c:axId val="412501392"/>
        <c:scaling>
          <c:orientation val="maxMin"/>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lt-LT"/>
          </a:p>
        </c:txPr>
        <c:crossAx val="412496144"/>
        <c:crosses val="autoZero"/>
        <c:auto val="1"/>
        <c:lblAlgn val="ctr"/>
        <c:lblOffset val="100"/>
        <c:noMultiLvlLbl val="0"/>
      </c:catAx>
      <c:valAx>
        <c:axId val="412496144"/>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412501392"/>
        <c:crosses val="autoZero"/>
        <c:crossBetween val="between"/>
      </c:valAx>
      <c:spPr>
        <a:noFill/>
        <a:ln>
          <a:noFill/>
        </a:ln>
        <a:effectLst/>
      </c:spPr>
    </c:plotArea>
    <c:legend>
      <c:legendPos val="b"/>
      <c:layout>
        <c:manualLayout>
          <c:xMode val="edge"/>
          <c:yMode val="edge"/>
          <c:x val="0.29047689752711014"/>
          <c:y val="0.9376378249439653"/>
          <c:w val="0.39527650473952869"/>
          <c:h val="4.4078067585794418E-2"/>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lt-LT" b="1" baseline="0" dirty="0" smtClean="0"/>
              <a:t>2020 </a:t>
            </a:r>
            <a:r>
              <a:rPr lang="lt-LT" b="1" baseline="0" dirty="0"/>
              <a:t>m.</a:t>
            </a:r>
            <a:endParaRPr lang="lt-LT" b="1" dirty="0"/>
          </a:p>
        </c:rich>
      </c:tx>
      <c:layout>
        <c:manualLayout>
          <c:xMode val="edge"/>
          <c:yMode val="edge"/>
          <c:x val="0.24323321367957015"/>
          <c:y val="0"/>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lt-LT"/>
        </a:p>
      </c:txPr>
    </c:title>
    <c:autoTitleDeleted val="0"/>
    <c:plotArea>
      <c:layout>
        <c:manualLayout>
          <c:layoutTarget val="inner"/>
          <c:xMode val="edge"/>
          <c:yMode val="edge"/>
          <c:x val="6.9208765635605546E-2"/>
          <c:y val="0.12151443541242581"/>
          <c:w val="0.89979663114562503"/>
          <c:h val="0.79801470900264149"/>
        </c:manualLayout>
      </c:layout>
      <c:barChart>
        <c:barDir val="bar"/>
        <c:grouping val="clustered"/>
        <c:varyColors val="0"/>
        <c:ser>
          <c:idx val="0"/>
          <c:order val="0"/>
          <c:tx>
            <c:strRef>
              <c:f>'3 M. PALYGIIMAS'!$B$3</c:f>
              <c:strCache>
                <c:ptCount val="1"/>
                <c:pt idx="0">
                  <c:v>Mažiau 16</c:v>
                </c:pt>
              </c:strCache>
            </c:strRef>
          </c:tx>
          <c:spPr>
            <a:solidFill>
              <a:srgbClr val="FF0000"/>
            </a:solidFill>
            <a:ln>
              <a:solidFill>
                <a:srgbClr val="FF0000"/>
              </a:solidFill>
            </a:ln>
            <a:effectLst/>
          </c:spPr>
          <c:invertIfNegative val="0"/>
          <c:dPt>
            <c:idx val="17"/>
            <c:invertIfNegative val="0"/>
            <c:bubble3D val="0"/>
            <c:spPr>
              <a:solidFill>
                <a:srgbClr val="0070C0"/>
              </a:solidFill>
              <a:ln>
                <a:solidFill>
                  <a:srgbClr val="0070C0"/>
                </a:solidFill>
              </a:ln>
              <a:effectLst/>
            </c:spPr>
            <c:extLst>
              <c:ext xmlns:c16="http://schemas.microsoft.com/office/drawing/2014/chart" uri="{C3380CC4-5D6E-409C-BE32-E72D297353CC}">
                <c16:uniqueId val="{00000001-BA97-48AA-B284-4DE241659EE8}"/>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'3 M. PALYGIIMAS'!$A$4:$A$26</c:f>
              <c:strCache>
                <c:ptCount val="23"/>
                <c:pt idx="0">
                  <c:v>G7</c:v>
                </c:pt>
                <c:pt idx="1">
                  <c:v>G18</c:v>
                </c:pt>
                <c:pt idx="2">
                  <c:v>G16</c:v>
                </c:pt>
                <c:pt idx="3">
                  <c:v>G11</c:v>
                </c:pt>
                <c:pt idx="4">
                  <c:v>G17</c:v>
                </c:pt>
                <c:pt idx="5">
                  <c:v>G2</c:v>
                </c:pt>
                <c:pt idx="6">
                  <c:v>G21</c:v>
                </c:pt>
                <c:pt idx="7">
                  <c:v>G9</c:v>
                </c:pt>
                <c:pt idx="8">
                  <c:v>G4</c:v>
                </c:pt>
                <c:pt idx="9">
                  <c:v>G14</c:v>
                </c:pt>
                <c:pt idx="10">
                  <c:v>G20</c:v>
                </c:pt>
                <c:pt idx="11">
                  <c:v>Kauno m.</c:v>
                </c:pt>
                <c:pt idx="12">
                  <c:v>G10</c:v>
                </c:pt>
                <c:pt idx="13">
                  <c:v>G13</c:v>
                </c:pt>
                <c:pt idx="14">
                  <c:v>G8</c:v>
                </c:pt>
                <c:pt idx="15">
                  <c:v>G1</c:v>
                </c:pt>
                <c:pt idx="16">
                  <c:v>G3</c:v>
                </c:pt>
                <c:pt idx="17">
                  <c:v>Lietuva</c:v>
                </c:pt>
                <c:pt idx="18">
                  <c:v>G19</c:v>
                </c:pt>
                <c:pt idx="19">
                  <c:v>G12</c:v>
                </c:pt>
                <c:pt idx="20">
                  <c:v>G5</c:v>
                </c:pt>
                <c:pt idx="21">
                  <c:v>G6</c:v>
                </c:pt>
                <c:pt idx="22">
                  <c:v>G15</c:v>
                </c:pt>
              </c:strCache>
            </c:strRef>
          </c:cat>
          <c:val>
            <c:numRef>
              <c:f>'3 M. PALYGIIMAS'!$B$4:$B$26</c:f>
              <c:numCache>
                <c:formatCode>0</c:formatCode>
                <c:ptCount val="23"/>
                <c:pt idx="0">
                  <c:v>0</c:v>
                </c:pt>
                <c:pt idx="1">
                  <c:v>0</c:v>
                </c:pt>
                <c:pt idx="2">
                  <c:v>0</c:v>
                </c:pt>
                <c:pt idx="3">
                  <c:v>0</c:v>
                </c:pt>
                <c:pt idx="4">
                  <c:v>0</c:v>
                </c:pt>
                <c:pt idx="5">
                  <c:v>0</c:v>
                </c:pt>
                <c:pt idx="6">
                  <c:v>0</c:v>
                </c:pt>
                <c:pt idx="7">
                  <c:v>0</c:v>
                </c:pt>
                <c:pt idx="8">
                  <c:v>0</c:v>
                </c:pt>
                <c:pt idx="9">
                  <c:v>-0.74074074074074103</c:v>
                </c:pt>
                <c:pt idx="10">
                  <c:v>0</c:v>
                </c:pt>
                <c:pt idx="11">
                  <c:v>-0.310000000000002</c:v>
                </c:pt>
                <c:pt idx="12">
                  <c:v>0</c:v>
                </c:pt>
                <c:pt idx="13">
                  <c:v>0</c:v>
                </c:pt>
                <c:pt idx="14">
                  <c:v>0</c:v>
                </c:pt>
                <c:pt idx="15">
                  <c:v>0</c:v>
                </c:pt>
                <c:pt idx="16">
                  <c:v>0</c:v>
                </c:pt>
                <c:pt idx="17">
                  <c:v>-0.93000000000000704</c:v>
                </c:pt>
                <c:pt idx="18">
                  <c:v>0</c:v>
                </c:pt>
                <c:pt idx="19">
                  <c:v>-0.89285714285714302</c:v>
                </c:pt>
                <c:pt idx="20">
                  <c:v>0</c:v>
                </c:pt>
                <c:pt idx="21">
                  <c:v>0</c:v>
                </c:pt>
                <c:pt idx="22">
                  <c:v>-4.3478260869565197</c:v>
                </c:pt>
              </c:numCache>
            </c:numRef>
          </c:val>
          <c:extLst>
            <c:ext xmlns:c16="http://schemas.microsoft.com/office/drawing/2014/chart" uri="{C3380CC4-5D6E-409C-BE32-E72D297353CC}">
              <c16:uniqueId val="{00000002-BA97-48AA-B284-4DE241659EE8}"/>
            </c:ext>
          </c:extLst>
        </c:ser>
        <c:ser>
          <c:idx val="1"/>
          <c:order val="1"/>
          <c:tx>
            <c:strRef>
              <c:f>'3 M. PALYGIIMAS'!$C$3</c:f>
              <c:strCache>
                <c:ptCount val="1"/>
                <c:pt idx="0">
                  <c:v>36-100</c:v>
                </c:pt>
              </c:strCache>
            </c:strRef>
          </c:tx>
          <c:spPr>
            <a:solidFill>
              <a:srgbClr val="FFC000"/>
            </a:solidFill>
            <a:ln>
              <a:solidFill>
                <a:srgbClr val="FFC000"/>
              </a:solidFill>
            </a:ln>
            <a:effectLst/>
          </c:spPr>
          <c:invertIfNegative val="0"/>
          <c:dPt>
            <c:idx val="11"/>
            <c:invertIfNegative val="0"/>
            <c:bubble3D val="0"/>
            <c:spPr>
              <a:solidFill>
                <a:srgbClr val="00B050"/>
              </a:solidFill>
              <a:ln>
                <a:solidFill>
                  <a:srgbClr val="00B050"/>
                </a:solidFill>
              </a:ln>
              <a:effectLst/>
            </c:spPr>
            <c:extLst>
              <c:ext xmlns:c16="http://schemas.microsoft.com/office/drawing/2014/chart" uri="{C3380CC4-5D6E-409C-BE32-E72D297353CC}">
                <c16:uniqueId val="{00000004-BA97-48AA-B284-4DE241659EE8}"/>
              </c:ext>
            </c:extLst>
          </c:dPt>
          <c:dPt>
            <c:idx val="17"/>
            <c:invertIfNegative val="0"/>
            <c:bubble3D val="0"/>
            <c:spPr>
              <a:solidFill>
                <a:srgbClr val="0070C0"/>
              </a:solidFill>
              <a:ln>
                <a:solidFill>
                  <a:srgbClr val="0070C0"/>
                </a:solidFill>
              </a:ln>
              <a:effectLst/>
            </c:spPr>
            <c:extLst>
              <c:ext xmlns:c16="http://schemas.microsoft.com/office/drawing/2014/chart" uri="{C3380CC4-5D6E-409C-BE32-E72D297353CC}">
                <c16:uniqueId val="{00000006-BA97-48AA-B284-4DE241659EE8}"/>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'3 M. PALYGIIMAS'!$A$4:$A$26</c:f>
              <c:strCache>
                <c:ptCount val="23"/>
                <c:pt idx="0">
                  <c:v>G7</c:v>
                </c:pt>
                <c:pt idx="1">
                  <c:v>G18</c:v>
                </c:pt>
                <c:pt idx="2">
                  <c:v>G16</c:v>
                </c:pt>
                <c:pt idx="3">
                  <c:v>G11</c:v>
                </c:pt>
                <c:pt idx="4">
                  <c:v>G17</c:v>
                </c:pt>
                <c:pt idx="5">
                  <c:v>G2</c:v>
                </c:pt>
                <c:pt idx="6">
                  <c:v>G21</c:v>
                </c:pt>
                <c:pt idx="7">
                  <c:v>G9</c:v>
                </c:pt>
                <c:pt idx="8">
                  <c:v>G4</c:v>
                </c:pt>
                <c:pt idx="9">
                  <c:v>G14</c:v>
                </c:pt>
                <c:pt idx="10">
                  <c:v>G20</c:v>
                </c:pt>
                <c:pt idx="11">
                  <c:v>Kauno m.</c:v>
                </c:pt>
                <c:pt idx="12">
                  <c:v>G10</c:v>
                </c:pt>
                <c:pt idx="13">
                  <c:v>G13</c:v>
                </c:pt>
                <c:pt idx="14">
                  <c:v>G8</c:v>
                </c:pt>
                <c:pt idx="15">
                  <c:v>G1</c:v>
                </c:pt>
                <c:pt idx="16">
                  <c:v>G3</c:v>
                </c:pt>
                <c:pt idx="17">
                  <c:v>Lietuva</c:v>
                </c:pt>
                <c:pt idx="18">
                  <c:v>G19</c:v>
                </c:pt>
                <c:pt idx="19">
                  <c:v>G12</c:v>
                </c:pt>
                <c:pt idx="20">
                  <c:v>G5</c:v>
                </c:pt>
                <c:pt idx="21">
                  <c:v>G6</c:v>
                </c:pt>
                <c:pt idx="22">
                  <c:v>G15</c:v>
                </c:pt>
              </c:strCache>
            </c:strRef>
          </c:cat>
          <c:val>
            <c:numRef>
              <c:f>'3 M. PALYGIIMAS'!$C$4:$C$26</c:f>
              <c:numCache>
                <c:formatCode>0</c:formatCode>
                <c:ptCount val="23"/>
                <c:pt idx="0">
                  <c:v>100</c:v>
                </c:pt>
                <c:pt idx="1">
                  <c:v>99.601593625497998</c:v>
                </c:pt>
                <c:pt idx="2">
                  <c:v>98.222222222222229</c:v>
                </c:pt>
                <c:pt idx="3">
                  <c:v>97.029702970297024</c:v>
                </c:pt>
                <c:pt idx="4">
                  <c:v>96.92307692307692</c:v>
                </c:pt>
                <c:pt idx="5">
                  <c:v>96.774193548387089</c:v>
                </c:pt>
                <c:pt idx="6">
                  <c:v>95.454545454545453</c:v>
                </c:pt>
                <c:pt idx="7">
                  <c:v>95.061728395061721</c:v>
                </c:pt>
                <c:pt idx="8">
                  <c:v>95</c:v>
                </c:pt>
                <c:pt idx="9">
                  <c:v>93.333333333333343</c:v>
                </c:pt>
                <c:pt idx="10">
                  <c:v>93.055555555555557</c:v>
                </c:pt>
                <c:pt idx="11">
                  <c:v>92.45</c:v>
                </c:pt>
                <c:pt idx="12">
                  <c:v>91.911764705882348</c:v>
                </c:pt>
                <c:pt idx="13">
                  <c:v>91.596638655462186</c:v>
                </c:pt>
                <c:pt idx="14">
                  <c:v>91.549295774647888</c:v>
                </c:pt>
                <c:pt idx="15">
                  <c:v>90.322580645161295</c:v>
                </c:pt>
                <c:pt idx="16">
                  <c:v>90</c:v>
                </c:pt>
                <c:pt idx="17">
                  <c:v>88.45</c:v>
                </c:pt>
                <c:pt idx="18">
                  <c:v>86.36363636363636</c:v>
                </c:pt>
                <c:pt idx="19">
                  <c:v>79.464285714285722</c:v>
                </c:pt>
                <c:pt idx="20">
                  <c:v>76.92307692307692</c:v>
                </c:pt>
                <c:pt idx="21">
                  <c:v>76.92307692307692</c:v>
                </c:pt>
                <c:pt idx="22">
                  <c:v>60.869565217391305</c:v>
                </c:pt>
              </c:numCache>
            </c:numRef>
          </c:val>
          <c:extLst>
            <c:ext xmlns:c16="http://schemas.microsoft.com/office/drawing/2014/chart" uri="{C3380CC4-5D6E-409C-BE32-E72D297353CC}">
              <c16:uniqueId val="{00000007-BA97-48AA-B284-4DE241659EE8}"/>
            </c:ext>
          </c:extLst>
        </c:ser>
        <c:dLbls>
          <c:showLegendKey val="0"/>
          <c:showVal val="0"/>
          <c:showCatName val="0"/>
          <c:showSerName val="0"/>
          <c:showPercent val="0"/>
          <c:showBubbleSize val="0"/>
        </c:dLbls>
        <c:gapWidth val="182"/>
        <c:axId val="716789680"/>
        <c:axId val="716790992"/>
      </c:barChart>
      <c:catAx>
        <c:axId val="716789680"/>
        <c:scaling>
          <c:orientation val="maxMin"/>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lt-LT"/>
          </a:p>
        </c:txPr>
        <c:crossAx val="716790992"/>
        <c:crosses val="autoZero"/>
        <c:auto val="1"/>
        <c:lblAlgn val="ctr"/>
        <c:lblOffset val="100"/>
        <c:noMultiLvlLbl val="0"/>
      </c:catAx>
      <c:valAx>
        <c:axId val="716790992"/>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7167896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lt-LT" b="1"/>
              <a:t>2023 m.</a:t>
            </a: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lt-LT"/>
        </a:p>
      </c:txPr>
    </c:title>
    <c:autoTitleDeleted val="0"/>
    <c:plotArea>
      <c:layout/>
      <c:barChart>
        <c:barDir val="bar"/>
        <c:grouping val="stacked"/>
        <c:varyColors val="0"/>
        <c:ser>
          <c:idx val="0"/>
          <c:order val="0"/>
          <c:tx>
            <c:strRef>
              <c:f>Lapas5!$B$1</c:f>
              <c:strCache>
                <c:ptCount val="1"/>
                <c:pt idx="0">
                  <c:v>Mažiau16</c:v>
                </c:pt>
              </c:strCache>
            </c:strRef>
          </c:tx>
          <c:spPr>
            <a:solidFill>
              <a:srgbClr val="FF0000"/>
            </a:solidFill>
            <a:ln>
              <a:solidFill>
                <a:srgbClr val="FF0000"/>
              </a:solidFill>
            </a:ln>
            <a:effectLst/>
          </c:spPr>
          <c:invertIfNegative val="0"/>
          <c:dLbls>
            <c:dLbl>
              <c:idx val="0"/>
              <c:layout>
                <c:manualLayout>
                  <c:x val="-4.9875311720698257E-2"/>
                  <c:y val="1.2567692577582719E-16"/>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C460-4239-BBDE-8DE0995486A5}"/>
                </c:ext>
              </c:extLst>
            </c:dLbl>
            <c:dLbl>
              <c:idx val="4"/>
              <c:layout>
                <c:manualLayout>
                  <c:x val="-5.3200332502078167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C460-4239-BBDE-8DE0995486A5}"/>
                </c:ext>
              </c:extLst>
            </c:dLbl>
            <c:dLbl>
              <c:idx val="6"/>
              <c:layout>
                <c:manualLayout>
                  <c:x val="-4.9875311720698257E-2"/>
                  <c:y val="1.2567692577582719E-16"/>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C460-4239-BBDE-8DE0995486A5}"/>
                </c:ext>
              </c:extLst>
            </c:dLbl>
            <c:dLbl>
              <c:idx val="9"/>
              <c:layout>
                <c:manualLayout>
                  <c:x val="-3.9900249376558637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C460-4239-BBDE-8DE0995486A5}"/>
                </c:ext>
              </c:extLst>
            </c:dLbl>
            <c:dLbl>
              <c:idx val="10"/>
              <c:layout>
                <c:manualLayout>
                  <c:x val="-3.3250207813798865E-2"/>
                  <c:y val="1.349445715172493E-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C460-4239-BBDE-8DE0995486A5}"/>
                </c:ext>
              </c:extLst>
            </c:dLbl>
            <c:dLbl>
              <c:idx val="12"/>
              <c:layout>
                <c:manualLayout>
                  <c:x val="-3.9900249376558602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C460-4239-BBDE-8DE0995486A5}"/>
                </c:ext>
              </c:extLst>
            </c:dLbl>
            <c:dLbl>
              <c:idx val="15"/>
              <c:layout>
                <c:manualLayout>
                  <c:x val="-4.6550290939318402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C460-4239-BBDE-8DE0995486A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Lapas5!$A$2:$A$23</c:f>
              <c:strCache>
                <c:ptCount val="22"/>
                <c:pt idx="0">
                  <c:v>G15</c:v>
                </c:pt>
                <c:pt idx="1">
                  <c:v>G21</c:v>
                </c:pt>
                <c:pt idx="2">
                  <c:v>G1</c:v>
                </c:pt>
                <c:pt idx="3">
                  <c:v>G2</c:v>
                </c:pt>
                <c:pt idx="4">
                  <c:v>G12</c:v>
                </c:pt>
                <c:pt idx="5">
                  <c:v>G20</c:v>
                </c:pt>
                <c:pt idx="6">
                  <c:v>Lietuva</c:v>
                </c:pt>
                <c:pt idx="7">
                  <c:v>G4</c:v>
                </c:pt>
                <c:pt idx="8">
                  <c:v>G3</c:v>
                </c:pt>
                <c:pt idx="9">
                  <c:v>G17</c:v>
                </c:pt>
                <c:pt idx="10">
                  <c:v>Kaunas</c:v>
                </c:pt>
                <c:pt idx="11">
                  <c:v>G6</c:v>
                </c:pt>
                <c:pt idx="12">
                  <c:v>G10</c:v>
                </c:pt>
                <c:pt idx="13">
                  <c:v>G8</c:v>
                </c:pt>
                <c:pt idx="14">
                  <c:v>G14</c:v>
                </c:pt>
                <c:pt idx="15">
                  <c:v>G16</c:v>
                </c:pt>
                <c:pt idx="16">
                  <c:v>G9</c:v>
                </c:pt>
                <c:pt idx="17">
                  <c:v>G11</c:v>
                </c:pt>
                <c:pt idx="18">
                  <c:v>G5</c:v>
                </c:pt>
                <c:pt idx="19">
                  <c:v>G13</c:v>
                </c:pt>
                <c:pt idx="20">
                  <c:v>G7</c:v>
                </c:pt>
                <c:pt idx="21">
                  <c:v>G18</c:v>
                </c:pt>
              </c:strCache>
            </c:strRef>
          </c:cat>
          <c:val>
            <c:numRef>
              <c:f>Lapas5!$B$2:$B$23</c:f>
              <c:numCache>
                <c:formatCode>0</c:formatCode>
                <c:ptCount val="22"/>
                <c:pt idx="0">
                  <c:v>-6.8965517241379297</c:v>
                </c:pt>
                <c:pt idx="1">
                  <c:v>0</c:v>
                </c:pt>
                <c:pt idx="2">
                  <c:v>0</c:v>
                </c:pt>
                <c:pt idx="3">
                  <c:v>0</c:v>
                </c:pt>
                <c:pt idx="4">
                  <c:v>-0.970873786407767</c:v>
                </c:pt>
                <c:pt idx="5">
                  <c:v>0</c:v>
                </c:pt>
                <c:pt idx="6">
                  <c:v>-1.41</c:v>
                </c:pt>
                <c:pt idx="7">
                  <c:v>0</c:v>
                </c:pt>
                <c:pt idx="8">
                  <c:v>0</c:v>
                </c:pt>
                <c:pt idx="9">
                  <c:v>-1.92307692307692</c:v>
                </c:pt>
                <c:pt idx="10">
                  <c:v>-1</c:v>
                </c:pt>
                <c:pt idx="11">
                  <c:v>0</c:v>
                </c:pt>
                <c:pt idx="12">
                  <c:v>-1.63934426229508</c:v>
                </c:pt>
                <c:pt idx="13">
                  <c:v>0</c:v>
                </c:pt>
                <c:pt idx="14">
                  <c:v>0</c:v>
                </c:pt>
                <c:pt idx="15">
                  <c:v>-0.57142857142857095</c:v>
                </c:pt>
                <c:pt idx="16">
                  <c:v>0</c:v>
                </c:pt>
                <c:pt idx="17">
                  <c:v>0</c:v>
                </c:pt>
                <c:pt idx="18">
                  <c:v>0</c:v>
                </c:pt>
                <c:pt idx="19">
                  <c:v>0</c:v>
                </c:pt>
                <c:pt idx="20">
                  <c:v>0</c:v>
                </c:pt>
                <c:pt idx="21">
                  <c:v>0</c:v>
                </c:pt>
              </c:numCache>
            </c:numRef>
          </c:val>
          <c:extLst>
            <c:ext xmlns:c16="http://schemas.microsoft.com/office/drawing/2014/chart" uri="{C3380CC4-5D6E-409C-BE32-E72D297353CC}">
              <c16:uniqueId val="{00000007-C460-4239-BBDE-8DE0995486A5}"/>
            </c:ext>
          </c:extLst>
        </c:ser>
        <c:ser>
          <c:idx val="1"/>
          <c:order val="1"/>
          <c:tx>
            <c:strRef>
              <c:f>Lapas5!$C$1</c:f>
              <c:strCache>
                <c:ptCount val="1"/>
                <c:pt idx="0">
                  <c:v>36-100</c:v>
                </c:pt>
              </c:strCache>
            </c:strRef>
          </c:tx>
          <c:spPr>
            <a:solidFill>
              <a:srgbClr val="FFC000"/>
            </a:solidFill>
            <a:ln>
              <a:solidFill>
                <a:srgbClr val="FFC000"/>
              </a:solidFill>
            </a:ln>
            <a:effectLst/>
          </c:spPr>
          <c:invertIfNegative val="0"/>
          <c:dPt>
            <c:idx val="6"/>
            <c:invertIfNegative val="0"/>
            <c:bubble3D val="0"/>
            <c:spPr>
              <a:solidFill>
                <a:srgbClr val="0070C0"/>
              </a:solidFill>
              <a:ln>
                <a:solidFill>
                  <a:srgbClr val="00B0F0"/>
                </a:solidFill>
              </a:ln>
              <a:effectLst/>
            </c:spPr>
            <c:extLst>
              <c:ext xmlns:c16="http://schemas.microsoft.com/office/drawing/2014/chart" uri="{C3380CC4-5D6E-409C-BE32-E72D297353CC}">
                <c16:uniqueId val="{00000009-C460-4239-BBDE-8DE0995486A5}"/>
              </c:ext>
            </c:extLst>
          </c:dPt>
          <c:dPt>
            <c:idx val="10"/>
            <c:invertIfNegative val="0"/>
            <c:bubble3D val="0"/>
            <c:spPr>
              <a:solidFill>
                <a:srgbClr val="00B050"/>
              </a:solidFill>
              <a:ln>
                <a:solidFill>
                  <a:srgbClr val="00B050"/>
                </a:solidFill>
              </a:ln>
              <a:effectLst/>
            </c:spPr>
            <c:extLst>
              <c:ext xmlns:c16="http://schemas.microsoft.com/office/drawing/2014/chart" uri="{C3380CC4-5D6E-409C-BE32-E72D297353CC}">
                <c16:uniqueId val="{0000000B-C460-4239-BBDE-8DE0995486A5}"/>
              </c:ext>
            </c:extLst>
          </c:dPt>
          <c:dLbls>
            <c:dLbl>
              <c:idx val="0"/>
              <c:layout>
                <c:manualLayout>
                  <c:x val="0.18714233368392647"/>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C460-4239-BBDE-8DE0995486A5}"/>
                </c:ext>
              </c:extLst>
            </c:dLbl>
            <c:dLbl>
              <c:idx val="1"/>
              <c:layout>
                <c:manualLayout>
                  <c:x val="0.19538166769945217"/>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C460-4239-BBDE-8DE0995486A5}"/>
                </c:ext>
              </c:extLst>
            </c:dLbl>
            <c:dLbl>
              <c:idx val="2"/>
              <c:layout>
                <c:manualLayout>
                  <c:x val="0.23314165465707157"/>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C460-4239-BBDE-8DE0995486A5}"/>
                </c:ext>
              </c:extLst>
            </c:dLbl>
            <c:dLbl>
              <c:idx val="3"/>
              <c:layout>
                <c:manualLayout>
                  <c:x val="0.22719462983143832"/>
                  <c:y val="2.4078454049494429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C460-4239-BBDE-8DE0995486A5}"/>
                </c:ext>
              </c:extLst>
            </c:dLbl>
            <c:dLbl>
              <c:idx val="4"/>
              <c:layout>
                <c:manualLayout>
                  <c:x val="0.22574437725402491"/>
                  <c:y val="-8.8286644953286715E-1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C460-4239-BBDE-8DE0995486A5}"/>
                </c:ext>
              </c:extLst>
            </c:dLbl>
            <c:dLbl>
              <c:idx val="5"/>
              <c:layout>
                <c:manualLayout>
                  <c:x val="0.23475731121193613"/>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1-C460-4239-BBDE-8DE0995486A5}"/>
                </c:ext>
              </c:extLst>
            </c:dLbl>
            <c:dLbl>
              <c:idx val="6"/>
              <c:layout>
                <c:manualLayout>
                  <c:x val="0.2401642010394334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C460-4239-BBDE-8DE0995486A5}"/>
                </c:ext>
              </c:extLst>
            </c:dLbl>
            <c:dLbl>
              <c:idx val="7"/>
              <c:layout>
                <c:manualLayout>
                  <c:x val="0.24802286848484417"/>
                  <c:y val="3.7958640041331521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2-C460-4239-BBDE-8DE0995486A5}"/>
                </c:ext>
              </c:extLst>
            </c:dLbl>
            <c:dLbl>
              <c:idx val="8"/>
              <c:layout>
                <c:manualLayout>
                  <c:x val="0.25151613717608717"/>
                  <c:y val="-8.8286644953286715E-1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3-C460-4239-BBDE-8DE0995486A5}"/>
                </c:ext>
              </c:extLst>
            </c:dLbl>
            <c:dLbl>
              <c:idx val="9"/>
              <c:layout>
                <c:manualLayout>
                  <c:x val="0.25418238598007376"/>
                  <c:y val="2.4078454049493545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4-C460-4239-BBDE-8DE0995486A5}"/>
                </c:ext>
              </c:extLst>
            </c:dLbl>
            <c:dLbl>
              <c:idx val="10"/>
              <c:layout>
                <c:manualLayout>
                  <c:x val="0.24667945579717199"/>
                  <c:y val="1.713741308294269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C460-4239-BBDE-8DE0995486A5}"/>
                </c:ext>
              </c:extLst>
            </c:dLbl>
            <c:dLbl>
              <c:idx val="11"/>
              <c:layout>
                <c:manualLayout>
                  <c:x val="0.24643570256724384"/>
                  <c:y val="2.4078454049492664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5-C460-4239-BBDE-8DE0995486A5}"/>
                </c:ext>
              </c:extLst>
            </c:dLbl>
            <c:dLbl>
              <c:idx val="12"/>
              <c:layout>
                <c:manualLayout>
                  <c:x val="0.24541676658174874"/>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6-C460-4239-BBDE-8DE0995486A5}"/>
                </c:ext>
              </c:extLst>
            </c:dLbl>
            <c:dLbl>
              <c:idx val="13"/>
              <c:layout>
                <c:manualLayout>
                  <c:x val="0.24394989446593113"/>
                  <c:y val="1.713741308294269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7-C460-4239-BBDE-8DE0995486A5}"/>
                </c:ext>
              </c:extLst>
            </c:dLbl>
            <c:dLbl>
              <c:idx val="14"/>
              <c:layout>
                <c:manualLayout>
                  <c:x val="0.24006685802878031"/>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8-C460-4239-BBDE-8DE0995486A5}"/>
                </c:ext>
              </c:extLst>
            </c:dLbl>
            <c:dLbl>
              <c:idx val="15"/>
              <c:layout>
                <c:manualLayout>
                  <c:x val="0.23691864261107193"/>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9-C460-4239-BBDE-8DE0995486A5}"/>
                </c:ext>
              </c:extLst>
            </c:dLbl>
            <c:dLbl>
              <c:idx val="16"/>
              <c:layout>
                <c:manualLayout>
                  <c:x val="0.26489011715191763"/>
                  <c:y val="-6.5294321181930222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A-C460-4239-BBDE-8DE0995486A5}"/>
                </c:ext>
              </c:extLst>
            </c:dLbl>
            <c:dLbl>
              <c:idx val="17"/>
              <c:layout>
                <c:manualLayout>
                  <c:x val="0.2633824875966802"/>
                  <c:y val="-4.4143322476643357E-1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B-C460-4239-BBDE-8DE0995486A5}"/>
                </c:ext>
              </c:extLst>
            </c:dLbl>
            <c:dLbl>
              <c:idx val="18"/>
              <c:layout>
                <c:manualLayout>
                  <c:x val="0.26145699536156597"/>
                  <c:y val="-4.4143322476643357E-1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C-C460-4239-BBDE-8DE0995486A5}"/>
                </c:ext>
              </c:extLst>
            </c:dLbl>
            <c:dLbl>
              <c:idx val="19"/>
              <c:layout>
                <c:manualLayout>
                  <c:x val="0.26141030237271612"/>
                  <c:y val="-2.2071661238321679E-1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D-C460-4239-BBDE-8DE0995486A5}"/>
                </c:ext>
              </c:extLst>
            </c:dLbl>
            <c:dLbl>
              <c:idx val="20"/>
              <c:layout>
                <c:manualLayout>
                  <c:x val="0.25918724125950776"/>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E-C460-4239-BBDE-8DE0995486A5}"/>
                </c:ext>
              </c:extLst>
            </c:dLbl>
            <c:dLbl>
              <c:idx val="21"/>
              <c:layout>
                <c:manualLayout>
                  <c:x val="0.25716440601374041"/>
                  <c:y val="1.713741308294269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F-C460-4239-BBDE-8DE0995486A5}"/>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lt-L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Lapas5!$A$2:$A$23</c:f>
              <c:strCache>
                <c:ptCount val="22"/>
                <c:pt idx="0">
                  <c:v>G15</c:v>
                </c:pt>
                <c:pt idx="1">
                  <c:v>G21</c:v>
                </c:pt>
                <c:pt idx="2">
                  <c:v>G1</c:v>
                </c:pt>
                <c:pt idx="3">
                  <c:v>G2</c:v>
                </c:pt>
                <c:pt idx="4">
                  <c:v>G12</c:v>
                </c:pt>
                <c:pt idx="5">
                  <c:v>G20</c:v>
                </c:pt>
                <c:pt idx="6">
                  <c:v>Lietuva</c:v>
                </c:pt>
                <c:pt idx="7">
                  <c:v>G4</c:v>
                </c:pt>
                <c:pt idx="8">
                  <c:v>G3</c:v>
                </c:pt>
                <c:pt idx="9">
                  <c:v>G17</c:v>
                </c:pt>
                <c:pt idx="10">
                  <c:v>Kaunas</c:v>
                </c:pt>
                <c:pt idx="11">
                  <c:v>G6</c:v>
                </c:pt>
                <c:pt idx="12">
                  <c:v>G10</c:v>
                </c:pt>
                <c:pt idx="13">
                  <c:v>G8</c:v>
                </c:pt>
                <c:pt idx="14">
                  <c:v>G14</c:v>
                </c:pt>
                <c:pt idx="15">
                  <c:v>G16</c:v>
                </c:pt>
                <c:pt idx="16">
                  <c:v>G9</c:v>
                </c:pt>
                <c:pt idx="17">
                  <c:v>G11</c:v>
                </c:pt>
                <c:pt idx="18">
                  <c:v>G5</c:v>
                </c:pt>
                <c:pt idx="19">
                  <c:v>G13</c:v>
                </c:pt>
                <c:pt idx="20">
                  <c:v>G7</c:v>
                </c:pt>
                <c:pt idx="21">
                  <c:v>G18</c:v>
                </c:pt>
              </c:strCache>
            </c:strRef>
          </c:cat>
          <c:val>
            <c:numRef>
              <c:f>Lapas5!$C$2:$C$23</c:f>
              <c:numCache>
                <c:formatCode>0</c:formatCode>
                <c:ptCount val="22"/>
                <c:pt idx="0">
                  <c:v>65.517241379310349</c:v>
                </c:pt>
                <c:pt idx="1">
                  <c:v>75</c:v>
                </c:pt>
                <c:pt idx="2">
                  <c:v>77.27272727272728</c:v>
                </c:pt>
                <c:pt idx="3">
                  <c:v>80</c:v>
                </c:pt>
                <c:pt idx="4">
                  <c:v>81.553398058252441</c:v>
                </c:pt>
                <c:pt idx="5">
                  <c:v>83.760683760683762</c:v>
                </c:pt>
                <c:pt idx="6">
                  <c:v>84.36</c:v>
                </c:pt>
                <c:pt idx="7">
                  <c:v>85.714285714285722</c:v>
                </c:pt>
                <c:pt idx="8">
                  <c:v>86.25</c:v>
                </c:pt>
                <c:pt idx="9">
                  <c:v>86.538461538461533</c:v>
                </c:pt>
                <c:pt idx="10">
                  <c:v>88.78</c:v>
                </c:pt>
                <c:pt idx="11">
                  <c:v>88.888888888888886</c:v>
                </c:pt>
                <c:pt idx="12">
                  <c:v>89.344262295081961</c:v>
                </c:pt>
                <c:pt idx="13">
                  <c:v>90</c:v>
                </c:pt>
                <c:pt idx="14">
                  <c:v>91.735537190082653</c:v>
                </c:pt>
                <c:pt idx="15">
                  <c:v>93.142857142857139</c:v>
                </c:pt>
                <c:pt idx="16">
                  <c:v>94.117647058823536</c:v>
                </c:pt>
                <c:pt idx="17">
                  <c:v>94.791666666666671</c:v>
                </c:pt>
                <c:pt idx="18">
                  <c:v>95.65217391304347</c:v>
                </c:pt>
                <c:pt idx="19">
                  <c:v>95.67307692307692</c:v>
                </c:pt>
                <c:pt idx="20">
                  <c:v>96.666666666666671</c:v>
                </c:pt>
                <c:pt idx="21">
                  <c:v>97.570850202429142</c:v>
                </c:pt>
              </c:numCache>
            </c:numRef>
          </c:val>
          <c:extLst>
            <c:ext xmlns:c16="http://schemas.microsoft.com/office/drawing/2014/chart" uri="{C3380CC4-5D6E-409C-BE32-E72D297353CC}">
              <c16:uniqueId val="{00000020-C460-4239-BBDE-8DE0995486A5}"/>
            </c:ext>
          </c:extLst>
        </c:ser>
        <c:dLbls>
          <c:showLegendKey val="0"/>
          <c:showVal val="0"/>
          <c:showCatName val="0"/>
          <c:showSerName val="0"/>
          <c:showPercent val="0"/>
          <c:showBubbleSize val="0"/>
        </c:dLbls>
        <c:gapWidth val="150"/>
        <c:overlap val="100"/>
        <c:axId val="456878624"/>
        <c:axId val="456871080"/>
      </c:barChart>
      <c:catAx>
        <c:axId val="456878624"/>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lt-LT"/>
          </a:p>
        </c:txPr>
        <c:crossAx val="456871080"/>
        <c:crosses val="autoZero"/>
        <c:auto val="1"/>
        <c:lblAlgn val="ctr"/>
        <c:lblOffset val="100"/>
        <c:noMultiLvlLbl val="0"/>
      </c:catAx>
      <c:valAx>
        <c:axId val="456871080"/>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4568786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lt-LT" b="1" baseline="0" dirty="0" smtClean="0"/>
              <a:t>2023 </a:t>
            </a:r>
            <a:r>
              <a:rPr lang="lt-LT" b="1" baseline="0" dirty="0"/>
              <a:t>m.</a:t>
            </a:r>
            <a:endParaRPr lang="lt-LT" b="1" dirty="0"/>
          </a:p>
        </c:rich>
      </c:tx>
      <c:layout>
        <c:manualLayout>
          <c:xMode val="edge"/>
          <c:yMode val="edge"/>
          <c:x val="0.3072290026246719"/>
          <c:y val="2.7777777777777776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lt-LT"/>
        </a:p>
      </c:txPr>
    </c:title>
    <c:autoTitleDeleted val="0"/>
    <c:plotArea>
      <c:layout/>
      <c:barChart>
        <c:barDir val="bar"/>
        <c:grouping val="stacked"/>
        <c:varyColors val="0"/>
        <c:ser>
          <c:idx val="0"/>
          <c:order val="0"/>
          <c:tx>
            <c:strRef>
              <c:f>Lapas2!$D$26</c:f>
              <c:strCache>
                <c:ptCount val="1"/>
                <c:pt idx="0">
                  <c:v>Mažiau 16</c:v>
                </c:pt>
              </c:strCache>
            </c:strRef>
          </c:tx>
          <c:spPr>
            <a:solidFill>
              <a:srgbClr val="FF0000"/>
            </a:solidFill>
            <a:ln>
              <a:solidFill>
                <a:srgbClr val="FF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Lapas2!$C$27:$C$48</c:f>
              <c:strCache>
                <c:ptCount val="22"/>
                <c:pt idx="0">
                  <c:v>G18</c:v>
                </c:pt>
                <c:pt idx="1">
                  <c:v>G7</c:v>
                </c:pt>
                <c:pt idx="2">
                  <c:v>G10</c:v>
                </c:pt>
                <c:pt idx="3">
                  <c:v>G13</c:v>
                </c:pt>
                <c:pt idx="4">
                  <c:v>G1</c:v>
                </c:pt>
                <c:pt idx="5">
                  <c:v>G6</c:v>
                </c:pt>
                <c:pt idx="6">
                  <c:v>Kauno m.</c:v>
                </c:pt>
                <c:pt idx="7">
                  <c:v>G8</c:v>
                </c:pt>
                <c:pt idx="8">
                  <c:v>G16</c:v>
                </c:pt>
                <c:pt idx="9">
                  <c:v>G17</c:v>
                </c:pt>
                <c:pt idx="10">
                  <c:v>G21</c:v>
                </c:pt>
                <c:pt idx="11">
                  <c:v>G9</c:v>
                </c:pt>
                <c:pt idx="12">
                  <c:v>Lietuva</c:v>
                </c:pt>
                <c:pt idx="13">
                  <c:v>G12</c:v>
                </c:pt>
                <c:pt idx="14">
                  <c:v>G4</c:v>
                </c:pt>
                <c:pt idx="15">
                  <c:v>G14</c:v>
                </c:pt>
                <c:pt idx="16">
                  <c:v>G3</c:v>
                </c:pt>
                <c:pt idx="17">
                  <c:v>G20</c:v>
                </c:pt>
                <c:pt idx="18">
                  <c:v>G11</c:v>
                </c:pt>
                <c:pt idx="19">
                  <c:v>G5</c:v>
                </c:pt>
                <c:pt idx="20">
                  <c:v>G2</c:v>
                </c:pt>
                <c:pt idx="21">
                  <c:v>G15</c:v>
                </c:pt>
              </c:strCache>
            </c:strRef>
          </c:cat>
          <c:val>
            <c:numRef>
              <c:f>Lapas2!$D$27:$D$48</c:f>
              <c:numCache>
                <c:formatCode>0</c:formatCode>
                <c:ptCount val="22"/>
                <c:pt idx="0">
                  <c:v>0</c:v>
                </c:pt>
                <c:pt idx="1">
                  <c:v>0</c:v>
                </c:pt>
                <c:pt idx="2">
                  <c:v>0</c:v>
                </c:pt>
                <c:pt idx="3">
                  <c:v>0</c:v>
                </c:pt>
                <c:pt idx="4">
                  <c:v>0</c:v>
                </c:pt>
                <c:pt idx="5">
                  <c:v>0</c:v>
                </c:pt>
                <c:pt idx="6">
                  <c:v>-0.59000000000000297</c:v>
                </c:pt>
                <c:pt idx="7">
                  <c:v>0</c:v>
                </c:pt>
                <c:pt idx="8">
                  <c:v>0</c:v>
                </c:pt>
                <c:pt idx="9">
                  <c:v>0</c:v>
                </c:pt>
                <c:pt idx="10">
                  <c:v>0</c:v>
                </c:pt>
                <c:pt idx="11">
                  <c:v>0</c:v>
                </c:pt>
                <c:pt idx="12">
                  <c:v>-1.5699999999999901</c:v>
                </c:pt>
                <c:pt idx="13">
                  <c:v>0</c:v>
                </c:pt>
                <c:pt idx="14">
                  <c:v>0</c:v>
                </c:pt>
                <c:pt idx="15">
                  <c:v>0</c:v>
                </c:pt>
                <c:pt idx="16">
                  <c:v>0</c:v>
                </c:pt>
                <c:pt idx="17">
                  <c:v>0</c:v>
                </c:pt>
                <c:pt idx="18">
                  <c:v>0</c:v>
                </c:pt>
                <c:pt idx="19">
                  <c:v>0</c:v>
                </c:pt>
                <c:pt idx="20">
                  <c:v>0</c:v>
                </c:pt>
                <c:pt idx="21">
                  <c:v>0</c:v>
                </c:pt>
              </c:numCache>
            </c:numRef>
          </c:val>
          <c:extLst>
            <c:ext xmlns:c16="http://schemas.microsoft.com/office/drawing/2014/chart" uri="{C3380CC4-5D6E-409C-BE32-E72D297353CC}">
              <c16:uniqueId val="{00000000-0AF1-4C78-B76F-46169BC263A4}"/>
            </c:ext>
          </c:extLst>
        </c:ser>
        <c:ser>
          <c:idx val="1"/>
          <c:order val="1"/>
          <c:tx>
            <c:strRef>
              <c:f>Lapas2!$E$26</c:f>
              <c:strCache>
                <c:ptCount val="1"/>
                <c:pt idx="0">
                  <c:v>36-100</c:v>
                </c:pt>
              </c:strCache>
            </c:strRef>
          </c:tx>
          <c:spPr>
            <a:solidFill>
              <a:srgbClr val="FFC000"/>
            </a:solidFill>
            <a:ln>
              <a:solidFill>
                <a:srgbClr val="FFC000"/>
              </a:solidFill>
            </a:ln>
            <a:effectLst/>
          </c:spPr>
          <c:invertIfNegative val="0"/>
          <c:dPt>
            <c:idx val="6"/>
            <c:invertIfNegative val="0"/>
            <c:bubble3D val="0"/>
            <c:spPr>
              <a:solidFill>
                <a:srgbClr val="00B050"/>
              </a:solidFill>
              <a:ln>
                <a:solidFill>
                  <a:srgbClr val="00B050"/>
                </a:solidFill>
              </a:ln>
              <a:effectLst/>
            </c:spPr>
            <c:extLst>
              <c:ext xmlns:c16="http://schemas.microsoft.com/office/drawing/2014/chart" uri="{C3380CC4-5D6E-409C-BE32-E72D297353CC}">
                <c16:uniqueId val="{00000002-0AF1-4C78-B76F-46169BC263A4}"/>
              </c:ext>
            </c:extLst>
          </c:dPt>
          <c:dPt>
            <c:idx val="12"/>
            <c:invertIfNegative val="0"/>
            <c:bubble3D val="0"/>
            <c:spPr>
              <a:solidFill>
                <a:srgbClr val="0070C0"/>
              </a:solidFill>
              <a:ln>
                <a:solidFill>
                  <a:srgbClr val="0070C0"/>
                </a:solidFill>
              </a:ln>
              <a:effectLst/>
            </c:spPr>
            <c:extLst>
              <c:ext xmlns:c16="http://schemas.microsoft.com/office/drawing/2014/chart" uri="{C3380CC4-5D6E-409C-BE32-E72D297353CC}">
                <c16:uniqueId val="{00000004-0AF1-4C78-B76F-46169BC263A4}"/>
              </c:ext>
            </c:extLst>
          </c:dPt>
          <c:dLbls>
            <c:dLbl>
              <c:idx val="0"/>
              <c:layout>
                <c:manualLayout>
                  <c:x val="0.26597908867948872"/>
                  <c:y val="2.3374990085596042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0AF1-4C78-B76F-46169BC263A4}"/>
                </c:ext>
              </c:extLst>
            </c:dLbl>
            <c:dLbl>
              <c:idx val="1"/>
              <c:layout>
                <c:manualLayout>
                  <c:x val="0.24566111613097533"/>
                  <c:y val="3.6805211914590844E-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0AF1-4C78-B76F-46169BC263A4}"/>
                </c:ext>
              </c:extLst>
            </c:dLbl>
            <c:dLbl>
              <c:idx val="2"/>
              <c:layout>
                <c:manualLayout>
                  <c:x val="0.25051675917559474"/>
                  <c:y val="3.6805211912448497E-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0AF1-4C78-B76F-46169BC263A4}"/>
                </c:ext>
              </c:extLst>
            </c:dLbl>
            <c:dLbl>
              <c:idx val="3"/>
              <c:layout>
                <c:manualLayout>
                  <c:x val="0.22924572952971042"/>
                  <c:y val="9.2013029781121244E-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0AF1-4C78-B76F-46169BC263A4}"/>
                </c:ext>
              </c:extLst>
            </c:dLbl>
            <c:dLbl>
              <c:idx val="4"/>
              <c:layout>
                <c:manualLayout>
                  <c:x val="0.22214835850436709"/>
                  <c:y val="-2.2405172751703024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0AF1-4C78-B76F-46169BC263A4}"/>
                </c:ext>
              </c:extLst>
            </c:dLbl>
            <c:dLbl>
              <c:idx val="5"/>
              <c:layout>
                <c:manualLayout>
                  <c:x val="0.2226668387763005"/>
                  <c:y val="5.5207817868672742E-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0AF1-4C78-B76F-46169BC263A4}"/>
                </c:ext>
              </c:extLst>
            </c:dLbl>
            <c:dLbl>
              <c:idx val="6"/>
              <c:layout>
                <c:manualLayout>
                  <c:x val="0.21780172970181996"/>
                  <c:y val="-2.3369469303808747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0AF1-4C78-B76F-46169BC263A4}"/>
                </c:ext>
              </c:extLst>
            </c:dLbl>
            <c:dLbl>
              <c:idx val="7"/>
              <c:layout>
                <c:manualLayout>
                  <c:x val="0.21662320898412279"/>
                  <c:y val="3.6805211916733186E-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0AF1-4C78-B76F-46169BC263A4}"/>
                </c:ext>
              </c:extLst>
            </c:dLbl>
            <c:dLbl>
              <c:idx val="8"/>
              <c:layout>
                <c:manualLayout>
                  <c:x val="0.2196712705993718"/>
                  <c:y val="-7.010840791142752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0AF1-4C78-B76F-46169BC263A4}"/>
                </c:ext>
              </c:extLst>
            </c:dLbl>
            <c:dLbl>
              <c:idx val="9"/>
              <c:layout>
                <c:manualLayout>
                  <c:x val="0.20772514091476271"/>
                  <c:y val="1.8402605956224248E-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0AF1-4C78-B76F-46169BC263A4}"/>
                </c:ext>
              </c:extLst>
            </c:dLbl>
            <c:dLbl>
              <c:idx val="10"/>
              <c:layout>
                <c:manualLayout>
                  <c:x val="0.19356008777591327"/>
                  <c:y val="1.8402605956224248E-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0AF1-4C78-B76F-46169BC263A4}"/>
                </c:ext>
              </c:extLst>
            </c:dLbl>
            <c:dLbl>
              <c:idx val="11"/>
              <c:layout>
                <c:manualLayout>
                  <c:x val="0.19600834731724098"/>
                  <c:y val="-2.3367629043212694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0AF1-4C78-B76F-46169BC263A4}"/>
                </c:ext>
              </c:extLst>
            </c:dLbl>
            <c:dLbl>
              <c:idx val="12"/>
              <c:layout>
                <c:manualLayout>
                  <c:x val="0.20207219999139453"/>
                  <c:y val="4.8398853664869777E-5"/>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0AF1-4C78-B76F-46169BC263A4}"/>
                </c:ext>
              </c:extLst>
            </c:dLbl>
            <c:dLbl>
              <c:idx val="13"/>
              <c:layout>
                <c:manualLayout>
                  <c:x val="0.19044146121079128"/>
                  <c:y val="2.3374990085596042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0AF1-4C78-B76F-46169BC263A4}"/>
                </c:ext>
              </c:extLst>
            </c:dLbl>
            <c:dLbl>
              <c:idx val="14"/>
              <c:layout>
                <c:manualLayout>
                  <c:x val="0.17207004862097147"/>
                  <c:y val="-2.3847937058670146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1-0AF1-4C78-B76F-46169BC263A4}"/>
                </c:ext>
              </c:extLst>
            </c:dLbl>
            <c:dLbl>
              <c:idx val="15"/>
              <c:layout>
                <c:manualLayout>
                  <c:x val="0.16994492491717225"/>
                  <c:y val="1.840260596479363E-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2-0AF1-4C78-B76F-46169BC263A4}"/>
                </c:ext>
              </c:extLst>
            </c:dLbl>
            <c:dLbl>
              <c:idx val="16"/>
              <c:layout>
                <c:manualLayout>
                  <c:x val="0.17183640979303808"/>
                  <c:y val="3.6805211921017881E-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3-0AF1-4C78-B76F-46169BC263A4}"/>
                </c:ext>
              </c:extLst>
            </c:dLbl>
            <c:dLbl>
              <c:idx val="17"/>
              <c:layout>
                <c:manualLayout>
                  <c:x val="0.17526741534357385"/>
                  <c:y val="-2.3846096798075382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4-0AF1-4C78-B76F-46169BC263A4}"/>
                </c:ext>
              </c:extLst>
            </c:dLbl>
            <c:dLbl>
              <c:idx val="18"/>
              <c:layout>
                <c:manualLayout>
                  <c:x val="0.17142119530140701"/>
                  <c:y val="3.6805211912448497E-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5-0AF1-4C78-B76F-46169BC263A4}"/>
                </c:ext>
              </c:extLst>
            </c:dLbl>
            <c:dLbl>
              <c:idx val="19"/>
              <c:layout>
                <c:manualLayout>
                  <c:x val="0.11176617485921056"/>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6-0AF1-4C78-B76F-46169BC263A4}"/>
                </c:ext>
              </c:extLst>
            </c:dLbl>
            <c:dLbl>
              <c:idx val="20"/>
              <c:layout>
                <c:manualLayout>
                  <c:x val="9.9552786484213743E-2"/>
                  <c:y val="7.1556337186983281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7-0AF1-4C78-B76F-46169BC263A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Lapas2!$C$27:$C$48</c:f>
              <c:strCache>
                <c:ptCount val="22"/>
                <c:pt idx="0">
                  <c:v>G18</c:v>
                </c:pt>
                <c:pt idx="1">
                  <c:v>G7</c:v>
                </c:pt>
                <c:pt idx="2">
                  <c:v>G10</c:v>
                </c:pt>
                <c:pt idx="3">
                  <c:v>G13</c:v>
                </c:pt>
                <c:pt idx="4">
                  <c:v>G1</c:v>
                </c:pt>
                <c:pt idx="5">
                  <c:v>G6</c:v>
                </c:pt>
                <c:pt idx="6">
                  <c:v>Kauno m.</c:v>
                </c:pt>
                <c:pt idx="7">
                  <c:v>G8</c:v>
                </c:pt>
                <c:pt idx="8">
                  <c:v>G16</c:v>
                </c:pt>
                <c:pt idx="9">
                  <c:v>G17</c:v>
                </c:pt>
                <c:pt idx="10">
                  <c:v>G21</c:v>
                </c:pt>
                <c:pt idx="11">
                  <c:v>G9</c:v>
                </c:pt>
                <c:pt idx="12">
                  <c:v>Lietuva</c:v>
                </c:pt>
                <c:pt idx="13">
                  <c:v>G12</c:v>
                </c:pt>
                <c:pt idx="14">
                  <c:v>G4</c:v>
                </c:pt>
                <c:pt idx="15">
                  <c:v>G14</c:v>
                </c:pt>
                <c:pt idx="16">
                  <c:v>G3</c:v>
                </c:pt>
                <c:pt idx="17">
                  <c:v>G20</c:v>
                </c:pt>
                <c:pt idx="18">
                  <c:v>G11</c:v>
                </c:pt>
                <c:pt idx="19">
                  <c:v>G5</c:v>
                </c:pt>
                <c:pt idx="20">
                  <c:v>G2</c:v>
                </c:pt>
                <c:pt idx="21">
                  <c:v>G15</c:v>
                </c:pt>
              </c:strCache>
            </c:strRef>
          </c:cat>
          <c:val>
            <c:numRef>
              <c:f>Lapas2!$E$27:$E$48</c:f>
              <c:numCache>
                <c:formatCode>0</c:formatCode>
                <c:ptCount val="22"/>
                <c:pt idx="0">
                  <c:v>96.62921348314606</c:v>
                </c:pt>
                <c:pt idx="1">
                  <c:v>87.5</c:v>
                </c:pt>
                <c:pt idx="2">
                  <c:v>84.21052631578948</c:v>
                </c:pt>
                <c:pt idx="3">
                  <c:v>80</c:v>
                </c:pt>
                <c:pt idx="4">
                  <c:v>80</c:v>
                </c:pt>
                <c:pt idx="5">
                  <c:v>75</c:v>
                </c:pt>
                <c:pt idx="6">
                  <c:v>72.02</c:v>
                </c:pt>
                <c:pt idx="7">
                  <c:v>70</c:v>
                </c:pt>
                <c:pt idx="8">
                  <c:v>67.79661016949153</c:v>
                </c:pt>
                <c:pt idx="9">
                  <c:v>66.666666666666671</c:v>
                </c:pt>
                <c:pt idx="10">
                  <c:v>66.666666666666671</c:v>
                </c:pt>
                <c:pt idx="11">
                  <c:v>65.384615384615387</c:v>
                </c:pt>
                <c:pt idx="12">
                  <c:v>63.879999999999995</c:v>
                </c:pt>
                <c:pt idx="13">
                  <c:v>63.63636363636364</c:v>
                </c:pt>
                <c:pt idx="14">
                  <c:v>60</c:v>
                </c:pt>
                <c:pt idx="15">
                  <c:v>56.81818181818182</c:v>
                </c:pt>
                <c:pt idx="16">
                  <c:v>55.555555555555557</c:v>
                </c:pt>
                <c:pt idx="17">
                  <c:v>55.263157894736842</c:v>
                </c:pt>
                <c:pt idx="18">
                  <c:v>54.166666666666664</c:v>
                </c:pt>
                <c:pt idx="19">
                  <c:v>25</c:v>
                </c:pt>
                <c:pt idx="20">
                  <c:v>18.75</c:v>
                </c:pt>
                <c:pt idx="21">
                  <c:v>0</c:v>
                </c:pt>
              </c:numCache>
            </c:numRef>
          </c:val>
          <c:extLst>
            <c:ext xmlns:c16="http://schemas.microsoft.com/office/drawing/2014/chart" uri="{C3380CC4-5D6E-409C-BE32-E72D297353CC}">
              <c16:uniqueId val="{00000018-0AF1-4C78-B76F-46169BC263A4}"/>
            </c:ext>
          </c:extLst>
        </c:ser>
        <c:dLbls>
          <c:showLegendKey val="0"/>
          <c:showVal val="0"/>
          <c:showCatName val="0"/>
          <c:showSerName val="0"/>
          <c:showPercent val="0"/>
          <c:showBubbleSize val="0"/>
        </c:dLbls>
        <c:gapWidth val="150"/>
        <c:overlap val="100"/>
        <c:axId val="344051768"/>
        <c:axId val="344052424"/>
      </c:barChart>
      <c:catAx>
        <c:axId val="344051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lt-LT"/>
          </a:p>
        </c:txPr>
        <c:crossAx val="344052424"/>
        <c:crosses val="autoZero"/>
        <c:auto val="1"/>
        <c:lblAlgn val="ctr"/>
        <c:lblOffset val="1000"/>
        <c:noMultiLvlLbl val="0"/>
      </c:catAx>
      <c:valAx>
        <c:axId val="344052424"/>
        <c:scaling>
          <c:orientation val="minMax"/>
          <c:max val="100"/>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3440517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lt-LT" b="1" dirty="0" smtClean="0"/>
              <a:t>2022 </a:t>
            </a:r>
            <a:r>
              <a:rPr lang="lt-LT" b="1" dirty="0"/>
              <a:t>m.</a:t>
            </a: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lt-LT"/>
        </a:p>
      </c:txPr>
    </c:title>
    <c:autoTitleDeleted val="0"/>
    <c:plotArea>
      <c:layout>
        <c:manualLayout>
          <c:layoutTarget val="inner"/>
          <c:xMode val="edge"/>
          <c:yMode val="edge"/>
          <c:x val="0.13759514435695538"/>
          <c:y val="9.6458880834320401E-2"/>
          <c:w val="0.72421496931204199"/>
          <c:h val="0.79608193625301393"/>
        </c:manualLayout>
      </c:layout>
      <c:barChart>
        <c:barDir val="bar"/>
        <c:grouping val="clustered"/>
        <c:varyColors val="0"/>
        <c:ser>
          <c:idx val="0"/>
          <c:order val="0"/>
          <c:tx>
            <c:strRef>
              <c:f>Biologija!$K$53</c:f>
              <c:strCache>
                <c:ptCount val="1"/>
                <c:pt idx="0">
                  <c:v>Mažiau 16</c:v>
                </c:pt>
              </c:strCache>
            </c:strRef>
          </c:tx>
          <c:spPr>
            <a:solidFill>
              <a:srgbClr val="FF0000"/>
            </a:solidFill>
            <a:ln>
              <a:solidFill>
                <a:srgbClr val="FF0000"/>
              </a:solidFill>
            </a:ln>
            <a:effectLst/>
          </c:spPr>
          <c:invertIfNegative val="0"/>
          <c:dPt>
            <c:idx val="9"/>
            <c:invertIfNegative val="0"/>
            <c:bubble3D val="0"/>
            <c:spPr>
              <a:solidFill>
                <a:srgbClr val="0070C0"/>
              </a:solidFill>
              <a:ln>
                <a:solidFill>
                  <a:srgbClr val="0070C0"/>
                </a:solidFill>
              </a:ln>
              <a:effectLst/>
            </c:spPr>
            <c:extLst>
              <c:ext xmlns:c16="http://schemas.microsoft.com/office/drawing/2014/chart" uri="{C3380CC4-5D6E-409C-BE32-E72D297353CC}">
                <c16:uniqueId val="{00000001-11DC-4480-8F4E-3C485EF95848}"/>
              </c:ext>
            </c:extLst>
          </c:dPt>
          <c:dPt>
            <c:idx val="16"/>
            <c:invertIfNegative val="0"/>
            <c:bubble3D val="0"/>
            <c:spPr>
              <a:solidFill>
                <a:srgbClr val="00B050"/>
              </a:solidFill>
              <a:ln>
                <a:solidFill>
                  <a:srgbClr val="00B050"/>
                </a:solidFill>
              </a:ln>
              <a:effectLst/>
            </c:spPr>
            <c:extLst>
              <c:ext xmlns:c16="http://schemas.microsoft.com/office/drawing/2014/chart" uri="{C3380CC4-5D6E-409C-BE32-E72D297353CC}">
                <c16:uniqueId val="{00000003-11DC-4480-8F4E-3C485EF95848}"/>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Biologija!$J$54:$J$76</c:f>
              <c:strCache>
                <c:ptCount val="23"/>
                <c:pt idx="0">
                  <c:v>G2</c:v>
                </c:pt>
                <c:pt idx="1">
                  <c:v>G15</c:v>
                </c:pt>
                <c:pt idx="2">
                  <c:v>G6</c:v>
                </c:pt>
                <c:pt idx="3">
                  <c:v>G12</c:v>
                </c:pt>
                <c:pt idx="4">
                  <c:v>G1</c:v>
                </c:pt>
                <c:pt idx="5">
                  <c:v>G21</c:v>
                </c:pt>
                <c:pt idx="6">
                  <c:v>G14</c:v>
                </c:pt>
                <c:pt idx="7">
                  <c:v>G8</c:v>
                </c:pt>
                <c:pt idx="8">
                  <c:v>G10</c:v>
                </c:pt>
                <c:pt idx="9">
                  <c:v>Lietuva </c:v>
                </c:pt>
                <c:pt idx="10">
                  <c:v>G10</c:v>
                </c:pt>
                <c:pt idx="11">
                  <c:v>G11</c:v>
                </c:pt>
                <c:pt idx="12">
                  <c:v>G13</c:v>
                </c:pt>
                <c:pt idx="13">
                  <c:v>G9</c:v>
                </c:pt>
                <c:pt idx="14">
                  <c:v>G16</c:v>
                </c:pt>
                <c:pt idx="15">
                  <c:v>G20</c:v>
                </c:pt>
                <c:pt idx="16">
                  <c:v>Kauno m.</c:v>
                </c:pt>
                <c:pt idx="17">
                  <c:v>G3</c:v>
                </c:pt>
                <c:pt idx="18">
                  <c:v>G7</c:v>
                </c:pt>
                <c:pt idx="19">
                  <c:v>G17</c:v>
                </c:pt>
                <c:pt idx="20">
                  <c:v>G18</c:v>
                </c:pt>
                <c:pt idx="21">
                  <c:v>G4</c:v>
                </c:pt>
                <c:pt idx="22">
                  <c:v>G5</c:v>
                </c:pt>
              </c:strCache>
            </c:strRef>
          </c:cat>
          <c:val>
            <c:numRef>
              <c:f>Biologija!$K$54:$K$76</c:f>
              <c:numCache>
                <c:formatCode>0</c:formatCode>
                <c:ptCount val="23"/>
                <c:pt idx="0">
                  <c:v>0</c:v>
                </c:pt>
                <c:pt idx="1">
                  <c:v>0</c:v>
                </c:pt>
                <c:pt idx="2">
                  <c:v>-11.1111111111111</c:v>
                </c:pt>
                <c:pt idx="3">
                  <c:v>0</c:v>
                </c:pt>
                <c:pt idx="4">
                  <c:v>0</c:v>
                </c:pt>
                <c:pt idx="5">
                  <c:v>0</c:v>
                </c:pt>
                <c:pt idx="6">
                  <c:v>-3.3333333333333299</c:v>
                </c:pt>
                <c:pt idx="7">
                  <c:v>0</c:v>
                </c:pt>
                <c:pt idx="8">
                  <c:v>0</c:v>
                </c:pt>
                <c:pt idx="9">
                  <c:v>-3.65984930032293</c:v>
                </c:pt>
                <c:pt idx="10">
                  <c:v>-3.4482758620689702</c:v>
                </c:pt>
                <c:pt idx="11">
                  <c:v>0</c:v>
                </c:pt>
                <c:pt idx="12">
                  <c:v>0</c:v>
                </c:pt>
                <c:pt idx="13">
                  <c:v>0</c:v>
                </c:pt>
                <c:pt idx="14">
                  <c:v>0</c:v>
                </c:pt>
                <c:pt idx="15">
                  <c:v>0</c:v>
                </c:pt>
                <c:pt idx="16">
                  <c:v>-1.7054263565891501</c:v>
                </c:pt>
                <c:pt idx="17">
                  <c:v>0</c:v>
                </c:pt>
                <c:pt idx="18">
                  <c:v>0</c:v>
                </c:pt>
                <c:pt idx="19">
                  <c:v>0</c:v>
                </c:pt>
                <c:pt idx="20">
                  <c:v>0</c:v>
                </c:pt>
                <c:pt idx="21">
                  <c:v>0</c:v>
                </c:pt>
                <c:pt idx="22">
                  <c:v>0</c:v>
                </c:pt>
              </c:numCache>
            </c:numRef>
          </c:val>
          <c:extLst>
            <c:ext xmlns:c16="http://schemas.microsoft.com/office/drawing/2014/chart" uri="{C3380CC4-5D6E-409C-BE32-E72D297353CC}">
              <c16:uniqueId val="{00000004-11DC-4480-8F4E-3C485EF95848}"/>
            </c:ext>
          </c:extLst>
        </c:ser>
        <c:ser>
          <c:idx val="1"/>
          <c:order val="1"/>
          <c:tx>
            <c:strRef>
              <c:f>Biologija!$L$53</c:f>
              <c:strCache>
                <c:ptCount val="1"/>
                <c:pt idx="0">
                  <c:v>36-100</c:v>
                </c:pt>
              </c:strCache>
            </c:strRef>
          </c:tx>
          <c:spPr>
            <a:solidFill>
              <a:srgbClr val="FFC000"/>
            </a:solidFill>
            <a:ln>
              <a:solidFill>
                <a:srgbClr val="FFC000"/>
              </a:solidFill>
            </a:ln>
            <a:effectLst/>
          </c:spPr>
          <c:invertIfNegative val="0"/>
          <c:dPt>
            <c:idx val="9"/>
            <c:invertIfNegative val="0"/>
            <c:bubble3D val="0"/>
            <c:spPr>
              <a:solidFill>
                <a:srgbClr val="0070C0"/>
              </a:solidFill>
              <a:ln>
                <a:solidFill>
                  <a:srgbClr val="0070C0"/>
                </a:solidFill>
              </a:ln>
              <a:effectLst/>
            </c:spPr>
            <c:extLst>
              <c:ext xmlns:c16="http://schemas.microsoft.com/office/drawing/2014/chart" uri="{C3380CC4-5D6E-409C-BE32-E72D297353CC}">
                <c16:uniqueId val="{00000006-11DC-4480-8F4E-3C485EF95848}"/>
              </c:ext>
            </c:extLst>
          </c:dPt>
          <c:dPt>
            <c:idx val="16"/>
            <c:invertIfNegative val="0"/>
            <c:bubble3D val="0"/>
            <c:spPr>
              <a:solidFill>
                <a:srgbClr val="00B050"/>
              </a:solidFill>
              <a:ln>
                <a:solidFill>
                  <a:srgbClr val="00B050"/>
                </a:solidFill>
              </a:ln>
              <a:effectLst/>
            </c:spPr>
            <c:extLst>
              <c:ext xmlns:c16="http://schemas.microsoft.com/office/drawing/2014/chart" uri="{C3380CC4-5D6E-409C-BE32-E72D297353CC}">
                <c16:uniqueId val="{00000008-11DC-4480-8F4E-3C485EF95848}"/>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Biologija!$J$54:$J$76</c:f>
              <c:strCache>
                <c:ptCount val="23"/>
                <c:pt idx="0">
                  <c:v>G2</c:v>
                </c:pt>
                <c:pt idx="1">
                  <c:v>G15</c:v>
                </c:pt>
                <c:pt idx="2">
                  <c:v>G6</c:v>
                </c:pt>
                <c:pt idx="3">
                  <c:v>G12</c:v>
                </c:pt>
                <c:pt idx="4">
                  <c:v>G1</c:v>
                </c:pt>
                <c:pt idx="5">
                  <c:v>G21</c:v>
                </c:pt>
                <c:pt idx="6">
                  <c:v>G14</c:v>
                </c:pt>
                <c:pt idx="7">
                  <c:v>G8</c:v>
                </c:pt>
                <c:pt idx="8">
                  <c:v>G10</c:v>
                </c:pt>
                <c:pt idx="9">
                  <c:v>Lietuva </c:v>
                </c:pt>
                <c:pt idx="10">
                  <c:v>G10</c:v>
                </c:pt>
                <c:pt idx="11">
                  <c:v>G11</c:v>
                </c:pt>
                <c:pt idx="12">
                  <c:v>G13</c:v>
                </c:pt>
                <c:pt idx="13">
                  <c:v>G9</c:v>
                </c:pt>
                <c:pt idx="14">
                  <c:v>G16</c:v>
                </c:pt>
                <c:pt idx="15">
                  <c:v>G20</c:v>
                </c:pt>
                <c:pt idx="16">
                  <c:v>Kauno m.</c:v>
                </c:pt>
                <c:pt idx="17">
                  <c:v>G3</c:v>
                </c:pt>
                <c:pt idx="18">
                  <c:v>G7</c:v>
                </c:pt>
                <c:pt idx="19">
                  <c:v>G17</c:v>
                </c:pt>
                <c:pt idx="20">
                  <c:v>G18</c:v>
                </c:pt>
                <c:pt idx="21">
                  <c:v>G4</c:v>
                </c:pt>
                <c:pt idx="22">
                  <c:v>G5</c:v>
                </c:pt>
              </c:strCache>
            </c:strRef>
          </c:cat>
          <c:val>
            <c:numRef>
              <c:f>Biologija!$L$54:$L$76</c:f>
              <c:numCache>
                <c:formatCode>0</c:formatCode>
                <c:ptCount val="23"/>
                <c:pt idx="0">
                  <c:v>16.666666666666668</c:v>
                </c:pt>
                <c:pt idx="1">
                  <c:v>25</c:v>
                </c:pt>
                <c:pt idx="2">
                  <c:v>33.333333333333329</c:v>
                </c:pt>
                <c:pt idx="3">
                  <c:v>33.333333333333336</c:v>
                </c:pt>
                <c:pt idx="4">
                  <c:v>40</c:v>
                </c:pt>
                <c:pt idx="5">
                  <c:v>42.857142857142854</c:v>
                </c:pt>
                <c:pt idx="6">
                  <c:v>43.333333333333336</c:v>
                </c:pt>
                <c:pt idx="7">
                  <c:v>47.368421052631582</c:v>
                </c:pt>
                <c:pt idx="8">
                  <c:v>50</c:v>
                </c:pt>
                <c:pt idx="9">
                  <c:v>58.47</c:v>
                </c:pt>
                <c:pt idx="10">
                  <c:v>58.620689655172413</c:v>
                </c:pt>
                <c:pt idx="11">
                  <c:v>61.111111111111114</c:v>
                </c:pt>
                <c:pt idx="12">
                  <c:v>64.516129032258064</c:v>
                </c:pt>
                <c:pt idx="13">
                  <c:v>64.705882352941174</c:v>
                </c:pt>
                <c:pt idx="14">
                  <c:v>65.277777777777786</c:v>
                </c:pt>
                <c:pt idx="15">
                  <c:v>65.714285714285708</c:v>
                </c:pt>
                <c:pt idx="16">
                  <c:v>67.28</c:v>
                </c:pt>
                <c:pt idx="17">
                  <c:v>67.741935483870961</c:v>
                </c:pt>
                <c:pt idx="18">
                  <c:v>84.615384615384613</c:v>
                </c:pt>
                <c:pt idx="19">
                  <c:v>85.714285714285708</c:v>
                </c:pt>
                <c:pt idx="20">
                  <c:v>95.348837209302332</c:v>
                </c:pt>
                <c:pt idx="21">
                  <c:v>100</c:v>
                </c:pt>
                <c:pt idx="22">
                  <c:v>100</c:v>
                </c:pt>
              </c:numCache>
            </c:numRef>
          </c:val>
          <c:extLst>
            <c:ext xmlns:c16="http://schemas.microsoft.com/office/drawing/2014/chart" uri="{C3380CC4-5D6E-409C-BE32-E72D297353CC}">
              <c16:uniqueId val="{00000009-11DC-4480-8F4E-3C485EF95848}"/>
            </c:ext>
          </c:extLst>
        </c:ser>
        <c:dLbls>
          <c:showLegendKey val="0"/>
          <c:showVal val="0"/>
          <c:showCatName val="0"/>
          <c:showSerName val="0"/>
          <c:showPercent val="0"/>
          <c:showBubbleSize val="0"/>
        </c:dLbls>
        <c:gapWidth val="182"/>
        <c:axId val="334345840"/>
        <c:axId val="334339608"/>
      </c:barChart>
      <c:catAx>
        <c:axId val="334345840"/>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lt-LT"/>
          </a:p>
        </c:txPr>
        <c:crossAx val="334339608"/>
        <c:crosses val="autoZero"/>
        <c:auto val="1"/>
        <c:lblAlgn val="ctr"/>
        <c:lblOffset val="100"/>
        <c:noMultiLvlLbl val="0"/>
      </c:catAx>
      <c:valAx>
        <c:axId val="33433960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33434584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lt-LT" b="1" dirty="0" smtClean="0"/>
              <a:t>2021 </a:t>
            </a:r>
            <a:r>
              <a:rPr lang="lt-LT" b="1" dirty="0"/>
              <a:t>m. </a:t>
            </a: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lt-LT"/>
        </a:p>
      </c:txPr>
    </c:title>
    <c:autoTitleDeleted val="0"/>
    <c:plotArea>
      <c:layout/>
      <c:barChart>
        <c:barDir val="bar"/>
        <c:grouping val="clustered"/>
        <c:varyColors val="0"/>
        <c:ser>
          <c:idx val="0"/>
          <c:order val="0"/>
          <c:tx>
            <c:strRef>
              <c:f>Biologija!$P$1</c:f>
              <c:strCache>
                <c:ptCount val="1"/>
                <c:pt idx="0">
                  <c:v>Mažiau 16</c:v>
                </c:pt>
              </c:strCache>
            </c:strRef>
          </c:tx>
          <c:spPr>
            <a:solidFill>
              <a:srgbClr val="FF0000"/>
            </a:solidFill>
            <a:ln>
              <a:solidFill>
                <a:srgbClr val="FF0000"/>
              </a:solidFill>
            </a:ln>
            <a:effectLst/>
          </c:spPr>
          <c:invertIfNegative val="0"/>
          <c:dPt>
            <c:idx val="13"/>
            <c:invertIfNegative val="0"/>
            <c:bubble3D val="0"/>
            <c:spPr>
              <a:solidFill>
                <a:srgbClr val="0070C0"/>
              </a:solidFill>
              <a:ln>
                <a:solidFill>
                  <a:srgbClr val="0070C0"/>
                </a:solidFill>
              </a:ln>
              <a:effectLst/>
            </c:spPr>
            <c:extLst>
              <c:ext xmlns:c16="http://schemas.microsoft.com/office/drawing/2014/chart" uri="{C3380CC4-5D6E-409C-BE32-E72D297353CC}">
                <c16:uniqueId val="{00000001-4F14-41CF-9823-58D01BC5E6C8}"/>
              </c:ext>
            </c:extLst>
          </c:dPt>
          <c:dPt>
            <c:idx val="14"/>
            <c:invertIfNegative val="0"/>
            <c:bubble3D val="0"/>
            <c:spPr>
              <a:solidFill>
                <a:srgbClr val="00B050"/>
              </a:solidFill>
              <a:ln>
                <a:solidFill>
                  <a:srgbClr val="00B050"/>
                </a:solidFill>
              </a:ln>
              <a:effectLst/>
            </c:spPr>
            <c:extLst>
              <c:ext xmlns:c16="http://schemas.microsoft.com/office/drawing/2014/chart" uri="{C3380CC4-5D6E-409C-BE32-E72D297353CC}">
                <c16:uniqueId val="{00000003-4F14-41CF-9823-58D01BC5E6C8}"/>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Biologija!$O$2:$O$24</c:f>
              <c:strCache>
                <c:ptCount val="23"/>
                <c:pt idx="0">
                  <c:v>G15</c:v>
                </c:pt>
                <c:pt idx="1">
                  <c:v>G5</c:v>
                </c:pt>
                <c:pt idx="2">
                  <c:v>G6</c:v>
                </c:pt>
                <c:pt idx="3">
                  <c:v>G1</c:v>
                </c:pt>
                <c:pt idx="4">
                  <c:v>G19</c:v>
                </c:pt>
                <c:pt idx="5">
                  <c:v>G21</c:v>
                </c:pt>
                <c:pt idx="6">
                  <c:v>G7</c:v>
                </c:pt>
                <c:pt idx="7">
                  <c:v>G4</c:v>
                </c:pt>
                <c:pt idx="8">
                  <c:v>G3</c:v>
                </c:pt>
                <c:pt idx="9">
                  <c:v>G10</c:v>
                </c:pt>
                <c:pt idx="10">
                  <c:v>G14</c:v>
                </c:pt>
                <c:pt idx="11">
                  <c:v>G2</c:v>
                </c:pt>
                <c:pt idx="12">
                  <c:v>G8</c:v>
                </c:pt>
                <c:pt idx="13">
                  <c:v>Lietuva</c:v>
                </c:pt>
                <c:pt idx="14">
                  <c:v>Kauno m. </c:v>
                </c:pt>
                <c:pt idx="15">
                  <c:v>G20</c:v>
                </c:pt>
                <c:pt idx="16">
                  <c:v>G12</c:v>
                </c:pt>
                <c:pt idx="17">
                  <c:v>G16</c:v>
                </c:pt>
                <c:pt idx="18">
                  <c:v>G13</c:v>
                </c:pt>
                <c:pt idx="19">
                  <c:v>G11</c:v>
                </c:pt>
                <c:pt idx="20">
                  <c:v>G9</c:v>
                </c:pt>
                <c:pt idx="21">
                  <c:v>G17</c:v>
                </c:pt>
                <c:pt idx="22">
                  <c:v>G18</c:v>
                </c:pt>
              </c:strCache>
            </c:strRef>
          </c:cat>
          <c:val>
            <c:numRef>
              <c:f>Biologija!$P$2:$P$24</c:f>
              <c:numCache>
                <c:formatCode>0</c:formatCode>
                <c:ptCount val="23"/>
                <c:pt idx="0">
                  <c:v>0</c:v>
                </c:pt>
                <c:pt idx="1">
                  <c:v>0</c:v>
                </c:pt>
                <c:pt idx="2">
                  <c:v>0</c:v>
                </c:pt>
                <c:pt idx="3">
                  <c:v>0</c:v>
                </c:pt>
                <c:pt idx="4">
                  <c:v>0</c:v>
                </c:pt>
                <c:pt idx="5">
                  <c:v>0</c:v>
                </c:pt>
                <c:pt idx="6">
                  <c:v>0</c:v>
                </c:pt>
                <c:pt idx="7">
                  <c:v>0</c:v>
                </c:pt>
                <c:pt idx="8">
                  <c:v>0</c:v>
                </c:pt>
                <c:pt idx="9">
                  <c:v>-2.5</c:v>
                </c:pt>
                <c:pt idx="10">
                  <c:v>0</c:v>
                </c:pt>
                <c:pt idx="11">
                  <c:v>0</c:v>
                </c:pt>
                <c:pt idx="12">
                  <c:v>0</c:v>
                </c:pt>
                <c:pt idx="13">
                  <c:v>-2.15674947044098</c:v>
                </c:pt>
                <c:pt idx="14">
                  <c:v>-1.6666666666666701</c:v>
                </c:pt>
                <c:pt idx="15">
                  <c:v>0</c:v>
                </c:pt>
                <c:pt idx="16">
                  <c:v>0</c:v>
                </c:pt>
                <c:pt idx="17">
                  <c:v>0</c:v>
                </c:pt>
                <c:pt idx="18">
                  <c:v>0</c:v>
                </c:pt>
                <c:pt idx="19">
                  <c:v>-4.1666666666666696</c:v>
                </c:pt>
                <c:pt idx="20">
                  <c:v>0</c:v>
                </c:pt>
                <c:pt idx="21">
                  <c:v>0</c:v>
                </c:pt>
                <c:pt idx="22">
                  <c:v>0</c:v>
                </c:pt>
              </c:numCache>
            </c:numRef>
          </c:val>
          <c:extLst>
            <c:ext xmlns:c16="http://schemas.microsoft.com/office/drawing/2014/chart" uri="{C3380CC4-5D6E-409C-BE32-E72D297353CC}">
              <c16:uniqueId val="{00000004-4F14-41CF-9823-58D01BC5E6C8}"/>
            </c:ext>
          </c:extLst>
        </c:ser>
        <c:ser>
          <c:idx val="1"/>
          <c:order val="1"/>
          <c:tx>
            <c:strRef>
              <c:f>Biologija!$Q$1</c:f>
              <c:strCache>
                <c:ptCount val="1"/>
                <c:pt idx="0">
                  <c:v>36-100</c:v>
                </c:pt>
              </c:strCache>
            </c:strRef>
          </c:tx>
          <c:spPr>
            <a:solidFill>
              <a:srgbClr val="FFC000"/>
            </a:solidFill>
            <a:ln>
              <a:solidFill>
                <a:srgbClr val="FFC000"/>
              </a:solidFill>
            </a:ln>
            <a:effectLst/>
          </c:spPr>
          <c:invertIfNegative val="0"/>
          <c:dPt>
            <c:idx val="13"/>
            <c:invertIfNegative val="0"/>
            <c:bubble3D val="0"/>
            <c:spPr>
              <a:solidFill>
                <a:srgbClr val="0070C0"/>
              </a:solidFill>
              <a:ln>
                <a:solidFill>
                  <a:srgbClr val="0070C0"/>
                </a:solidFill>
              </a:ln>
              <a:effectLst/>
            </c:spPr>
            <c:extLst>
              <c:ext xmlns:c16="http://schemas.microsoft.com/office/drawing/2014/chart" uri="{C3380CC4-5D6E-409C-BE32-E72D297353CC}">
                <c16:uniqueId val="{00000006-4F14-41CF-9823-58D01BC5E6C8}"/>
              </c:ext>
            </c:extLst>
          </c:dPt>
          <c:dPt>
            <c:idx val="14"/>
            <c:invertIfNegative val="0"/>
            <c:bubble3D val="0"/>
            <c:spPr>
              <a:solidFill>
                <a:srgbClr val="00B050"/>
              </a:solidFill>
              <a:ln>
                <a:solidFill>
                  <a:srgbClr val="00B050"/>
                </a:solidFill>
              </a:ln>
              <a:effectLst/>
            </c:spPr>
            <c:extLst>
              <c:ext xmlns:c16="http://schemas.microsoft.com/office/drawing/2014/chart" uri="{C3380CC4-5D6E-409C-BE32-E72D297353CC}">
                <c16:uniqueId val="{00000008-4F14-41CF-9823-58D01BC5E6C8}"/>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Biologija!$O$2:$O$24</c:f>
              <c:strCache>
                <c:ptCount val="23"/>
                <c:pt idx="0">
                  <c:v>G15</c:v>
                </c:pt>
                <c:pt idx="1">
                  <c:v>G5</c:v>
                </c:pt>
                <c:pt idx="2">
                  <c:v>G6</c:v>
                </c:pt>
                <c:pt idx="3">
                  <c:v>G1</c:v>
                </c:pt>
                <c:pt idx="4">
                  <c:v>G19</c:v>
                </c:pt>
                <c:pt idx="5">
                  <c:v>G21</c:v>
                </c:pt>
                <c:pt idx="6">
                  <c:v>G7</c:v>
                </c:pt>
                <c:pt idx="7">
                  <c:v>G4</c:v>
                </c:pt>
                <c:pt idx="8">
                  <c:v>G3</c:v>
                </c:pt>
                <c:pt idx="9">
                  <c:v>G10</c:v>
                </c:pt>
                <c:pt idx="10">
                  <c:v>G14</c:v>
                </c:pt>
                <c:pt idx="11">
                  <c:v>G2</c:v>
                </c:pt>
                <c:pt idx="12">
                  <c:v>G8</c:v>
                </c:pt>
                <c:pt idx="13">
                  <c:v>Lietuva</c:v>
                </c:pt>
                <c:pt idx="14">
                  <c:v>Kauno m. </c:v>
                </c:pt>
                <c:pt idx="15">
                  <c:v>G20</c:v>
                </c:pt>
                <c:pt idx="16">
                  <c:v>G12</c:v>
                </c:pt>
                <c:pt idx="17">
                  <c:v>G16</c:v>
                </c:pt>
                <c:pt idx="18">
                  <c:v>G13</c:v>
                </c:pt>
                <c:pt idx="19">
                  <c:v>G11</c:v>
                </c:pt>
                <c:pt idx="20">
                  <c:v>G9</c:v>
                </c:pt>
                <c:pt idx="21">
                  <c:v>G17</c:v>
                </c:pt>
                <c:pt idx="22">
                  <c:v>G18</c:v>
                </c:pt>
              </c:strCache>
            </c:strRef>
          </c:cat>
          <c:val>
            <c:numRef>
              <c:f>Biologija!$Q$2:$Q$24</c:f>
              <c:numCache>
                <c:formatCode>0</c:formatCode>
                <c:ptCount val="23"/>
                <c:pt idx="0">
                  <c:v>13.3</c:v>
                </c:pt>
                <c:pt idx="1">
                  <c:v>25</c:v>
                </c:pt>
                <c:pt idx="2">
                  <c:v>40</c:v>
                </c:pt>
                <c:pt idx="3">
                  <c:v>42.9</c:v>
                </c:pt>
                <c:pt idx="4">
                  <c:v>50</c:v>
                </c:pt>
                <c:pt idx="5">
                  <c:v>50</c:v>
                </c:pt>
                <c:pt idx="6">
                  <c:v>50</c:v>
                </c:pt>
                <c:pt idx="7">
                  <c:v>55.6</c:v>
                </c:pt>
                <c:pt idx="8">
                  <c:v>56.7</c:v>
                </c:pt>
                <c:pt idx="9">
                  <c:v>62.5</c:v>
                </c:pt>
                <c:pt idx="10">
                  <c:v>62.5</c:v>
                </c:pt>
                <c:pt idx="11">
                  <c:v>66.7</c:v>
                </c:pt>
                <c:pt idx="12">
                  <c:v>68.400000000000006</c:v>
                </c:pt>
                <c:pt idx="13">
                  <c:v>68.7</c:v>
                </c:pt>
                <c:pt idx="14">
                  <c:v>73</c:v>
                </c:pt>
                <c:pt idx="15">
                  <c:v>74.099999999999994</c:v>
                </c:pt>
                <c:pt idx="16">
                  <c:v>79.3</c:v>
                </c:pt>
                <c:pt idx="17">
                  <c:v>80</c:v>
                </c:pt>
                <c:pt idx="18">
                  <c:v>82.8</c:v>
                </c:pt>
                <c:pt idx="19">
                  <c:v>83.4</c:v>
                </c:pt>
                <c:pt idx="20">
                  <c:v>86.4</c:v>
                </c:pt>
                <c:pt idx="21">
                  <c:v>93.3</c:v>
                </c:pt>
                <c:pt idx="22">
                  <c:v>97.1</c:v>
                </c:pt>
              </c:numCache>
            </c:numRef>
          </c:val>
          <c:extLst>
            <c:ext xmlns:c16="http://schemas.microsoft.com/office/drawing/2014/chart" uri="{C3380CC4-5D6E-409C-BE32-E72D297353CC}">
              <c16:uniqueId val="{00000009-4F14-41CF-9823-58D01BC5E6C8}"/>
            </c:ext>
          </c:extLst>
        </c:ser>
        <c:dLbls>
          <c:showLegendKey val="0"/>
          <c:showVal val="0"/>
          <c:showCatName val="0"/>
          <c:showSerName val="0"/>
          <c:showPercent val="0"/>
          <c:showBubbleSize val="0"/>
        </c:dLbls>
        <c:gapWidth val="182"/>
        <c:axId val="571311176"/>
        <c:axId val="571317080"/>
      </c:barChart>
      <c:catAx>
        <c:axId val="571311176"/>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lt-LT"/>
          </a:p>
        </c:txPr>
        <c:crossAx val="571317080"/>
        <c:crosses val="autoZero"/>
        <c:auto val="1"/>
        <c:lblAlgn val="ctr"/>
        <c:lblOffset val="100"/>
        <c:noMultiLvlLbl val="0"/>
      </c:catAx>
      <c:valAx>
        <c:axId val="57131708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57131117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lt-LT" b="1" dirty="0" smtClean="0"/>
              <a:t>2020 </a:t>
            </a:r>
            <a:r>
              <a:rPr lang="lt-LT" b="1" dirty="0"/>
              <a:t>m.</a:t>
            </a: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lt-LT"/>
        </a:p>
      </c:txPr>
    </c:title>
    <c:autoTitleDeleted val="0"/>
    <c:plotArea>
      <c:layout>
        <c:manualLayout>
          <c:layoutTarget val="inner"/>
          <c:xMode val="edge"/>
          <c:yMode val="edge"/>
          <c:x val="0.23219663763048279"/>
          <c:y val="9.1032288969087466E-2"/>
          <c:w val="0.69643345595630846"/>
          <c:h val="0.7924133780367475"/>
        </c:manualLayout>
      </c:layout>
      <c:barChart>
        <c:barDir val="bar"/>
        <c:grouping val="clustered"/>
        <c:varyColors val="0"/>
        <c:ser>
          <c:idx val="0"/>
          <c:order val="0"/>
          <c:tx>
            <c:strRef>
              <c:f>Biologija!$K$28</c:f>
              <c:strCache>
                <c:ptCount val="1"/>
                <c:pt idx="0">
                  <c:v>Mažiau 16</c:v>
                </c:pt>
              </c:strCache>
            </c:strRef>
          </c:tx>
          <c:spPr>
            <a:solidFill>
              <a:srgbClr val="FF0000"/>
            </a:solidFill>
            <a:ln>
              <a:solidFill>
                <a:srgbClr val="FF0000"/>
              </a:solidFill>
            </a:ln>
            <a:effectLst/>
          </c:spPr>
          <c:invertIfNegative val="0"/>
          <c:dPt>
            <c:idx val="10"/>
            <c:invertIfNegative val="0"/>
            <c:bubble3D val="0"/>
            <c:spPr>
              <a:solidFill>
                <a:srgbClr val="0070C0"/>
              </a:solidFill>
              <a:ln>
                <a:solidFill>
                  <a:srgbClr val="0070C0"/>
                </a:solidFill>
              </a:ln>
              <a:effectLst/>
            </c:spPr>
            <c:extLst>
              <c:ext xmlns:c16="http://schemas.microsoft.com/office/drawing/2014/chart" uri="{C3380CC4-5D6E-409C-BE32-E72D297353CC}">
                <c16:uniqueId val="{00000001-05F4-4F2C-B3AA-589D5DCD4157}"/>
              </c:ext>
            </c:extLst>
          </c:dPt>
          <c:dPt>
            <c:idx val="13"/>
            <c:invertIfNegative val="0"/>
            <c:bubble3D val="0"/>
            <c:spPr>
              <a:solidFill>
                <a:srgbClr val="00B050"/>
              </a:solidFill>
              <a:ln>
                <a:solidFill>
                  <a:srgbClr val="00B050"/>
                </a:solidFill>
              </a:ln>
              <a:effectLst/>
            </c:spPr>
            <c:extLst>
              <c:ext xmlns:c16="http://schemas.microsoft.com/office/drawing/2014/chart" uri="{C3380CC4-5D6E-409C-BE32-E72D297353CC}">
                <c16:uniqueId val="{00000003-05F4-4F2C-B3AA-589D5DCD4157}"/>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Biologija!$J$29:$J$50</c:f>
              <c:strCache>
                <c:ptCount val="22"/>
                <c:pt idx="0">
                  <c:v>G15</c:v>
                </c:pt>
                <c:pt idx="1">
                  <c:v>G2</c:v>
                </c:pt>
                <c:pt idx="2">
                  <c:v>G1</c:v>
                </c:pt>
                <c:pt idx="3">
                  <c:v>G4</c:v>
                </c:pt>
                <c:pt idx="4">
                  <c:v>G21</c:v>
                </c:pt>
                <c:pt idx="5">
                  <c:v>G6</c:v>
                </c:pt>
                <c:pt idx="6">
                  <c:v>G8</c:v>
                </c:pt>
                <c:pt idx="7">
                  <c:v>G3</c:v>
                </c:pt>
                <c:pt idx="8">
                  <c:v>G13</c:v>
                </c:pt>
                <c:pt idx="9">
                  <c:v>G10</c:v>
                </c:pt>
                <c:pt idx="10">
                  <c:v>Lietuva</c:v>
                </c:pt>
                <c:pt idx="11">
                  <c:v>G20</c:v>
                </c:pt>
                <c:pt idx="12">
                  <c:v>G7</c:v>
                </c:pt>
                <c:pt idx="13">
                  <c:v>Kauno m.</c:v>
                </c:pt>
                <c:pt idx="14">
                  <c:v>G12</c:v>
                </c:pt>
                <c:pt idx="15">
                  <c:v>G14</c:v>
                </c:pt>
                <c:pt idx="16">
                  <c:v>G16</c:v>
                </c:pt>
                <c:pt idx="17">
                  <c:v>G19</c:v>
                </c:pt>
                <c:pt idx="18">
                  <c:v>G17</c:v>
                </c:pt>
                <c:pt idx="19">
                  <c:v>G9</c:v>
                </c:pt>
                <c:pt idx="20">
                  <c:v>G11</c:v>
                </c:pt>
                <c:pt idx="21">
                  <c:v>G18</c:v>
                </c:pt>
              </c:strCache>
            </c:strRef>
          </c:cat>
          <c:val>
            <c:numRef>
              <c:f>Biologija!$K$29:$K$50</c:f>
              <c:numCache>
                <c:formatCode>0</c:formatCode>
                <c:ptCount val="22"/>
                <c:pt idx="0">
                  <c:v>-46.153846153846203</c:v>
                </c:pt>
                <c:pt idx="1">
                  <c:v>0</c:v>
                </c:pt>
                <c:pt idx="2">
                  <c:v>0</c:v>
                </c:pt>
                <c:pt idx="3">
                  <c:v>0</c:v>
                </c:pt>
                <c:pt idx="4">
                  <c:v>0</c:v>
                </c:pt>
                <c:pt idx="5">
                  <c:v>0</c:v>
                </c:pt>
                <c:pt idx="6">
                  <c:v>-4.3478260869565197</c:v>
                </c:pt>
                <c:pt idx="7">
                  <c:v>0</c:v>
                </c:pt>
                <c:pt idx="8">
                  <c:v>0</c:v>
                </c:pt>
                <c:pt idx="9">
                  <c:v>0</c:v>
                </c:pt>
                <c:pt idx="10">
                  <c:v>-1.47</c:v>
                </c:pt>
                <c:pt idx="11">
                  <c:v>0</c:v>
                </c:pt>
                <c:pt idx="12">
                  <c:v>0</c:v>
                </c:pt>
                <c:pt idx="13">
                  <c:v>-1.76000000000001</c:v>
                </c:pt>
                <c:pt idx="14">
                  <c:v>0</c:v>
                </c:pt>
                <c:pt idx="15">
                  <c:v>0</c:v>
                </c:pt>
                <c:pt idx="16">
                  <c:v>0</c:v>
                </c:pt>
                <c:pt idx="17">
                  <c:v>0</c:v>
                </c:pt>
                <c:pt idx="18">
                  <c:v>0</c:v>
                </c:pt>
                <c:pt idx="19">
                  <c:v>0</c:v>
                </c:pt>
                <c:pt idx="20">
                  <c:v>0</c:v>
                </c:pt>
                <c:pt idx="21">
                  <c:v>0</c:v>
                </c:pt>
              </c:numCache>
            </c:numRef>
          </c:val>
          <c:extLst>
            <c:ext xmlns:c16="http://schemas.microsoft.com/office/drawing/2014/chart" uri="{C3380CC4-5D6E-409C-BE32-E72D297353CC}">
              <c16:uniqueId val="{00000004-05F4-4F2C-B3AA-589D5DCD4157}"/>
            </c:ext>
          </c:extLst>
        </c:ser>
        <c:ser>
          <c:idx val="1"/>
          <c:order val="1"/>
          <c:tx>
            <c:strRef>
              <c:f>Biologija!$L$28</c:f>
              <c:strCache>
                <c:ptCount val="1"/>
                <c:pt idx="0">
                  <c:v>36-100</c:v>
                </c:pt>
              </c:strCache>
            </c:strRef>
          </c:tx>
          <c:spPr>
            <a:solidFill>
              <a:srgbClr val="FFC000"/>
            </a:solidFill>
            <a:ln>
              <a:solidFill>
                <a:srgbClr val="FFC000"/>
              </a:solidFill>
            </a:ln>
            <a:effectLst/>
          </c:spPr>
          <c:invertIfNegative val="0"/>
          <c:dPt>
            <c:idx val="10"/>
            <c:invertIfNegative val="0"/>
            <c:bubble3D val="0"/>
            <c:spPr>
              <a:solidFill>
                <a:srgbClr val="0070C0"/>
              </a:solidFill>
              <a:ln>
                <a:solidFill>
                  <a:srgbClr val="0070C0"/>
                </a:solidFill>
              </a:ln>
              <a:effectLst/>
            </c:spPr>
            <c:extLst>
              <c:ext xmlns:c16="http://schemas.microsoft.com/office/drawing/2014/chart" uri="{C3380CC4-5D6E-409C-BE32-E72D297353CC}">
                <c16:uniqueId val="{00000006-05F4-4F2C-B3AA-589D5DCD4157}"/>
              </c:ext>
            </c:extLst>
          </c:dPt>
          <c:dPt>
            <c:idx val="13"/>
            <c:invertIfNegative val="0"/>
            <c:bubble3D val="0"/>
            <c:spPr>
              <a:solidFill>
                <a:srgbClr val="00B050"/>
              </a:solidFill>
              <a:ln>
                <a:solidFill>
                  <a:srgbClr val="00B050"/>
                </a:solidFill>
              </a:ln>
              <a:effectLst/>
            </c:spPr>
            <c:extLst>
              <c:ext xmlns:c16="http://schemas.microsoft.com/office/drawing/2014/chart" uri="{C3380CC4-5D6E-409C-BE32-E72D297353CC}">
                <c16:uniqueId val="{00000008-05F4-4F2C-B3AA-589D5DCD4157}"/>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Biologija!$J$29:$J$50</c:f>
              <c:strCache>
                <c:ptCount val="22"/>
                <c:pt idx="0">
                  <c:v>G15</c:v>
                </c:pt>
                <c:pt idx="1">
                  <c:v>G2</c:v>
                </c:pt>
                <c:pt idx="2">
                  <c:v>G1</c:v>
                </c:pt>
                <c:pt idx="3">
                  <c:v>G4</c:v>
                </c:pt>
                <c:pt idx="4">
                  <c:v>G21</c:v>
                </c:pt>
                <c:pt idx="5">
                  <c:v>G6</c:v>
                </c:pt>
                <c:pt idx="6">
                  <c:v>G8</c:v>
                </c:pt>
                <c:pt idx="7">
                  <c:v>G3</c:v>
                </c:pt>
                <c:pt idx="8">
                  <c:v>G13</c:v>
                </c:pt>
                <c:pt idx="9">
                  <c:v>G10</c:v>
                </c:pt>
                <c:pt idx="10">
                  <c:v>Lietuva</c:v>
                </c:pt>
                <c:pt idx="11">
                  <c:v>G20</c:v>
                </c:pt>
                <c:pt idx="12">
                  <c:v>G7</c:v>
                </c:pt>
                <c:pt idx="13">
                  <c:v>Kauno m.</c:v>
                </c:pt>
                <c:pt idx="14">
                  <c:v>G12</c:v>
                </c:pt>
                <c:pt idx="15">
                  <c:v>G14</c:v>
                </c:pt>
                <c:pt idx="16">
                  <c:v>G16</c:v>
                </c:pt>
                <c:pt idx="17">
                  <c:v>G19</c:v>
                </c:pt>
                <c:pt idx="18">
                  <c:v>G17</c:v>
                </c:pt>
                <c:pt idx="19">
                  <c:v>G9</c:v>
                </c:pt>
                <c:pt idx="20">
                  <c:v>G11</c:v>
                </c:pt>
                <c:pt idx="21">
                  <c:v>G18</c:v>
                </c:pt>
              </c:strCache>
            </c:strRef>
          </c:cat>
          <c:val>
            <c:numRef>
              <c:f>Biologija!$L$29:$L$50</c:f>
              <c:numCache>
                <c:formatCode>0</c:formatCode>
                <c:ptCount val="22"/>
                <c:pt idx="0">
                  <c:v>7.6923076923076925</c:v>
                </c:pt>
                <c:pt idx="1">
                  <c:v>33.333333333333336</c:v>
                </c:pt>
                <c:pt idx="2">
                  <c:v>40</c:v>
                </c:pt>
                <c:pt idx="3">
                  <c:v>44.444444444444443</c:v>
                </c:pt>
                <c:pt idx="4">
                  <c:v>50</c:v>
                </c:pt>
                <c:pt idx="5">
                  <c:v>57.142857142857139</c:v>
                </c:pt>
                <c:pt idx="6">
                  <c:v>60.869565217391305</c:v>
                </c:pt>
                <c:pt idx="7">
                  <c:v>61.111111111111114</c:v>
                </c:pt>
                <c:pt idx="8">
                  <c:v>71.428571428571431</c:v>
                </c:pt>
                <c:pt idx="9">
                  <c:v>71.794871794871796</c:v>
                </c:pt>
                <c:pt idx="10">
                  <c:v>74.14</c:v>
                </c:pt>
                <c:pt idx="11">
                  <c:v>75</c:v>
                </c:pt>
                <c:pt idx="12">
                  <c:v>77.777777777777786</c:v>
                </c:pt>
                <c:pt idx="13">
                  <c:v>78.56</c:v>
                </c:pt>
                <c:pt idx="14">
                  <c:v>79.411764705882348</c:v>
                </c:pt>
                <c:pt idx="15">
                  <c:v>83.870967741935473</c:v>
                </c:pt>
                <c:pt idx="16">
                  <c:v>85.714285714285708</c:v>
                </c:pt>
                <c:pt idx="17">
                  <c:v>87.5</c:v>
                </c:pt>
                <c:pt idx="18">
                  <c:v>90</c:v>
                </c:pt>
                <c:pt idx="19">
                  <c:v>92.857142857142847</c:v>
                </c:pt>
                <c:pt idx="20">
                  <c:v>94.117647058823536</c:v>
                </c:pt>
                <c:pt idx="21">
                  <c:v>98.71794871794873</c:v>
                </c:pt>
              </c:numCache>
            </c:numRef>
          </c:val>
          <c:extLst>
            <c:ext xmlns:c16="http://schemas.microsoft.com/office/drawing/2014/chart" uri="{C3380CC4-5D6E-409C-BE32-E72D297353CC}">
              <c16:uniqueId val="{00000009-05F4-4F2C-B3AA-589D5DCD4157}"/>
            </c:ext>
          </c:extLst>
        </c:ser>
        <c:dLbls>
          <c:showLegendKey val="0"/>
          <c:showVal val="0"/>
          <c:showCatName val="0"/>
          <c:showSerName val="0"/>
          <c:showPercent val="0"/>
          <c:showBubbleSize val="0"/>
        </c:dLbls>
        <c:gapWidth val="182"/>
        <c:axId val="571337416"/>
        <c:axId val="571338728"/>
      </c:barChart>
      <c:catAx>
        <c:axId val="571337416"/>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lt-LT"/>
          </a:p>
        </c:txPr>
        <c:crossAx val="571338728"/>
        <c:crosses val="autoZero"/>
        <c:auto val="1"/>
        <c:lblAlgn val="ctr"/>
        <c:lblOffset val="100"/>
        <c:noMultiLvlLbl val="0"/>
      </c:catAx>
      <c:valAx>
        <c:axId val="57133872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5713374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lt-LT" b="1" dirty="0" smtClean="0"/>
              <a:t>2023 </a:t>
            </a:r>
            <a:r>
              <a:rPr lang="lt-LT" b="1" dirty="0"/>
              <a:t>m.</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lt-LT"/>
        </a:p>
      </c:txPr>
    </c:title>
    <c:autoTitleDeleted val="0"/>
    <c:plotArea>
      <c:layout/>
      <c:barChart>
        <c:barDir val="bar"/>
        <c:grouping val="stacked"/>
        <c:varyColors val="0"/>
        <c:ser>
          <c:idx val="0"/>
          <c:order val="0"/>
          <c:tx>
            <c:strRef>
              <c:f>Lapas2!$D$22</c:f>
              <c:strCache>
                <c:ptCount val="1"/>
                <c:pt idx="0">
                  <c:v>Mažiau 16</c:v>
                </c:pt>
              </c:strCache>
            </c:strRef>
          </c:tx>
          <c:spPr>
            <a:solidFill>
              <a:srgbClr val="FF0000"/>
            </a:solidFill>
            <a:ln>
              <a:solidFill>
                <a:srgbClr val="FF0000"/>
              </a:solidFill>
            </a:ln>
            <a:effectLst/>
          </c:spPr>
          <c:invertIfNegative val="0"/>
          <c:dLbls>
            <c:dLbl>
              <c:idx val="16"/>
              <c:layout>
                <c:manualLayout>
                  <c:x val="-0.24022747156605428"/>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4F8-4569-AEAD-B319E7F609D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Lapas2!$C$23:$C$40</c:f>
              <c:strCache>
                <c:ptCount val="18"/>
                <c:pt idx="0">
                  <c:v>G20</c:v>
                </c:pt>
                <c:pt idx="1">
                  <c:v>G8</c:v>
                </c:pt>
                <c:pt idx="2">
                  <c:v>G3</c:v>
                </c:pt>
                <c:pt idx="3">
                  <c:v>G14</c:v>
                </c:pt>
                <c:pt idx="4">
                  <c:v>G1</c:v>
                </c:pt>
                <c:pt idx="5">
                  <c:v>G6</c:v>
                </c:pt>
                <c:pt idx="6">
                  <c:v>G7</c:v>
                </c:pt>
                <c:pt idx="7">
                  <c:v>G9</c:v>
                </c:pt>
                <c:pt idx="8">
                  <c:v>Kauno m.</c:v>
                </c:pt>
                <c:pt idx="9">
                  <c:v>G11</c:v>
                </c:pt>
                <c:pt idx="10">
                  <c:v>G18</c:v>
                </c:pt>
                <c:pt idx="11">
                  <c:v>Lietuva</c:v>
                </c:pt>
                <c:pt idx="12">
                  <c:v>G10</c:v>
                </c:pt>
                <c:pt idx="13">
                  <c:v>G12</c:v>
                </c:pt>
                <c:pt idx="14">
                  <c:v>G16</c:v>
                </c:pt>
                <c:pt idx="15">
                  <c:v>G13</c:v>
                </c:pt>
                <c:pt idx="16">
                  <c:v>G15</c:v>
                </c:pt>
                <c:pt idx="17">
                  <c:v>G21</c:v>
                </c:pt>
              </c:strCache>
            </c:strRef>
          </c:cat>
          <c:val>
            <c:numRef>
              <c:f>Lapas2!$D$23:$D$40</c:f>
              <c:numCache>
                <c:formatCode>0</c:formatCode>
                <c:ptCount val="18"/>
                <c:pt idx="0">
                  <c:v>0</c:v>
                </c:pt>
                <c:pt idx="1">
                  <c:v>0</c:v>
                </c:pt>
                <c:pt idx="2">
                  <c:v>0</c:v>
                </c:pt>
                <c:pt idx="3">
                  <c:v>0</c:v>
                </c:pt>
                <c:pt idx="4">
                  <c:v>0</c:v>
                </c:pt>
                <c:pt idx="5">
                  <c:v>0</c:v>
                </c:pt>
                <c:pt idx="6">
                  <c:v>0</c:v>
                </c:pt>
                <c:pt idx="7">
                  <c:v>0</c:v>
                </c:pt>
                <c:pt idx="8">
                  <c:v>-1.38</c:v>
                </c:pt>
                <c:pt idx="9">
                  <c:v>0</c:v>
                </c:pt>
                <c:pt idx="10">
                  <c:v>0</c:v>
                </c:pt>
                <c:pt idx="11">
                  <c:v>-2.4599999999999902</c:v>
                </c:pt>
                <c:pt idx="12">
                  <c:v>0</c:v>
                </c:pt>
                <c:pt idx="13">
                  <c:v>0</c:v>
                </c:pt>
                <c:pt idx="14">
                  <c:v>0</c:v>
                </c:pt>
                <c:pt idx="15">
                  <c:v>0</c:v>
                </c:pt>
                <c:pt idx="16">
                  <c:v>-100</c:v>
                </c:pt>
                <c:pt idx="17">
                  <c:v>0</c:v>
                </c:pt>
              </c:numCache>
            </c:numRef>
          </c:val>
          <c:extLst>
            <c:ext xmlns:c16="http://schemas.microsoft.com/office/drawing/2014/chart" uri="{C3380CC4-5D6E-409C-BE32-E72D297353CC}">
              <c16:uniqueId val="{00000001-84F8-4569-AEAD-B319E7F609D3}"/>
            </c:ext>
          </c:extLst>
        </c:ser>
        <c:ser>
          <c:idx val="1"/>
          <c:order val="1"/>
          <c:tx>
            <c:strRef>
              <c:f>Lapas2!$E$22</c:f>
              <c:strCache>
                <c:ptCount val="1"/>
                <c:pt idx="0">
                  <c:v>36-100</c:v>
                </c:pt>
              </c:strCache>
            </c:strRef>
          </c:tx>
          <c:spPr>
            <a:solidFill>
              <a:srgbClr val="FFC000"/>
            </a:solidFill>
            <a:ln>
              <a:solidFill>
                <a:srgbClr val="FFC000"/>
              </a:solidFill>
            </a:ln>
            <a:effectLst/>
          </c:spPr>
          <c:invertIfNegative val="0"/>
          <c:dPt>
            <c:idx val="8"/>
            <c:invertIfNegative val="0"/>
            <c:bubble3D val="0"/>
            <c:spPr>
              <a:solidFill>
                <a:srgbClr val="00B050"/>
              </a:solidFill>
              <a:ln>
                <a:solidFill>
                  <a:srgbClr val="00B050"/>
                </a:solidFill>
              </a:ln>
              <a:effectLst/>
            </c:spPr>
            <c:extLst>
              <c:ext xmlns:c16="http://schemas.microsoft.com/office/drawing/2014/chart" uri="{C3380CC4-5D6E-409C-BE32-E72D297353CC}">
                <c16:uniqueId val="{0000000B-84F8-4569-AEAD-B319E7F609D3}"/>
              </c:ext>
            </c:extLst>
          </c:dPt>
          <c:dPt>
            <c:idx val="11"/>
            <c:invertIfNegative val="0"/>
            <c:bubble3D val="0"/>
            <c:spPr>
              <a:solidFill>
                <a:srgbClr val="0070C0"/>
              </a:solidFill>
              <a:ln>
                <a:solidFill>
                  <a:srgbClr val="0070C0"/>
                </a:solidFill>
              </a:ln>
              <a:effectLst/>
            </c:spPr>
            <c:extLst>
              <c:ext xmlns:c16="http://schemas.microsoft.com/office/drawing/2014/chart" uri="{C3380CC4-5D6E-409C-BE32-E72D297353CC}">
                <c16:uniqueId val="{0000000E-84F8-4569-AEAD-B319E7F609D3}"/>
              </c:ext>
            </c:extLst>
          </c:dPt>
          <c:dLbls>
            <c:dLbl>
              <c:idx val="0"/>
              <c:layout>
                <c:manualLayout>
                  <c:x val="0.24038205283511158"/>
                  <c:y val="2.2221961270336158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4F8-4569-AEAD-B319E7F609D3}"/>
                </c:ext>
              </c:extLst>
            </c:dLbl>
            <c:dLbl>
              <c:idx val="1"/>
              <c:layout>
                <c:manualLayout>
                  <c:x val="0.24038205283511158"/>
                  <c:y val="1.9088519379592286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4F8-4569-AEAD-B319E7F609D3}"/>
                </c:ext>
              </c:extLst>
            </c:dLbl>
            <c:dLbl>
              <c:idx val="2"/>
              <c:layout>
                <c:manualLayout>
                  <c:x val="0.24038205283511158"/>
                  <c:y val="2.424241961490439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4F8-4569-AEAD-B319E7F609D3}"/>
                </c:ext>
              </c:extLst>
            </c:dLbl>
            <c:dLbl>
              <c:idx val="3"/>
              <c:layout>
                <c:manualLayout>
                  <c:x val="0.24038205283511158"/>
                  <c:y val="2.424241961490439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4F8-4569-AEAD-B319E7F609D3}"/>
                </c:ext>
              </c:extLst>
            </c:dLbl>
            <c:dLbl>
              <c:idx val="4"/>
              <c:layout>
                <c:manualLayout>
                  <c:x val="0.24038205283511158"/>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4F8-4569-AEAD-B319E7F609D3}"/>
                </c:ext>
              </c:extLst>
            </c:dLbl>
            <c:dLbl>
              <c:idx val="5"/>
              <c:layout>
                <c:manualLayout>
                  <c:x val="0.24038205283511158"/>
                  <c:y val="2.424241961490394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4F8-4569-AEAD-B319E7F609D3}"/>
                </c:ext>
              </c:extLst>
            </c:dLbl>
            <c:dLbl>
              <c:idx val="6"/>
              <c:layout>
                <c:manualLayout>
                  <c:x val="0.24038205283511158"/>
                  <c:y val="4.4443922540672316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4F8-4569-AEAD-B319E7F609D3}"/>
                </c:ext>
              </c:extLst>
            </c:dLbl>
            <c:dLbl>
              <c:idx val="7"/>
              <c:layout>
                <c:manualLayout>
                  <c:x val="0.21525446893102859"/>
                  <c:y val="2.424241961490439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4F8-4569-AEAD-B319E7F609D3}"/>
                </c:ext>
              </c:extLst>
            </c:dLbl>
            <c:dLbl>
              <c:idx val="8"/>
              <c:layout>
                <c:manualLayout>
                  <c:x val="0.1949044091382067"/>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4F8-4569-AEAD-B319E7F609D3}"/>
                </c:ext>
              </c:extLst>
            </c:dLbl>
            <c:dLbl>
              <c:idx val="9"/>
              <c:layout>
                <c:manualLayout>
                  <c:x val="0.20349593874730157"/>
                  <c:y val="8.8887845081344632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4F8-4569-AEAD-B319E7F609D3}"/>
                </c:ext>
              </c:extLst>
            </c:dLbl>
            <c:dLbl>
              <c:idx val="10"/>
              <c:layout>
                <c:manualLayout>
                  <c:x val="0.19400208110080913"/>
                  <c:y val="4.848483922980878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4F8-4569-AEAD-B319E7F609D3}"/>
                </c:ext>
              </c:extLst>
            </c:dLbl>
            <c:dLbl>
              <c:idx val="11"/>
              <c:layout>
                <c:manualLayout>
                  <c:x val="0.15823789777757069"/>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84F8-4569-AEAD-B319E7F609D3}"/>
                </c:ext>
              </c:extLst>
            </c:dLbl>
            <c:dLbl>
              <c:idx val="12"/>
              <c:layout>
                <c:manualLayout>
                  <c:x val="0.16764297554910898"/>
                  <c:y val="-2.424241961490350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84F8-4569-AEAD-B319E7F609D3}"/>
                </c:ext>
              </c:extLst>
            </c:dLbl>
            <c:dLbl>
              <c:idx val="13"/>
              <c:layout>
                <c:manualLayout>
                  <c:x val="0.15448508081226689"/>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84F8-4569-AEAD-B319E7F609D3}"/>
                </c:ext>
              </c:extLst>
            </c:dLbl>
            <c:dLbl>
              <c:idx val="14"/>
              <c:layout>
                <c:manualLayout>
                  <c:x val="0.15448508081226689"/>
                  <c:y val="-8.8887845081344632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4F8-4569-AEAD-B319E7F609D3}"/>
                </c:ext>
              </c:extLst>
            </c:dLbl>
            <c:dLbl>
              <c:idx val="15"/>
              <c:layout>
                <c:manualLayout>
                  <c:x val="0.15488223511534743"/>
                  <c:y val="2.42424196149052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84F8-4569-AEAD-B319E7F609D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Lapas2!$C$23:$C$40</c:f>
              <c:strCache>
                <c:ptCount val="18"/>
                <c:pt idx="0">
                  <c:v>G20</c:v>
                </c:pt>
                <c:pt idx="1">
                  <c:v>G8</c:v>
                </c:pt>
                <c:pt idx="2">
                  <c:v>G3</c:v>
                </c:pt>
                <c:pt idx="3">
                  <c:v>G14</c:v>
                </c:pt>
                <c:pt idx="4">
                  <c:v>G1</c:v>
                </c:pt>
                <c:pt idx="5">
                  <c:v>G6</c:v>
                </c:pt>
                <c:pt idx="6">
                  <c:v>G7</c:v>
                </c:pt>
                <c:pt idx="7">
                  <c:v>G9</c:v>
                </c:pt>
                <c:pt idx="8">
                  <c:v>Kauno m.</c:v>
                </c:pt>
                <c:pt idx="9">
                  <c:v>G11</c:v>
                </c:pt>
                <c:pt idx="10">
                  <c:v>G18</c:v>
                </c:pt>
                <c:pt idx="11">
                  <c:v>Lietuva</c:v>
                </c:pt>
                <c:pt idx="12">
                  <c:v>G10</c:v>
                </c:pt>
                <c:pt idx="13">
                  <c:v>G12</c:v>
                </c:pt>
                <c:pt idx="14">
                  <c:v>G16</c:v>
                </c:pt>
                <c:pt idx="15">
                  <c:v>G13</c:v>
                </c:pt>
                <c:pt idx="16">
                  <c:v>G15</c:v>
                </c:pt>
                <c:pt idx="17">
                  <c:v>G21</c:v>
                </c:pt>
              </c:strCache>
            </c:strRef>
          </c:cat>
          <c:val>
            <c:numRef>
              <c:f>Lapas2!$E$23:$E$40</c:f>
              <c:numCache>
                <c:formatCode>0</c:formatCode>
                <c:ptCount val="18"/>
                <c:pt idx="0">
                  <c:v>100</c:v>
                </c:pt>
                <c:pt idx="1">
                  <c:v>100</c:v>
                </c:pt>
                <c:pt idx="2">
                  <c:v>100</c:v>
                </c:pt>
                <c:pt idx="3">
                  <c:v>100</c:v>
                </c:pt>
                <c:pt idx="4">
                  <c:v>100</c:v>
                </c:pt>
                <c:pt idx="5">
                  <c:v>100</c:v>
                </c:pt>
                <c:pt idx="6">
                  <c:v>100</c:v>
                </c:pt>
                <c:pt idx="7">
                  <c:v>83.333333333333343</c:v>
                </c:pt>
                <c:pt idx="8">
                  <c:v>79.31</c:v>
                </c:pt>
                <c:pt idx="9">
                  <c:v>77.777777777777771</c:v>
                </c:pt>
                <c:pt idx="10">
                  <c:v>71.428571428571431</c:v>
                </c:pt>
                <c:pt idx="11">
                  <c:v>63.849999999999994</c:v>
                </c:pt>
                <c:pt idx="12">
                  <c:v>60</c:v>
                </c:pt>
                <c:pt idx="13">
                  <c:v>60</c:v>
                </c:pt>
                <c:pt idx="14">
                  <c:v>60</c:v>
                </c:pt>
                <c:pt idx="15">
                  <c:v>53.846153846153847</c:v>
                </c:pt>
                <c:pt idx="16">
                  <c:v>0</c:v>
                </c:pt>
                <c:pt idx="17">
                  <c:v>0</c:v>
                </c:pt>
              </c:numCache>
            </c:numRef>
          </c:val>
          <c:extLst>
            <c:ext xmlns:c16="http://schemas.microsoft.com/office/drawing/2014/chart" uri="{C3380CC4-5D6E-409C-BE32-E72D297353CC}">
              <c16:uniqueId val="{00000002-84F8-4569-AEAD-B319E7F609D3}"/>
            </c:ext>
          </c:extLst>
        </c:ser>
        <c:dLbls>
          <c:showLegendKey val="0"/>
          <c:showVal val="0"/>
          <c:showCatName val="0"/>
          <c:showSerName val="0"/>
          <c:showPercent val="0"/>
          <c:showBubbleSize val="0"/>
        </c:dLbls>
        <c:gapWidth val="150"/>
        <c:overlap val="100"/>
        <c:axId val="421634784"/>
        <c:axId val="421643312"/>
      </c:barChart>
      <c:catAx>
        <c:axId val="4216347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lt-LT"/>
          </a:p>
        </c:txPr>
        <c:crossAx val="421643312"/>
        <c:crosses val="autoZero"/>
        <c:auto val="1"/>
        <c:lblAlgn val="ctr"/>
        <c:lblOffset val="1000"/>
        <c:noMultiLvlLbl val="0"/>
      </c:catAx>
      <c:valAx>
        <c:axId val="421643312"/>
        <c:scaling>
          <c:orientation val="minMax"/>
          <c:max val="100"/>
          <c:min val="-100"/>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4216347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7217847769029"/>
          <c:y val="9.154606131271982E-2"/>
          <c:w val="0.54505566941118666"/>
          <c:h val="0.87288622742998079"/>
        </c:manualLayout>
      </c:layout>
      <c:radarChart>
        <c:radarStyle val="marker"/>
        <c:varyColors val="0"/>
        <c:ser>
          <c:idx val="0"/>
          <c:order val="0"/>
          <c:tx>
            <c:strRef>
              <c:f>Neišlaikė!$B$1</c:f>
              <c:strCache>
                <c:ptCount val="1"/>
                <c:pt idx="0">
                  <c:v>Vilniaus m.</c:v>
                </c:pt>
              </c:strCache>
            </c:strRef>
          </c:tx>
          <c:spPr>
            <a:ln w="28575" cap="rnd">
              <a:solidFill>
                <a:schemeClr val="accent1"/>
              </a:solidFill>
              <a:round/>
            </a:ln>
            <a:effectLst/>
          </c:spPr>
          <c:marker>
            <c:symbol val="none"/>
          </c:marker>
          <c:cat>
            <c:strRef>
              <c:f>Neišlaikė!$A$2:$A$10</c:f>
              <c:strCache>
                <c:ptCount val="9"/>
                <c:pt idx="0">
                  <c:v>Anglų kalba</c:v>
                </c:pt>
                <c:pt idx="1">
                  <c:v>Biologija</c:v>
                </c:pt>
                <c:pt idx="2">
                  <c:v>Chemija</c:v>
                </c:pt>
                <c:pt idx="3">
                  <c:v>Fizika</c:v>
                </c:pt>
                <c:pt idx="4">
                  <c:v>Geografija</c:v>
                </c:pt>
                <c:pt idx="5">
                  <c:v>Istorija</c:v>
                </c:pt>
                <c:pt idx="6">
                  <c:v>Informac.techn. </c:v>
                </c:pt>
                <c:pt idx="7">
                  <c:v>Lietuvių k. </c:v>
                </c:pt>
                <c:pt idx="8">
                  <c:v>Matematika</c:v>
                </c:pt>
              </c:strCache>
            </c:strRef>
          </c:cat>
          <c:val>
            <c:numRef>
              <c:f>Neišlaikė!$B$2:$B$10</c:f>
              <c:numCache>
                <c:formatCode>0</c:formatCode>
                <c:ptCount val="9"/>
                <c:pt idx="0">
                  <c:v>1</c:v>
                </c:pt>
                <c:pt idx="1">
                  <c:v>2</c:v>
                </c:pt>
                <c:pt idx="2">
                  <c:v>3</c:v>
                </c:pt>
                <c:pt idx="3">
                  <c:v>3</c:v>
                </c:pt>
                <c:pt idx="4">
                  <c:v>2</c:v>
                </c:pt>
                <c:pt idx="5">
                  <c:v>2</c:v>
                </c:pt>
                <c:pt idx="6">
                  <c:v>8</c:v>
                </c:pt>
                <c:pt idx="7">
                  <c:v>7</c:v>
                </c:pt>
                <c:pt idx="8">
                  <c:v>9</c:v>
                </c:pt>
              </c:numCache>
            </c:numRef>
          </c:val>
          <c:extLst>
            <c:ext xmlns:c16="http://schemas.microsoft.com/office/drawing/2014/chart" uri="{C3380CC4-5D6E-409C-BE32-E72D297353CC}">
              <c16:uniqueId val="{00000000-7098-4C32-BBA1-4769C59B8A61}"/>
            </c:ext>
          </c:extLst>
        </c:ser>
        <c:ser>
          <c:idx val="1"/>
          <c:order val="1"/>
          <c:tx>
            <c:strRef>
              <c:f>Neišlaikė!$C$1</c:f>
              <c:strCache>
                <c:ptCount val="1"/>
                <c:pt idx="0">
                  <c:v>Kauno m.</c:v>
                </c:pt>
              </c:strCache>
            </c:strRef>
          </c:tx>
          <c:spPr>
            <a:ln w="28575" cap="rnd">
              <a:solidFill>
                <a:schemeClr val="accent2"/>
              </a:solidFill>
              <a:round/>
            </a:ln>
            <a:effectLst/>
          </c:spPr>
          <c:marker>
            <c:symbol val="none"/>
          </c:marker>
          <c:cat>
            <c:strRef>
              <c:f>Neišlaikė!$A$2:$A$10</c:f>
              <c:strCache>
                <c:ptCount val="9"/>
                <c:pt idx="0">
                  <c:v>Anglų kalba</c:v>
                </c:pt>
                <c:pt idx="1">
                  <c:v>Biologija</c:v>
                </c:pt>
                <c:pt idx="2">
                  <c:v>Chemija</c:v>
                </c:pt>
                <c:pt idx="3">
                  <c:v>Fizika</c:v>
                </c:pt>
                <c:pt idx="4">
                  <c:v>Geografija</c:v>
                </c:pt>
                <c:pt idx="5">
                  <c:v>Istorija</c:v>
                </c:pt>
                <c:pt idx="6">
                  <c:v>Informac.techn. </c:v>
                </c:pt>
                <c:pt idx="7">
                  <c:v>Lietuvių k. </c:v>
                </c:pt>
                <c:pt idx="8">
                  <c:v>Matematika</c:v>
                </c:pt>
              </c:strCache>
            </c:strRef>
          </c:cat>
          <c:val>
            <c:numRef>
              <c:f>Neišlaikė!$C$2:$C$10</c:f>
              <c:numCache>
                <c:formatCode>0</c:formatCode>
                <c:ptCount val="9"/>
                <c:pt idx="0">
                  <c:v>1</c:v>
                </c:pt>
                <c:pt idx="1">
                  <c:v>1</c:v>
                </c:pt>
                <c:pt idx="2">
                  <c:v>1</c:v>
                </c:pt>
                <c:pt idx="3">
                  <c:v>1</c:v>
                </c:pt>
                <c:pt idx="4">
                  <c:v>1</c:v>
                </c:pt>
                <c:pt idx="5">
                  <c:v>1</c:v>
                </c:pt>
                <c:pt idx="6">
                  <c:v>3</c:v>
                </c:pt>
                <c:pt idx="7">
                  <c:v>4</c:v>
                </c:pt>
                <c:pt idx="8">
                  <c:v>8</c:v>
                </c:pt>
              </c:numCache>
            </c:numRef>
          </c:val>
          <c:extLst>
            <c:ext xmlns:c16="http://schemas.microsoft.com/office/drawing/2014/chart" uri="{C3380CC4-5D6E-409C-BE32-E72D297353CC}">
              <c16:uniqueId val="{00000001-7098-4C32-BBA1-4769C59B8A61}"/>
            </c:ext>
          </c:extLst>
        </c:ser>
        <c:ser>
          <c:idx val="2"/>
          <c:order val="2"/>
          <c:tx>
            <c:strRef>
              <c:f>Neišlaikė!$D$1</c:f>
              <c:strCache>
                <c:ptCount val="1"/>
                <c:pt idx="0">
                  <c:v>Klaipėdos m.</c:v>
                </c:pt>
              </c:strCache>
            </c:strRef>
          </c:tx>
          <c:spPr>
            <a:ln w="28575" cap="rnd">
              <a:solidFill>
                <a:schemeClr val="accent3"/>
              </a:solidFill>
              <a:round/>
            </a:ln>
            <a:effectLst/>
          </c:spPr>
          <c:marker>
            <c:symbol val="none"/>
          </c:marker>
          <c:cat>
            <c:strRef>
              <c:f>Neišlaikė!$A$2:$A$10</c:f>
              <c:strCache>
                <c:ptCount val="9"/>
                <c:pt idx="0">
                  <c:v>Anglų kalba</c:v>
                </c:pt>
                <c:pt idx="1">
                  <c:v>Biologija</c:v>
                </c:pt>
                <c:pt idx="2">
                  <c:v>Chemija</c:v>
                </c:pt>
                <c:pt idx="3">
                  <c:v>Fizika</c:v>
                </c:pt>
                <c:pt idx="4">
                  <c:v>Geografija</c:v>
                </c:pt>
                <c:pt idx="5">
                  <c:v>Istorija</c:v>
                </c:pt>
                <c:pt idx="6">
                  <c:v>Informac.techn. </c:v>
                </c:pt>
                <c:pt idx="7">
                  <c:v>Lietuvių k. </c:v>
                </c:pt>
                <c:pt idx="8">
                  <c:v>Matematika</c:v>
                </c:pt>
              </c:strCache>
            </c:strRef>
          </c:cat>
          <c:val>
            <c:numRef>
              <c:f>Neišlaikė!$D$2:$D$10</c:f>
              <c:numCache>
                <c:formatCode>0</c:formatCode>
                <c:ptCount val="9"/>
                <c:pt idx="0">
                  <c:v>1</c:v>
                </c:pt>
                <c:pt idx="1">
                  <c:v>2</c:v>
                </c:pt>
                <c:pt idx="2">
                  <c:v>4</c:v>
                </c:pt>
                <c:pt idx="3">
                  <c:v>9</c:v>
                </c:pt>
                <c:pt idx="4">
                  <c:v>2</c:v>
                </c:pt>
                <c:pt idx="5">
                  <c:v>2</c:v>
                </c:pt>
                <c:pt idx="6">
                  <c:v>15</c:v>
                </c:pt>
                <c:pt idx="7">
                  <c:v>8</c:v>
                </c:pt>
                <c:pt idx="8">
                  <c:v>16</c:v>
                </c:pt>
              </c:numCache>
            </c:numRef>
          </c:val>
          <c:extLst>
            <c:ext xmlns:c16="http://schemas.microsoft.com/office/drawing/2014/chart" uri="{C3380CC4-5D6E-409C-BE32-E72D297353CC}">
              <c16:uniqueId val="{00000002-7098-4C32-BBA1-4769C59B8A61}"/>
            </c:ext>
          </c:extLst>
        </c:ser>
        <c:ser>
          <c:idx val="3"/>
          <c:order val="3"/>
          <c:tx>
            <c:strRef>
              <c:f>Neišlaikė!$E$1</c:f>
              <c:strCache>
                <c:ptCount val="1"/>
                <c:pt idx="0">
                  <c:v>Šiaulių m.</c:v>
                </c:pt>
              </c:strCache>
            </c:strRef>
          </c:tx>
          <c:spPr>
            <a:ln w="28575" cap="rnd">
              <a:solidFill>
                <a:schemeClr val="accent4"/>
              </a:solidFill>
              <a:round/>
            </a:ln>
            <a:effectLst/>
          </c:spPr>
          <c:marker>
            <c:symbol val="none"/>
          </c:marker>
          <c:cat>
            <c:strRef>
              <c:f>Neišlaikė!$A$2:$A$10</c:f>
              <c:strCache>
                <c:ptCount val="9"/>
                <c:pt idx="0">
                  <c:v>Anglų kalba</c:v>
                </c:pt>
                <c:pt idx="1">
                  <c:v>Biologija</c:v>
                </c:pt>
                <c:pt idx="2">
                  <c:v>Chemija</c:v>
                </c:pt>
                <c:pt idx="3">
                  <c:v>Fizika</c:v>
                </c:pt>
                <c:pt idx="4">
                  <c:v>Geografija</c:v>
                </c:pt>
                <c:pt idx="5">
                  <c:v>Istorija</c:v>
                </c:pt>
                <c:pt idx="6">
                  <c:v>Informac.techn. </c:v>
                </c:pt>
                <c:pt idx="7">
                  <c:v>Lietuvių k. </c:v>
                </c:pt>
                <c:pt idx="8">
                  <c:v>Matematika</c:v>
                </c:pt>
              </c:strCache>
            </c:strRef>
          </c:cat>
          <c:val>
            <c:numRef>
              <c:f>Neišlaikė!$E$2:$E$10</c:f>
              <c:numCache>
                <c:formatCode>0</c:formatCode>
                <c:ptCount val="9"/>
                <c:pt idx="0">
                  <c:v>1</c:v>
                </c:pt>
                <c:pt idx="1">
                  <c:v>2</c:v>
                </c:pt>
                <c:pt idx="2">
                  <c:v>2</c:v>
                </c:pt>
                <c:pt idx="3">
                  <c:v>2</c:v>
                </c:pt>
                <c:pt idx="4">
                  <c:v>2</c:v>
                </c:pt>
                <c:pt idx="5">
                  <c:v>3</c:v>
                </c:pt>
                <c:pt idx="6">
                  <c:v>11</c:v>
                </c:pt>
                <c:pt idx="7">
                  <c:v>4</c:v>
                </c:pt>
                <c:pt idx="8">
                  <c:v>10</c:v>
                </c:pt>
              </c:numCache>
            </c:numRef>
          </c:val>
          <c:extLst>
            <c:ext xmlns:c16="http://schemas.microsoft.com/office/drawing/2014/chart" uri="{C3380CC4-5D6E-409C-BE32-E72D297353CC}">
              <c16:uniqueId val="{00000003-7098-4C32-BBA1-4769C59B8A61}"/>
            </c:ext>
          </c:extLst>
        </c:ser>
        <c:ser>
          <c:idx val="4"/>
          <c:order val="4"/>
          <c:tx>
            <c:strRef>
              <c:f>Neišlaikė!$F$1</c:f>
              <c:strCache>
                <c:ptCount val="1"/>
                <c:pt idx="0">
                  <c:v>Panevėžio m.</c:v>
                </c:pt>
              </c:strCache>
            </c:strRef>
          </c:tx>
          <c:spPr>
            <a:ln w="28575" cap="rnd">
              <a:solidFill>
                <a:schemeClr val="accent5"/>
              </a:solidFill>
              <a:round/>
            </a:ln>
            <a:effectLst/>
          </c:spPr>
          <c:marker>
            <c:symbol val="none"/>
          </c:marker>
          <c:cat>
            <c:strRef>
              <c:f>Neišlaikė!$A$2:$A$10</c:f>
              <c:strCache>
                <c:ptCount val="9"/>
                <c:pt idx="0">
                  <c:v>Anglų kalba</c:v>
                </c:pt>
                <c:pt idx="1">
                  <c:v>Biologija</c:v>
                </c:pt>
                <c:pt idx="2">
                  <c:v>Chemija</c:v>
                </c:pt>
                <c:pt idx="3">
                  <c:v>Fizika</c:v>
                </c:pt>
                <c:pt idx="4">
                  <c:v>Geografija</c:v>
                </c:pt>
                <c:pt idx="5">
                  <c:v>Istorija</c:v>
                </c:pt>
                <c:pt idx="6">
                  <c:v>Informac.techn. </c:v>
                </c:pt>
                <c:pt idx="7">
                  <c:v>Lietuvių k. </c:v>
                </c:pt>
                <c:pt idx="8">
                  <c:v>Matematika</c:v>
                </c:pt>
              </c:strCache>
            </c:strRef>
          </c:cat>
          <c:val>
            <c:numRef>
              <c:f>Neišlaikė!$F$2:$F$10</c:f>
              <c:numCache>
                <c:formatCode>0</c:formatCode>
                <c:ptCount val="9"/>
                <c:pt idx="0">
                  <c:v>2</c:v>
                </c:pt>
                <c:pt idx="1">
                  <c:v>1</c:v>
                </c:pt>
                <c:pt idx="2">
                  <c:v>0</c:v>
                </c:pt>
                <c:pt idx="3">
                  <c:v>0</c:v>
                </c:pt>
                <c:pt idx="4">
                  <c:v>2</c:v>
                </c:pt>
                <c:pt idx="5">
                  <c:v>2</c:v>
                </c:pt>
                <c:pt idx="6">
                  <c:v>9</c:v>
                </c:pt>
                <c:pt idx="7">
                  <c:v>7</c:v>
                </c:pt>
                <c:pt idx="8">
                  <c:v>17</c:v>
                </c:pt>
              </c:numCache>
            </c:numRef>
          </c:val>
          <c:extLst>
            <c:ext xmlns:c16="http://schemas.microsoft.com/office/drawing/2014/chart" uri="{C3380CC4-5D6E-409C-BE32-E72D297353CC}">
              <c16:uniqueId val="{00000004-7098-4C32-BBA1-4769C59B8A61}"/>
            </c:ext>
          </c:extLst>
        </c:ser>
        <c:ser>
          <c:idx val="5"/>
          <c:order val="5"/>
          <c:tx>
            <c:strRef>
              <c:f>Neišlaikė!$G$1</c:f>
              <c:strCache>
                <c:ptCount val="1"/>
                <c:pt idx="0">
                  <c:v>Lietuva</c:v>
                </c:pt>
              </c:strCache>
            </c:strRef>
          </c:tx>
          <c:spPr>
            <a:ln w="28575" cap="rnd">
              <a:solidFill>
                <a:schemeClr val="accent6"/>
              </a:solidFill>
              <a:round/>
            </a:ln>
            <a:effectLst/>
          </c:spPr>
          <c:marker>
            <c:symbol val="none"/>
          </c:marker>
          <c:cat>
            <c:strRef>
              <c:f>Neišlaikė!$A$2:$A$10</c:f>
              <c:strCache>
                <c:ptCount val="9"/>
                <c:pt idx="0">
                  <c:v>Anglų kalba</c:v>
                </c:pt>
                <c:pt idx="1">
                  <c:v>Biologija</c:v>
                </c:pt>
                <c:pt idx="2">
                  <c:v>Chemija</c:v>
                </c:pt>
                <c:pt idx="3">
                  <c:v>Fizika</c:v>
                </c:pt>
                <c:pt idx="4">
                  <c:v>Geografija</c:v>
                </c:pt>
                <c:pt idx="5">
                  <c:v>Istorija</c:v>
                </c:pt>
                <c:pt idx="6">
                  <c:v>Informac.techn. </c:v>
                </c:pt>
                <c:pt idx="7">
                  <c:v>Lietuvių k. </c:v>
                </c:pt>
                <c:pt idx="8">
                  <c:v>Matematika</c:v>
                </c:pt>
              </c:strCache>
            </c:strRef>
          </c:cat>
          <c:val>
            <c:numRef>
              <c:f>Neišlaikė!$G$2:$G$10</c:f>
              <c:numCache>
                <c:formatCode>0</c:formatCode>
                <c:ptCount val="9"/>
                <c:pt idx="0">
                  <c:v>1</c:v>
                </c:pt>
                <c:pt idx="1">
                  <c:v>2</c:v>
                </c:pt>
                <c:pt idx="2">
                  <c:v>2</c:v>
                </c:pt>
                <c:pt idx="3">
                  <c:v>4</c:v>
                </c:pt>
                <c:pt idx="4">
                  <c:v>1</c:v>
                </c:pt>
                <c:pt idx="5">
                  <c:v>2</c:v>
                </c:pt>
                <c:pt idx="6">
                  <c:v>9</c:v>
                </c:pt>
                <c:pt idx="7">
                  <c:v>6</c:v>
                </c:pt>
                <c:pt idx="8">
                  <c:v>13</c:v>
                </c:pt>
              </c:numCache>
            </c:numRef>
          </c:val>
          <c:extLst>
            <c:ext xmlns:c16="http://schemas.microsoft.com/office/drawing/2014/chart" uri="{C3380CC4-5D6E-409C-BE32-E72D297353CC}">
              <c16:uniqueId val="{00000005-7098-4C32-BBA1-4769C59B8A61}"/>
            </c:ext>
          </c:extLst>
        </c:ser>
        <c:dLbls>
          <c:showLegendKey val="0"/>
          <c:showVal val="0"/>
          <c:showCatName val="0"/>
          <c:showSerName val="0"/>
          <c:showPercent val="0"/>
          <c:showBubbleSize val="0"/>
        </c:dLbls>
        <c:axId val="551490160"/>
        <c:axId val="551486880"/>
      </c:radarChart>
      <c:catAx>
        <c:axId val="551490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lt-LT"/>
          </a:p>
        </c:txPr>
        <c:crossAx val="551486880"/>
        <c:crosses val="autoZero"/>
        <c:auto val="1"/>
        <c:lblAlgn val="ctr"/>
        <c:lblOffset val="100"/>
        <c:noMultiLvlLbl val="0"/>
      </c:catAx>
      <c:valAx>
        <c:axId val="551486880"/>
        <c:scaling>
          <c:orientation val="minMax"/>
        </c:scaling>
        <c:delete val="0"/>
        <c:axPos val="l"/>
        <c:majorGridlines>
          <c:spPr>
            <a:ln w="9525" cap="flat" cmpd="sng" algn="ctr">
              <a:solidFill>
                <a:schemeClr val="accent1"/>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551490160"/>
        <c:crosses val="autoZero"/>
        <c:crossBetween val="between"/>
      </c:valAx>
      <c:spPr>
        <a:noFill/>
        <a:ln>
          <a:noFill/>
        </a:ln>
        <a:effectLst/>
      </c:spPr>
    </c:plotArea>
    <c:legend>
      <c:legendPos val="t"/>
      <c:layout>
        <c:manualLayout>
          <c:xMode val="edge"/>
          <c:yMode val="edge"/>
          <c:x val="0.81244501971500127"/>
          <c:y val="2.7032297379646561E-2"/>
          <c:w val="0.17267464854564413"/>
          <c:h val="0.48476567485737054"/>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lt-LT" b="1" dirty="0" smtClean="0"/>
              <a:t>2022 </a:t>
            </a:r>
            <a:r>
              <a:rPr lang="lt-LT" b="1" dirty="0"/>
              <a:t>m.</a:t>
            </a:r>
          </a:p>
          <a:p>
            <a:pPr>
              <a:defRPr b="1"/>
            </a:pPr>
            <a:endParaRPr lang="lt-LT" b="1" dirty="0"/>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lt-LT"/>
        </a:p>
      </c:txPr>
    </c:title>
    <c:autoTitleDeleted val="0"/>
    <c:plotArea>
      <c:layout>
        <c:manualLayout>
          <c:layoutTarget val="inner"/>
          <c:xMode val="edge"/>
          <c:yMode val="edge"/>
          <c:x val="4.6902845675096297E-2"/>
          <c:y val="0.1146890756302521"/>
          <c:w val="0.92904238865876365"/>
          <c:h val="0.7753425527691391"/>
        </c:manualLayout>
      </c:layout>
      <c:barChart>
        <c:barDir val="bar"/>
        <c:grouping val="clustered"/>
        <c:varyColors val="0"/>
        <c:ser>
          <c:idx val="0"/>
          <c:order val="0"/>
          <c:tx>
            <c:strRef>
              <c:f>Chemija!$J$42</c:f>
              <c:strCache>
                <c:ptCount val="1"/>
                <c:pt idx="0">
                  <c:v>Mažiau 16</c:v>
                </c:pt>
              </c:strCache>
            </c:strRef>
          </c:tx>
          <c:spPr>
            <a:solidFill>
              <a:srgbClr val="FF0000"/>
            </a:solidFill>
            <a:ln>
              <a:solidFill>
                <a:srgbClr val="FF0000"/>
              </a:solidFill>
            </a:ln>
            <a:effectLst/>
          </c:spPr>
          <c:invertIfNegative val="0"/>
          <c:dPt>
            <c:idx val="5"/>
            <c:invertIfNegative val="0"/>
            <c:bubble3D val="0"/>
            <c:spPr>
              <a:solidFill>
                <a:srgbClr val="0070C0"/>
              </a:solidFill>
              <a:ln>
                <a:solidFill>
                  <a:srgbClr val="0070C0"/>
                </a:solidFill>
              </a:ln>
              <a:effectLst/>
            </c:spPr>
            <c:extLst>
              <c:ext xmlns:c16="http://schemas.microsoft.com/office/drawing/2014/chart" uri="{C3380CC4-5D6E-409C-BE32-E72D297353CC}">
                <c16:uniqueId val="{00000001-A630-4780-BEA2-437C0FC28306}"/>
              </c:ext>
            </c:extLst>
          </c:dPt>
          <c:dPt>
            <c:idx val="9"/>
            <c:invertIfNegative val="0"/>
            <c:bubble3D val="0"/>
            <c:spPr>
              <a:solidFill>
                <a:srgbClr val="00B050"/>
              </a:solidFill>
              <a:ln>
                <a:solidFill>
                  <a:srgbClr val="00B050"/>
                </a:solidFill>
              </a:ln>
              <a:effectLst/>
            </c:spPr>
            <c:extLst>
              <c:ext xmlns:c16="http://schemas.microsoft.com/office/drawing/2014/chart" uri="{C3380CC4-5D6E-409C-BE32-E72D297353CC}">
                <c16:uniqueId val="{00000003-A630-4780-BEA2-437C0FC28306}"/>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Chemija!$I$43:$I$58</c:f>
              <c:strCache>
                <c:ptCount val="16"/>
                <c:pt idx="0">
                  <c:v>G1</c:v>
                </c:pt>
                <c:pt idx="1">
                  <c:v>G19</c:v>
                </c:pt>
                <c:pt idx="2">
                  <c:v>G12</c:v>
                </c:pt>
                <c:pt idx="3">
                  <c:v>G7</c:v>
                </c:pt>
                <c:pt idx="4">
                  <c:v>G11</c:v>
                </c:pt>
                <c:pt idx="5">
                  <c:v>Lietuva </c:v>
                </c:pt>
                <c:pt idx="6">
                  <c:v>G13</c:v>
                </c:pt>
                <c:pt idx="7">
                  <c:v>G8</c:v>
                </c:pt>
                <c:pt idx="8">
                  <c:v>G16</c:v>
                </c:pt>
                <c:pt idx="9">
                  <c:v>Kauno m.</c:v>
                </c:pt>
                <c:pt idx="10">
                  <c:v>G18</c:v>
                </c:pt>
                <c:pt idx="11">
                  <c:v>G17</c:v>
                </c:pt>
                <c:pt idx="12">
                  <c:v>G4</c:v>
                </c:pt>
                <c:pt idx="13">
                  <c:v>G14</c:v>
                </c:pt>
                <c:pt idx="14">
                  <c:v>G9</c:v>
                </c:pt>
                <c:pt idx="15">
                  <c:v>G21</c:v>
                </c:pt>
              </c:strCache>
            </c:strRef>
          </c:cat>
          <c:val>
            <c:numRef>
              <c:f>Chemija!$J$43:$J$58</c:f>
              <c:numCache>
                <c:formatCode>0</c:formatCode>
                <c:ptCount val="16"/>
                <c:pt idx="0">
                  <c:v>0</c:v>
                </c:pt>
                <c:pt idx="1">
                  <c:v>0</c:v>
                </c:pt>
                <c:pt idx="2">
                  <c:v>-20</c:v>
                </c:pt>
                <c:pt idx="3">
                  <c:v>0</c:v>
                </c:pt>
                <c:pt idx="4">
                  <c:v>0</c:v>
                </c:pt>
                <c:pt idx="5">
                  <c:v>-3.6912751677852298</c:v>
                </c:pt>
                <c:pt idx="6">
                  <c:v>0</c:v>
                </c:pt>
                <c:pt idx="7">
                  <c:v>0</c:v>
                </c:pt>
                <c:pt idx="8">
                  <c:v>0</c:v>
                </c:pt>
                <c:pt idx="9">
                  <c:v>-0.775193798449612</c:v>
                </c:pt>
                <c:pt idx="10">
                  <c:v>0</c:v>
                </c:pt>
                <c:pt idx="11">
                  <c:v>0</c:v>
                </c:pt>
                <c:pt idx="12">
                  <c:v>0</c:v>
                </c:pt>
                <c:pt idx="13">
                  <c:v>0</c:v>
                </c:pt>
                <c:pt idx="14">
                  <c:v>0</c:v>
                </c:pt>
                <c:pt idx="15">
                  <c:v>0</c:v>
                </c:pt>
              </c:numCache>
            </c:numRef>
          </c:val>
          <c:extLst>
            <c:ext xmlns:c16="http://schemas.microsoft.com/office/drawing/2014/chart" uri="{C3380CC4-5D6E-409C-BE32-E72D297353CC}">
              <c16:uniqueId val="{00000004-A630-4780-BEA2-437C0FC28306}"/>
            </c:ext>
          </c:extLst>
        </c:ser>
        <c:ser>
          <c:idx val="1"/>
          <c:order val="1"/>
          <c:tx>
            <c:strRef>
              <c:f>Chemija!$K$42</c:f>
              <c:strCache>
                <c:ptCount val="1"/>
                <c:pt idx="0">
                  <c:v>36-100</c:v>
                </c:pt>
              </c:strCache>
            </c:strRef>
          </c:tx>
          <c:spPr>
            <a:solidFill>
              <a:srgbClr val="FFC000"/>
            </a:solidFill>
            <a:ln>
              <a:solidFill>
                <a:srgbClr val="FFC000"/>
              </a:solidFill>
            </a:ln>
            <a:effectLst/>
          </c:spPr>
          <c:invertIfNegative val="0"/>
          <c:dPt>
            <c:idx val="5"/>
            <c:invertIfNegative val="0"/>
            <c:bubble3D val="0"/>
            <c:spPr>
              <a:solidFill>
                <a:srgbClr val="0070C0"/>
              </a:solidFill>
              <a:ln>
                <a:solidFill>
                  <a:srgbClr val="0070C0"/>
                </a:solidFill>
              </a:ln>
              <a:effectLst/>
            </c:spPr>
            <c:extLst>
              <c:ext xmlns:c16="http://schemas.microsoft.com/office/drawing/2014/chart" uri="{C3380CC4-5D6E-409C-BE32-E72D297353CC}">
                <c16:uniqueId val="{00000006-A630-4780-BEA2-437C0FC28306}"/>
              </c:ext>
            </c:extLst>
          </c:dPt>
          <c:dPt>
            <c:idx val="9"/>
            <c:invertIfNegative val="0"/>
            <c:bubble3D val="0"/>
            <c:spPr>
              <a:solidFill>
                <a:srgbClr val="00B050"/>
              </a:solidFill>
              <a:ln>
                <a:solidFill>
                  <a:srgbClr val="00B050"/>
                </a:solidFill>
              </a:ln>
              <a:effectLst/>
            </c:spPr>
            <c:extLst>
              <c:ext xmlns:c16="http://schemas.microsoft.com/office/drawing/2014/chart" uri="{C3380CC4-5D6E-409C-BE32-E72D297353CC}">
                <c16:uniqueId val="{00000008-A630-4780-BEA2-437C0FC28306}"/>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Chemija!$I$43:$I$58</c:f>
              <c:strCache>
                <c:ptCount val="16"/>
                <c:pt idx="0">
                  <c:v>G1</c:v>
                </c:pt>
                <c:pt idx="1">
                  <c:v>G19</c:v>
                </c:pt>
                <c:pt idx="2">
                  <c:v>G12</c:v>
                </c:pt>
                <c:pt idx="3">
                  <c:v>G7</c:v>
                </c:pt>
                <c:pt idx="4">
                  <c:v>G11</c:v>
                </c:pt>
                <c:pt idx="5">
                  <c:v>Lietuva </c:v>
                </c:pt>
                <c:pt idx="6">
                  <c:v>G13</c:v>
                </c:pt>
                <c:pt idx="7">
                  <c:v>G8</c:v>
                </c:pt>
                <c:pt idx="8">
                  <c:v>G16</c:v>
                </c:pt>
                <c:pt idx="9">
                  <c:v>Kauno m.</c:v>
                </c:pt>
                <c:pt idx="10">
                  <c:v>G18</c:v>
                </c:pt>
                <c:pt idx="11">
                  <c:v>G17</c:v>
                </c:pt>
                <c:pt idx="12">
                  <c:v>G4</c:v>
                </c:pt>
                <c:pt idx="13">
                  <c:v>G14</c:v>
                </c:pt>
                <c:pt idx="14">
                  <c:v>G9</c:v>
                </c:pt>
                <c:pt idx="15">
                  <c:v>G21</c:v>
                </c:pt>
              </c:strCache>
            </c:strRef>
          </c:cat>
          <c:val>
            <c:numRef>
              <c:f>Chemija!$K$43:$K$58</c:f>
              <c:numCache>
                <c:formatCode>0</c:formatCode>
                <c:ptCount val="16"/>
                <c:pt idx="0">
                  <c:v>0</c:v>
                </c:pt>
                <c:pt idx="1">
                  <c:v>0</c:v>
                </c:pt>
                <c:pt idx="2">
                  <c:v>20</c:v>
                </c:pt>
                <c:pt idx="3">
                  <c:v>50</c:v>
                </c:pt>
                <c:pt idx="4">
                  <c:v>72.72727272727272</c:v>
                </c:pt>
                <c:pt idx="5">
                  <c:v>73.37</c:v>
                </c:pt>
                <c:pt idx="6">
                  <c:v>75</c:v>
                </c:pt>
                <c:pt idx="7">
                  <c:v>80</c:v>
                </c:pt>
                <c:pt idx="8">
                  <c:v>80</c:v>
                </c:pt>
                <c:pt idx="9">
                  <c:v>86.039999999999992</c:v>
                </c:pt>
                <c:pt idx="10">
                  <c:v>92</c:v>
                </c:pt>
                <c:pt idx="11">
                  <c:v>100</c:v>
                </c:pt>
                <c:pt idx="12">
                  <c:v>100</c:v>
                </c:pt>
                <c:pt idx="13">
                  <c:v>100</c:v>
                </c:pt>
                <c:pt idx="14">
                  <c:v>100</c:v>
                </c:pt>
                <c:pt idx="15">
                  <c:v>100</c:v>
                </c:pt>
              </c:numCache>
            </c:numRef>
          </c:val>
          <c:extLst>
            <c:ext xmlns:c16="http://schemas.microsoft.com/office/drawing/2014/chart" uri="{C3380CC4-5D6E-409C-BE32-E72D297353CC}">
              <c16:uniqueId val="{00000009-A630-4780-BEA2-437C0FC28306}"/>
            </c:ext>
          </c:extLst>
        </c:ser>
        <c:dLbls>
          <c:showLegendKey val="0"/>
          <c:showVal val="0"/>
          <c:showCatName val="0"/>
          <c:showSerName val="0"/>
          <c:showPercent val="0"/>
          <c:showBubbleSize val="0"/>
        </c:dLbls>
        <c:gapWidth val="182"/>
        <c:axId val="494451768"/>
        <c:axId val="494448816"/>
      </c:barChart>
      <c:catAx>
        <c:axId val="494451768"/>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lt-LT"/>
          </a:p>
        </c:txPr>
        <c:crossAx val="494448816"/>
        <c:crosses val="autoZero"/>
        <c:auto val="1"/>
        <c:lblAlgn val="ctr"/>
        <c:lblOffset val="100"/>
        <c:noMultiLvlLbl val="0"/>
      </c:catAx>
      <c:valAx>
        <c:axId val="49444881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494451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lt-LT" b="1" baseline="0" dirty="0" smtClean="0"/>
              <a:t>2021 </a:t>
            </a:r>
            <a:r>
              <a:rPr lang="lt-LT" b="1" baseline="0" dirty="0"/>
              <a:t>m.</a:t>
            </a:r>
            <a:endParaRPr lang="en-US" b="1" dirty="0"/>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lt-LT"/>
        </a:p>
      </c:txPr>
    </c:title>
    <c:autoTitleDeleted val="0"/>
    <c:plotArea>
      <c:layout>
        <c:manualLayout>
          <c:layoutTarget val="inner"/>
          <c:xMode val="edge"/>
          <c:yMode val="edge"/>
          <c:x val="0.18259536307961505"/>
          <c:y val="0.11290715372907154"/>
          <c:w val="0.65118241469816274"/>
          <c:h val="0.74683900813768145"/>
        </c:manualLayout>
      </c:layout>
      <c:barChart>
        <c:barDir val="bar"/>
        <c:grouping val="clustered"/>
        <c:varyColors val="0"/>
        <c:ser>
          <c:idx val="0"/>
          <c:order val="0"/>
          <c:tx>
            <c:strRef>
              <c:f>Chemija!$J$1</c:f>
              <c:strCache>
                <c:ptCount val="1"/>
                <c:pt idx="0">
                  <c:v>Mažiau 16</c:v>
                </c:pt>
              </c:strCache>
            </c:strRef>
          </c:tx>
          <c:spPr>
            <a:solidFill>
              <a:srgbClr val="FF0000"/>
            </a:solidFill>
            <a:ln>
              <a:solidFill>
                <a:srgbClr val="FF0000"/>
              </a:solidFill>
            </a:ln>
            <a:effectLst/>
          </c:spPr>
          <c:invertIfNegative val="0"/>
          <c:dPt>
            <c:idx val="8"/>
            <c:invertIfNegative val="0"/>
            <c:bubble3D val="0"/>
            <c:spPr>
              <a:solidFill>
                <a:srgbClr val="00B050"/>
              </a:solidFill>
              <a:ln>
                <a:solidFill>
                  <a:srgbClr val="00B050"/>
                </a:solidFill>
              </a:ln>
              <a:effectLst/>
            </c:spPr>
            <c:extLst>
              <c:ext xmlns:c16="http://schemas.microsoft.com/office/drawing/2014/chart" uri="{C3380CC4-5D6E-409C-BE32-E72D297353CC}">
                <c16:uniqueId val="{00000001-69AD-4200-B2E4-DF7EB3EC4336}"/>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Chemija!$I$2:$I$19</c:f>
              <c:strCache>
                <c:ptCount val="18"/>
                <c:pt idx="0">
                  <c:v>G15</c:v>
                </c:pt>
                <c:pt idx="1">
                  <c:v>G4</c:v>
                </c:pt>
                <c:pt idx="2">
                  <c:v>G7</c:v>
                </c:pt>
                <c:pt idx="3">
                  <c:v>G16</c:v>
                </c:pt>
                <c:pt idx="4">
                  <c:v>G10</c:v>
                </c:pt>
                <c:pt idx="5">
                  <c:v>G12</c:v>
                </c:pt>
                <c:pt idx="6">
                  <c:v>G14</c:v>
                </c:pt>
                <c:pt idx="7">
                  <c:v>Lietuva</c:v>
                </c:pt>
                <c:pt idx="8">
                  <c:v>Kauno m. </c:v>
                </c:pt>
                <c:pt idx="9">
                  <c:v>G8</c:v>
                </c:pt>
                <c:pt idx="10">
                  <c:v>G18</c:v>
                </c:pt>
                <c:pt idx="11">
                  <c:v>G17</c:v>
                </c:pt>
                <c:pt idx="12">
                  <c:v>G20</c:v>
                </c:pt>
                <c:pt idx="13">
                  <c:v>G19</c:v>
                </c:pt>
                <c:pt idx="14">
                  <c:v>G11</c:v>
                </c:pt>
                <c:pt idx="15">
                  <c:v>G13</c:v>
                </c:pt>
                <c:pt idx="16">
                  <c:v>G3</c:v>
                </c:pt>
                <c:pt idx="17">
                  <c:v>G9</c:v>
                </c:pt>
              </c:strCache>
            </c:strRef>
          </c:cat>
          <c:val>
            <c:numRef>
              <c:f>Chemija!$J$2:$J$19</c:f>
              <c:numCache>
                <c:formatCode>0</c:formatCode>
                <c:ptCount val="18"/>
                <c:pt idx="0">
                  <c:v>-25</c:v>
                </c:pt>
                <c:pt idx="1">
                  <c:v>-33.3333333333333</c:v>
                </c:pt>
                <c:pt idx="2">
                  <c:v>0</c:v>
                </c:pt>
                <c:pt idx="3">
                  <c:v>-18.75</c:v>
                </c:pt>
                <c:pt idx="4">
                  <c:v>0</c:v>
                </c:pt>
                <c:pt idx="5">
                  <c:v>-16.6666666666667</c:v>
                </c:pt>
                <c:pt idx="6">
                  <c:v>0</c:v>
                </c:pt>
                <c:pt idx="7">
                  <c:v>-4.41640378548896</c:v>
                </c:pt>
                <c:pt idx="8">
                  <c:v>-7.7922077922077904</c:v>
                </c:pt>
                <c:pt idx="9">
                  <c:v>0</c:v>
                </c:pt>
                <c:pt idx="10">
                  <c:v>0</c:v>
                </c:pt>
                <c:pt idx="11">
                  <c:v>0</c:v>
                </c:pt>
                <c:pt idx="12">
                  <c:v>0</c:v>
                </c:pt>
                <c:pt idx="13">
                  <c:v>0</c:v>
                </c:pt>
                <c:pt idx="14">
                  <c:v>0</c:v>
                </c:pt>
                <c:pt idx="15">
                  <c:v>0</c:v>
                </c:pt>
                <c:pt idx="16">
                  <c:v>0</c:v>
                </c:pt>
                <c:pt idx="17">
                  <c:v>0</c:v>
                </c:pt>
              </c:numCache>
            </c:numRef>
          </c:val>
          <c:extLst>
            <c:ext xmlns:c16="http://schemas.microsoft.com/office/drawing/2014/chart" uri="{C3380CC4-5D6E-409C-BE32-E72D297353CC}">
              <c16:uniqueId val="{00000002-69AD-4200-B2E4-DF7EB3EC4336}"/>
            </c:ext>
          </c:extLst>
        </c:ser>
        <c:ser>
          <c:idx val="1"/>
          <c:order val="1"/>
          <c:tx>
            <c:strRef>
              <c:f>Chemija!$K$1</c:f>
              <c:strCache>
                <c:ptCount val="1"/>
                <c:pt idx="0">
                  <c:v>36-100</c:v>
                </c:pt>
              </c:strCache>
            </c:strRef>
          </c:tx>
          <c:spPr>
            <a:solidFill>
              <a:srgbClr val="FFC000"/>
            </a:solidFill>
            <a:ln>
              <a:solidFill>
                <a:srgbClr val="FFC000"/>
              </a:solidFill>
            </a:ln>
            <a:effectLst/>
          </c:spPr>
          <c:invertIfNegative val="0"/>
          <c:dPt>
            <c:idx val="8"/>
            <c:invertIfNegative val="0"/>
            <c:bubble3D val="0"/>
            <c:spPr>
              <a:solidFill>
                <a:srgbClr val="00B050"/>
              </a:solidFill>
              <a:ln>
                <a:solidFill>
                  <a:srgbClr val="00B050"/>
                </a:solidFill>
              </a:ln>
              <a:effectLst/>
            </c:spPr>
            <c:extLst>
              <c:ext xmlns:c16="http://schemas.microsoft.com/office/drawing/2014/chart" uri="{C3380CC4-5D6E-409C-BE32-E72D297353CC}">
                <c16:uniqueId val="{00000004-69AD-4200-B2E4-DF7EB3EC4336}"/>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Chemija!$I$2:$I$19</c:f>
              <c:strCache>
                <c:ptCount val="18"/>
                <c:pt idx="0">
                  <c:v>G15</c:v>
                </c:pt>
                <c:pt idx="1">
                  <c:v>G4</c:v>
                </c:pt>
                <c:pt idx="2">
                  <c:v>G7</c:v>
                </c:pt>
                <c:pt idx="3">
                  <c:v>G16</c:v>
                </c:pt>
                <c:pt idx="4">
                  <c:v>G10</c:v>
                </c:pt>
                <c:pt idx="5">
                  <c:v>G12</c:v>
                </c:pt>
                <c:pt idx="6">
                  <c:v>G14</c:v>
                </c:pt>
                <c:pt idx="7">
                  <c:v>Lietuva</c:v>
                </c:pt>
                <c:pt idx="8">
                  <c:v>Kauno m. </c:v>
                </c:pt>
                <c:pt idx="9">
                  <c:v>G8</c:v>
                </c:pt>
                <c:pt idx="10">
                  <c:v>G18</c:v>
                </c:pt>
                <c:pt idx="11">
                  <c:v>G17</c:v>
                </c:pt>
                <c:pt idx="12">
                  <c:v>G20</c:v>
                </c:pt>
                <c:pt idx="13">
                  <c:v>G19</c:v>
                </c:pt>
                <c:pt idx="14">
                  <c:v>G11</c:v>
                </c:pt>
                <c:pt idx="15">
                  <c:v>G13</c:v>
                </c:pt>
                <c:pt idx="16">
                  <c:v>G3</c:v>
                </c:pt>
                <c:pt idx="17">
                  <c:v>G9</c:v>
                </c:pt>
              </c:strCache>
            </c:strRef>
          </c:cat>
          <c:val>
            <c:numRef>
              <c:f>Chemija!$K$2:$K$19</c:f>
              <c:numCache>
                <c:formatCode>0</c:formatCode>
                <c:ptCount val="18"/>
                <c:pt idx="0">
                  <c:v>0</c:v>
                </c:pt>
                <c:pt idx="1">
                  <c:v>0</c:v>
                </c:pt>
                <c:pt idx="2">
                  <c:v>0</c:v>
                </c:pt>
                <c:pt idx="3">
                  <c:v>37.5</c:v>
                </c:pt>
                <c:pt idx="4">
                  <c:v>50</c:v>
                </c:pt>
                <c:pt idx="5">
                  <c:v>50</c:v>
                </c:pt>
                <c:pt idx="6">
                  <c:v>66.7</c:v>
                </c:pt>
                <c:pt idx="7">
                  <c:v>67.7</c:v>
                </c:pt>
                <c:pt idx="8">
                  <c:v>69.5</c:v>
                </c:pt>
                <c:pt idx="9">
                  <c:v>75</c:v>
                </c:pt>
                <c:pt idx="10">
                  <c:v>88.4</c:v>
                </c:pt>
                <c:pt idx="11">
                  <c:v>100</c:v>
                </c:pt>
                <c:pt idx="12">
                  <c:v>100</c:v>
                </c:pt>
                <c:pt idx="13">
                  <c:v>100</c:v>
                </c:pt>
                <c:pt idx="14">
                  <c:v>100</c:v>
                </c:pt>
                <c:pt idx="15">
                  <c:v>100</c:v>
                </c:pt>
                <c:pt idx="16">
                  <c:v>100</c:v>
                </c:pt>
                <c:pt idx="17">
                  <c:v>100</c:v>
                </c:pt>
              </c:numCache>
            </c:numRef>
          </c:val>
          <c:extLst>
            <c:ext xmlns:c16="http://schemas.microsoft.com/office/drawing/2014/chart" uri="{C3380CC4-5D6E-409C-BE32-E72D297353CC}">
              <c16:uniqueId val="{00000005-69AD-4200-B2E4-DF7EB3EC4336}"/>
            </c:ext>
          </c:extLst>
        </c:ser>
        <c:dLbls>
          <c:showLegendKey val="0"/>
          <c:showVal val="0"/>
          <c:showCatName val="0"/>
          <c:showSerName val="0"/>
          <c:showPercent val="0"/>
          <c:showBubbleSize val="0"/>
        </c:dLbls>
        <c:gapWidth val="182"/>
        <c:axId val="497253280"/>
        <c:axId val="497252296"/>
      </c:barChart>
      <c:catAx>
        <c:axId val="497253280"/>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lt-LT"/>
          </a:p>
        </c:txPr>
        <c:crossAx val="497252296"/>
        <c:crosses val="autoZero"/>
        <c:auto val="1"/>
        <c:lblAlgn val="ctr"/>
        <c:lblOffset val="100"/>
        <c:noMultiLvlLbl val="0"/>
      </c:catAx>
      <c:valAx>
        <c:axId val="49725229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4972532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lt-LT" b="1" dirty="0" smtClean="0"/>
              <a:t>2020 </a:t>
            </a:r>
            <a:r>
              <a:rPr lang="lt-LT" b="1" dirty="0"/>
              <a:t>m.</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lt-LT"/>
        </a:p>
      </c:txPr>
    </c:title>
    <c:autoTitleDeleted val="0"/>
    <c:plotArea>
      <c:layout/>
      <c:barChart>
        <c:barDir val="bar"/>
        <c:grouping val="clustered"/>
        <c:varyColors val="0"/>
        <c:ser>
          <c:idx val="0"/>
          <c:order val="0"/>
          <c:tx>
            <c:strRef>
              <c:f>Chemija!$J$23</c:f>
              <c:strCache>
                <c:ptCount val="1"/>
                <c:pt idx="0">
                  <c:v>Mažiau 16</c:v>
                </c:pt>
              </c:strCache>
            </c:strRef>
          </c:tx>
          <c:spPr>
            <a:solidFill>
              <a:srgbClr val="FF0000"/>
            </a:solidFill>
            <a:ln>
              <a:solidFill>
                <a:srgbClr val="FF0000"/>
              </a:solidFill>
            </a:ln>
            <a:effectLst/>
          </c:spPr>
          <c:invertIfNegative val="0"/>
          <c:dLbls>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F4F-4372-A6A0-6C1EE4D4F7B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Chemija!$I$24:$I$39</c:f>
              <c:strCache>
                <c:ptCount val="16"/>
                <c:pt idx="0">
                  <c:v>G15</c:v>
                </c:pt>
                <c:pt idx="1">
                  <c:v>G17</c:v>
                </c:pt>
                <c:pt idx="2">
                  <c:v>G19</c:v>
                </c:pt>
                <c:pt idx="3">
                  <c:v>G12</c:v>
                </c:pt>
                <c:pt idx="4">
                  <c:v>G10</c:v>
                </c:pt>
                <c:pt idx="5">
                  <c:v>G20</c:v>
                </c:pt>
                <c:pt idx="6">
                  <c:v>G9</c:v>
                </c:pt>
                <c:pt idx="7">
                  <c:v>G3</c:v>
                </c:pt>
                <c:pt idx="8">
                  <c:v>Lietuva</c:v>
                </c:pt>
                <c:pt idx="9">
                  <c:v>G11</c:v>
                </c:pt>
                <c:pt idx="10">
                  <c:v>G14</c:v>
                </c:pt>
                <c:pt idx="11">
                  <c:v>G16</c:v>
                </c:pt>
                <c:pt idx="12">
                  <c:v>Kauno m.</c:v>
                </c:pt>
                <c:pt idx="13">
                  <c:v>G18</c:v>
                </c:pt>
                <c:pt idx="14">
                  <c:v>G13</c:v>
                </c:pt>
                <c:pt idx="15">
                  <c:v>G7</c:v>
                </c:pt>
              </c:strCache>
            </c:strRef>
          </c:cat>
          <c:val>
            <c:numRef>
              <c:f>Chemija!$J$24:$J$39</c:f>
              <c:numCache>
                <c:formatCode>0</c:formatCode>
                <c:ptCount val="16"/>
                <c:pt idx="0">
                  <c:v>0</c:v>
                </c:pt>
                <c:pt idx="1">
                  <c:v>0</c:v>
                </c:pt>
                <c:pt idx="2">
                  <c:v>0</c:v>
                </c:pt>
                <c:pt idx="3">
                  <c:v>0</c:v>
                </c:pt>
                <c:pt idx="4">
                  <c:v>0</c:v>
                </c:pt>
                <c:pt idx="5">
                  <c:v>0</c:v>
                </c:pt>
                <c:pt idx="6">
                  <c:v>0</c:v>
                </c:pt>
                <c:pt idx="7">
                  <c:v>0</c:v>
                </c:pt>
                <c:pt idx="8">
                  <c:v>-2.4599999999999902</c:v>
                </c:pt>
                <c:pt idx="9">
                  <c:v>0</c:v>
                </c:pt>
                <c:pt idx="10">
                  <c:v>0</c:v>
                </c:pt>
                <c:pt idx="11">
                  <c:v>0</c:v>
                </c:pt>
                <c:pt idx="12">
                  <c:v>0</c:v>
                </c:pt>
                <c:pt idx="13">
                  <c:v>0</c:v>
                </c:pt>
                <c:pt idx="14">
                  <c:v>0</c:v>
                </c:pt>
                <c:pt idx="15">
                  <c:v>0</c:v>
                </c:pt>
              </c:numCache>
            </c:numRef>
          </c:val>
          <c:extLst>
            <c:ext xmlns:c16="http://schemas.microsoft.com/office/drawing/2014/chart" uri="{C3380CC4-5D6E-409C-BE32-E72D297353CC}">
              <c16:uniqueId val="{00000001-5F4F-4372-A6A0-6C1EE4D4F7B8}"/>
            </c:ext>
          </c:extLst>
        </c:ser>
        <c:ser>
          <c:idx val="1"/>
          <c:order val="1"/>
          <c:tx>
            <c:strRef>
              <c:f>Chemija!$K$23</c:f>
              <c:strCache>
                <c:ptCount val="1"/>
                <c:pt idx="0">
                  <c:v>36-100</c:v>
                </c:pt>
              </c:strCache>
            </c:strRef>
          </c:tx>
          <c:spPr>
            <a:solidFill>
              <a:srgbClr val="FFC000"/>
            </a:solidFill>
            <a:ln>
              <a:solidFill>
                <a:srgbClr val="FFC000"/>
              </a:solidFill>
            </a:ln>
            <a:effectLst/>
          </c:spPr>
          <c:invertIfNegative val="0"/>
          <c:dPt>
            <c:idx val="8"/>
            <c:invertIfNegative val="0"/>
            <c:bubble3D val="0"/>
            <c:spPr>
              <a:solidFill>
                <a:srgbClr val="0070C0"/>
              </a:solidFill>
              <a:ln>
                <a:solidFill>
                  <a:srgbClr val="0070C0"/>
                </a:solidFill>
              </a:ln>
              <a:effectLst/>
            </c:spPr>
            <c:extLst>
              <c:ext xmlns:c16="http://schemas.microsoft.com/office/drawing/2014/chart" uri="{C3380CC4-5D6E-409C-BE32-E72D297353CC}">
                <c16:uniqueId val="{00000003-5F4F-4372-A6A0-6C1EE4D4F7B8}"/>
              </c:ext>
            </c:extLst>
          </c:dPt>
          <c:dPt>
            <c:idx val="12"/>
            <c:invertIfNegative val="0"/>
            <c:bubble3D val="0"/>
            <c:spPr>
              <a:solidFill>
                <a:srgbClr val="00B050"/>
              </a:solidFill>
              <a:ln>
                <a:solidFill>
                  <a:srgbClr val="00B050"/>
                </a:solidFill>
              </a:ln>
              <a:effectLst/>
            </c:spPr>
            <c:extLst>
              <c:ext xmlns:c16="http://schemas.microsoft.com/office/drawing/2014/chart" uri="{C3380CC4-5D6E-409C-BE32-E72D297353CC}">
                <c16:uniqueId val="{00000005-5F4F-4372-A6A0-6C1EE4D4F7B8}"/>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Chemija!$I$24:$I$39</c:f>
              <c:strCache>
                <c:ptCount val="16"/>
                <c:pt idx="0">
                  <c:v>G15</c:v>
                </c:pt>
                <c:pt idx="1">
                  <c:v>G17</c:v>
                </c:pt>
                <c:pt idx="2">
                  <c:v>G19</c:v>
                </c:pt>
                <c:pt idx="3">
                  <c:v>G12</c:v>
                </c:pt>
                <c:pt idx="4">
                  <c:v>G10</c:v>
                </c:pt>
                <c:pt idx="5">
                  <c:v>G20</c:v>
                </c:pt>
                <c:pt idx="6">
                  <c:v>G9</c:v>
                </c:pt>
                <c:pt idx="7">
                  <c:v>G3</c:v>
                </c:pt>
                <c:pt idx="8">
                  <c:v>Lietuva</c:v>
                </c:pt>
                <c:pt idx="9">
                  <c:v>G11</c:v>
                </c:pt>
                <c:pt idx="10">
                  <c:v>G14</c:v>
                </c:pt>
                <c:pt idx="11">
                  <c:v>G16</c:v>
                </c:pt>
                <c:pt idx="12">
                  <c:v>Kauno m.</c:v>
                </c:pt>
                <c:pt idx="13">
                  <c:v>G18</c:v>
                </c:pt>
                <c:pt idx="14">
                  <c:v>G13</c:v>
                </c:pt>
                <c:pt idx="15">
                  <c:v>G7</c:v>
                </c:pt>
              </c:strCache>
            </c:strRef>
          </c:cat>
          <c:val>
            <c:numRef>
              <c:f>Chemija!$K$24:$K$39</c:f>
              <c:numCache>
                <c:formatCode>0</c:formatCode>
                <c:ptCount val="16"/>
                <c:pt idx="0">
                  <c:v>0</c:v>
                </c:pt>
                <c:pt idx="1">
                  <c:v>0</c:v>
                </c:pt>
                <c:pt idx="2">
                  <c:v>0</c:v>
                </c:pt>
                <c:pt idx="3">
                  <c:v>0</c:v>
                </c:pt>
                <c:pt idx="4">
                  <c:v>45.454545454545453</c:v>
                </c:pt>
                <c:pt idx="5">
                  <c:v>50</c:v>
                </c:pt>
                <c:pt idx="6">
                  <c:v>50</c:v>
                </c:pt>
                <c:pt idx="7">
                  <c:v>66.666666666666671</c:v>
                </c:pt>
                <c:pt idx="8">
                  <c:v>68.960000000000008</c:v>
                </c:pt>
                <c:pt idx="9">
                  <c:v>71.428571428571431</c:v>
                </c:pt>
                <c:pt idx="10">
                  <c:v>75</c:v>
                </c:pt>
                <c:pt idx="11">
                  <c:v>75</c:v>
                </c:pt>
                <c:pt idx="12">
                  <c:v>78.72</c:v>
                </c:pt>
                <c:pt idx="13">
                  <c:v>91.304347826086953</c:v>
                </c:pt>
                <c:pt idx="14">
                  <c:v>100</c:v>
                </c:pt>
                <c:pt idx="15">
                  <c:v>100</c:v>
                </c:pt>
              </c:numCache>
            </c:numRef>
          </c:val>
          <c:extLst>
            <c:ext xmlns:c16="http://schemas.microsoft.com/office/drawing/2014/chart" uri="{C3380CC4-5D6E-409C-BE32-E72D297353CC}">
              <c16:uniqueId val="{00000006-5F4F-4372-A6A0-6C1EE4D4F7B8}"/>
            </c:ext>
          </c:extLst>
        </c:ser>
        <c:dLbls>
          <c:showLegendKey val="0"/>
          <c:showVal val="0"/>
          <c:showCatName val="0"/>
          <c:showSerName val="0"/>
          <c:showPercent val="0"/>
          <c:showBubbleSize val="0"/>
        </c:dLbls>
        <c:gapWidth val="182"/>
        <c:axId val="577383864"/>
        <c:axId val="577382880"/>
      </c:barChart>
      <c:catAx>
        <c:axId val="577383864"/>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lt-LT"/>
          </a:p>
        </c:txPr>
        <c:crossAx val="577382880"/>
        <c:crosses val="autoZero"/>
        <c:auto val="1"/>
        <c:lblAlgn val="ctr"/>
        <c:lblOffset val="100"/>
        <c:noMultiLvlLbl val="0"/>
      </c:catAx>
      <c:valAx>
        <c:axId val="57738288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577383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lt-LT" b="1" dirty="0" smtClean="0"/>
              <a:t>2023 </a:t>
            </a:r>
            <a:r>
              <a:rPr lang="lt-LT" b="1" dirty="0"/>
              <a:t>m.</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lt-LT"/>
        </a:p>
      </c:txPr>
    </c:title>
    <c:autoTitleDeleted val="0"/>
    <c:plotArea>
      <c:layout>
        <c:manualLayout>
          <c:layoutTarget val="inner"/>
          <c:xMode val="edge"/>
          <c:yMode val="edge"/>
          <c:x val="3.0608923884514437E-2"/>
          <c:y val="0.11044989964489735"/>
          <c:w val="0.91082697355138298"/>
          <c:h val="0.81363947153664617"/>
        </c:manualLayout>
      </c:layout>
      <c:barChart>
        <c:barDir val="bar"/>
        <c:grouping val="stacked"/>
        <c:varyColors val="0"/>
        <c:ser>
          <c:idx val="0"/>
          <c:order val="0"/>
          <c:tx>
            <c:strRef>
              <c:f>Lapas2!$D$26</c:f>
              <c:strCache>
                <c:ptCount val="1"/>
                <c:pt idx="0">
                  <c:v>Mažiau 16</c:v>
                </c:pt>
              </c:strCache>
            </c:strRef>
          </c:tx>
          <c:spPr>
            <a:solidFill>
              <a:srgbClr val="FF0000"/>
            </a:solidFill>
            <a:ln>
              <a:solidFill>
                <a:srgbClr val="FF0000"/>
              </a:solidFill>
            </a:ln>
            <a:effectLst/>
          </c:spPr>
          <c:invertIfNegative val="0"/>
          <c:dLbls>
            <c:dLbl>
              <c:idx val="6"/>
              <c:layout>
                <c:manualLayout>
                  <c:x val="-2.051282051282056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BBB-4423-9FC9-0A111DF569DF}"/>
                </c:ext>
              </c:extLst>
            </c:dLbl>
            <c:dLbl>
              <c:idx val="12"/>
              <c:layout>
                <c:manualLayout>
                  <c:x val="-4.102564102564102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BBB-4423-9FC9-0A111DF569DF}"/>
                </c:ext>
              </c:extLst>
            </c:dLbl>
            <c:dLbl>
              <c:idx val="13"/>
              <c:layout>
                <c:manualLayout>
                  <c:x val="-3.3333333333333333E-2"/>
                  <c:y val="-2.240896358543417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BBB-4423-9FC9-0A111DF569DF}"/>
                </c:ext>
              </c:extLst>
            </c:dLbl>
            <c:dLbl>
              <c:idx val="16"/>
              <c:layout>
                <c:manualLayout>
                  <c:x val="-8.9743589743589772E-2"/>
                  <c:y val="4.481792717086834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BBB-4423-9FC9-0A111DF569D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Lapas2!$C$27:$C$47</c:f>
              <c:strCache>
                <c:ptCount val="21"/>
                <c:pt idx="0">
                  <c:v>G4</c:v>
                </c:pt>
                <c:pt idx="1">
                  <c:v>G5</c:v>
                </c:pt>
                <c:pt idx="2">
                  <c:v>G1</c:v>
                </c:pt>
                <c:pt idx="3">
                  <c:v>G31</c:v>
                </c:pt>
                <c:pt idx="4">
                  <c:v>G8</c:v>
                </c:pt>
                <c:pt idx="5">
                  <c:v>G18</c:v>
                </c:pt>
                <c:pt idx="6">
                  <c:v>Kauno m.</c:v>
                </c:pt>
                <c:pt idx="7">
                  <c:v>G11</c:v>
                </c:pt>
                <c:pt idx="8">
                  <c:v>G16</c:v>
                </c:pt>
                <c:pt idx="9">
                  <c:v>G14</c:v>
                </c:pt>
                <c:pt idx="10">
                  <c:v>G12</c:v>
                </c:pt>
                <c:pt idx="11">
                  <c:v>G9</c:v>
                </c:pt>
                <c:pt idx="12">
                  <c:v>G13</c:v>
                </c:pt>
                <c:pt idx="13">
                  <c:v>Lietuva</c:v>
                </c:pt>
                <c:pt idx="14">
                  <c:v>G17</c:v>
                </c:pt>
                <c:pt idx="15">
                  <c:v>G3</c:v>
                </c:pt>
                <c:pt idx="16">
                  <c:v>G6</c:v>
                </c:pt>
                <c:pt idx="17">
                  <c:v>G20</c:v>
                </c:pt>
                <c:pt idx="18">
                  <c:v>G10</c:v>
                </c:pt>
                <c:pt idx="19">
                  <c:v>G15</c:v>
                </c:pt>
                <c:pt idx="20">
                  <c:v>G7</c:v>
                </c:pt>
              </c:strCache>
            </c:strRef>
          </c:cat>
          <c:val>
            <c:numRef>
              <c:f>Lapas2!$D$27:$D$47</c:f>
              <c:numCache>
                <c:formatCode>0</c:formatCode>
                <c:ptCount val="21"/>
                <c:pt idx="0">
                  <c:v>0</c:v>
                </c:pt>
                <c:pt idx="1">
                  <c:v>0</c:v>
                </c:pt>
                <c:pt idx="2">
                  <c:v>0</c:v>
                </c:pt>
                <c:pt idx="3">
                  <c:v>0</c:v>
                </c:pt>
                <c:pt idx="4">
                  <c:v>0</c:v>
                </c:pt>
                <c:pt idx="5">
                  <c:v>0</c:v>
                </c:pt>
                <c:pt idx="6">
                  <c:v>-1.33</c:v>
                </c:pt>
                <c:pt idx="7">
                  <c:v>0</c:v>
                </c:pt>
                <c:pt idx="8">
                  <c:v>0</c:v>
                </c:pt>
                <c:pt idx="9">
                  <c:v>0</c:v>
                </c:pt>
                <c:pt idx="10">
                  <c:v>0</c:v>
                </c:pt>
                <c:pt idx="11">
                  <c:v>0</c:v>
                </c:pt>
                <c:pt idx="12">
                  <c:v>-6.25</c:v>
                </c:pt>
                <c:pt idx="13">
                  <c:v>-4.0699999999999896</c:v>
                </c:pt>
                <c:pt idx="14">
                  <c:v>0</c:v>
                </c:pt>
                <c:pt idx="15">
                  <c:v>0</c:v>
                </c:pt>
                <c:pt idx="16">
                  <c:v>-20</c:v>
                </c:pt>
                <c:pt idx="17">
                  <c:v>0</c:v>
                </c:pt>
                <c:pt idx="18">
                  <c:v>0</c:v>
                </c:pt>
                <c:pt idx="19">
                  <c:v>0</c:v>
                </c:pt>
                <c:pt idx="20">
                  <c:v>0</c:v>
                </c:pt>
              </c:numCache>
            </c:numRef>
          </c:val>
          <c:extLst>
            <c:ext xmlns:c16="http://schemas.microsoft.com/office/drawing/2014/chart" uri="{C3380CC4-5D6E-409C-BE32-E72D297353CC}">
              <c16:uniqueId val="{00000004-DBBB-4423-9FC9-0A111DF569DF}"/>
            </c:ext>
          </c:extLst>
        </c:ser>
        <c:ser>
          <c:idx val="1"/>
          <c:order val="1"/>
          <c:tx>
            <c:strRef>
              <c:f>Lapas2!$E$26</c:f>
              <c:strCache>
                <c:ptCount val="1"/>
                <c:pt idx="0">
                  <c:v>36-100</c:v>
                </c:pt>
              </c:strCache>
            </c:strRef>
          </c:tx>
          <c:spPr>
            <a:solidFill>
              <a:srgbClr val="FFC000"/>
            </a:solidFill>
            <a:ln>
              <a:solidFill>
                <a:srgbClr val="FFC000"/>
              </a:solidFill>
            </a:ln>
            <a:effectLst/>
          </c:spPr>
          <c:invertIfNegative val="0"/>
          <c:dPt>
            <c:idx val="6"/>
            <c:invertIfNegative val="0"/>
            <c:bubble3D val="0"/>
            <c:spPr>
              <a:solidFill>
                <a:srgbClr val="00B050"/>
              </a:solidFill>
              <a:ln>
                <a:solidFill>
                  <a:srgbClr val="00B050"/>
                </a:solidFill>
              </a:ln>
              <a:effectLst/>
            </c:spPr>
            <c:extLst>
              <c:ext xmlns:c16="http://schemas.microsoft.com/office/drawing/2014/chart" uri="{C3380CC4-5D6E-409C-BE32-E72D297353CC}">
                <c16:uniqueId val="{0000000C-DBBB-4423-9FC9-0A111DF569DF}"/>
              </c:ext>
            </c:extLst>
          </c:dPt>
          <c:dPt>
            <c:idx val="13"/>
            <c:invertIfNegative val="0"/>
            <c:bubble3D val="0"/>
            <c:spPr>
              <a:solidFill>
                <a:srgbClr val="0070C0"/>
              </a:solidFill>
              <a:ln>
                <a:solidFill>
                  <a:srgbClr val="0070C0"/>
                </a:solidFill>
              </a:ln>
              <a:effectLst/>
            </c:spPr>
            <c:extLst>
              <c:ext xmlns:c16="http://schemas.microsoft.com/office/drawing/2014/chart" uri="{C3380CC4-5D6E-409C-BE32-E72D297353CC}">
                <c16:uniqueId val="{00000013-DBBB-4423-9FC9-0A111DF569DF}"/>
              </c:ext>
            </c:extLst>
          </c:dPt>
          <c:dLbls>
            <c:dLbl>
              <c:idx val="0"/>
              <c:layout>
                <c:manualLayout>
                  <c:x val="0.29815923044825371"/>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BBB-4423-9FC9-0A111DF569DF}"/>
                </c:ext>
              </c:extLst>
            </c:dLbl>
            <c:dLbl>
              <c:idx val="1"/>
              <c:layout>
                <c:manualLayout>
                  <c:x val="0.29815923044825371"/>
                  <c:y val="-2.469135802469135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BBB-4423-9FC9-0A111DF569DF}"/>
                </c:ext>
              </c:extLst>
            </c:dLbl>
            <c:dLbl>
              <c:idx val="2"/>
              <c:layout>
                <c:manualLayout>
                  <c:x val="0.29815923044825371"/>
                  <c:y val="1.9442014194933708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BBB-4423-9FC9-0A111DF569DF}"/>
                </c:ext>
              </c:extLst>
            </c:dLbl>
            <c:dLbl>
              <c:idx val="3"/>
              <c:layout>
                <c:manualLayout>
                  <c:x val="0.29815923044825371"/>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BBB-4423-9FC9-0A111DF569DF}"/>
                </c:ext>
              </c:extLst>
            </c:dLbl>
            <c:dLbl>
              <c:idx val="4"/>
              <c:layout>
                <c:manualLayout>
                  <c:x val="0.28238442935914415"/>
                  <c:y val="4.5266966784071083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BBB-4423-9FC9-0A111DF569DF}"/>
                </c:ext>
              </c:extLst>
            </c:dLbl>
            <c:dLbl>
              <c:idx val="5"/>
              <c:layout>
                <c:manualLayout>
                  <c:x val="0.25664907196590842"/>
                  <c:y val="4.5266966784071083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BBB-4423-9FC9-0A111DF569DF}"/>
                </c:ext>
              </c:extLst>
            </c:dLbl>
            <c:dLbl>
              <c:idx val="6"/>
              <c:layout>
                <c:manualLayout>
                  <c:x val="0.22266736989374708"/>
                  <c:y val="7.407407407407407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BBB-4423-9FC9-0A111DF569DF}"/>
                </c:ext>
              </c:extLst>
            </c:dLbl>
            <c:dLbl>
              <c:idx val="7"/>
              <c:layout>
                <c:manualLayout>
                  <c:x val="0.20554055227293677"/>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BBB-4423-9FC9-0A111DF569DF}"/>
                </c:ext>
              </c:extLst>
            </c:dLbl>
            <c:dLbl>
              <c:idx val="8"/>
              <c:layout>
                <c:manualLayout>
                  <c:x val="0.21054320467311979"/>
                  <c:y val="-4.938271604938181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BBB-4423-9FC9-0A111DF569DF}"/>
                </c:ext>
              </c:extLst>
            </c:dLbl>
            <c:dLbl>
              <c:idx val="9"/>
              <c:layout>
                <c:manualLayout>
                  <c:x val="0.17197573790079057"/>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BBB-4423-9FC9-0A111DF569DF}"/>
                </c:ext>
              </c:extLst>
            </c:dLbl>
            <c:dLbl>
              <c:idx val="10"/>
              <c:layout>
                <c:manualLayout>
                  <c:x val="0.1914049995161807"/>
                  <c:y val="-4.938271604938271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DBBB-4423-9FC9-0A111DF569DF}"/>
                </c:ext>
              </c:extLst>
            </c:dLbl>
            <c:dLbl>
              <c:idx val="11"/>
              <c:layout>
                <c:manualLayout>
                  <c:x val="0.16733681045722637"/>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BBB-4423-9FC9-0A111DF569DF}"/>
                </c:ext>
              </c:extLst>
            </c:dLbl>
            <c:dLbl>
              <c:idx val="12"/>
              <c:layout>
                <c:manualLayout>
                  <c:x val="0.17346314731855153"/>
                  <c:y val="-4.938271604938271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DBBB-4423-9FC9-0A111DF569DF}"/>
                </c:ext>
              </c:extLst>
            </c:dLbl>
            <c:dLbl>
              <c:idx val="13"/>
              <c:layout>
                <c:manualLayout>
                  <c:x val="0.16071709273991974"/>
                  <c:y val="9.0533933568142166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DBBB-4423-9FC9-0A111DF569DF}"/>
                </c:ext>
              </c:extLst>
            </c:dLbl>
            <c:dLbl>
              <c:idx val="14"/>
              <c:layout>
                <c:manualLayout>
                  <c:x val="0.12935183906757902"/>
                  <c:y val="-1.2346651113055306E-3"/>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ctr"/>
              <c:showLegendKey val="0"/>
              <c:showVal val="1"/>
              <c:showCatName val="0"/>
              <c:showSerName val="0"/>
              <c:showPercent val="0"/>
              <c:showBubbleSize val="0"/>
              <c:extLst>
                <c:ext xmlns:c15="http://schemas.microsoft.com/office/drawing/2012/chart" uri="{CE6537A1-D6FC-4f65-9D91-7224C49458BB}">
                  <c15:layout>
                    <c:manualLayout>
                      <c:w val="9.8554929544066361E-2"/>
                      <c:h val="4.26050354816759E-2"/>
                    </c:manualLayout>
                  </c15:layout>
                </c:ext>
                <c:ext xmlns:c16="http://schemas.microsoft.com/office/drawing/2014/chart" uri="{C3380CC4-5D6E-409C-BE32-E72D297353CC}">
                  <c16:uniqueId val="{00000014-DBBB-4423-9FC9-0A111DF569DF}"/>
                </c:ext>
              </c:extLst>
            </c:dLbl>
            <c:dLbl>
              <c:idx val="15"/>
              <c:layout>
                <c:manualLayout>
                  <c:x val="0.1050652620483413"/>
                  <c:y val="-2.469135802469135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DBBB-4423-9FC9-0A111DF569DF}"/>
                </c:ext>
              </c:extLst>
            </c:dLbl>
            <c:dLbl>
              <c:idx val="16"/>
              <c:layout>
                <c:manualLayout>
                  <c:x val="8.3425348225530896E-2"/>
                  <c:y val="-9.7210070872817872E-8"/>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ctr"/>
              <c:showLegendKey val="0"/>
              <c:showVal val="1"/>
              <c:showCatName val="0"/>
              <c:showSerName val="0"/>
              <c:showPercent val="0"/>
              <c:showBubbleSize val="0"/>
              <c:extLst>
                <c:ext xmlns:c15="http://schemas.microsoft.com/office/drawing/2012/chart" uri="{CE6537A1-D6FC-4f65-9D91-7224C49458BB}">
                  <c15:layout>
                    <c:manualLayout>
                      <c:w val="0.11312687575560895"/>
                      <c:h val="4.0135899679206763E-2"/>
                    </c:manualLayout>
                  </c15:layout>
                </c:ext>
                <c:ext xmlns:c16="http://schemas.microsoft.com/office/drawing/2014/chart" uri="{C3380CC4-5D6E-409C-BE32-E72D297353CC}">
                  <c16:uniqueId val="{00000016-DBBB-4423-9FC9-0A111DF569DF}"/>
                </c:ext>
              </c:extLst>
            </c:dLbl>
            <c:dLbl>
              <c:idx val="17"/>
              <c:layout>
                <c:manualLayout>
                  <c:x val="8.5999725389570084E-2"/>
                  <c:y val="-4.938271604938181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DBBB-4423-9FC9-0A111DF569DF}"/>
                </c:ext>
              </c:extLst>
            </c:dLbl>
            <c:dLbl>
              <c:idx val="18"/>
              <c:layout>
                <c:manualLayout>
                  <c:x val="9.4337861855655125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DBBB-4423-9FC9-0A111DF569D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Lapas2!$C$27:$C$47</c:f>
              <c:strCache>
                <c:ptCount val="21"/>
                <c:pt idx="0">
                  <c:v>G4</c:v>
                </c:pt>
                <c:pt idx="1">
                  <c:v>G5</c:v>
                </c:pt>
                <c:pt idx="2">
                  <c:v>G1</c:v>
                </c:pt>
                <c:pt idx="3">
                  <c:v>G31</c:v>
                </c:pt>
                <c:pt idx="4">
                  <c:v>G8</c:v>
                </c:pt>
                <c:pt idx="5">
                  <c:v>G18</c:v>
                </c:pt>
                <c:pt idx="6">
                  <c:v>Kauno m.</c:v>
                </c:pt>
                <c:pt idx="7">
                  <c:v>G11</c:v>
                </c:pt>
                <c:pt idx="8">
                  <c:v>G16</c:v>
                </c:pt>
                <c:pt idx="9">
                  <c:v>G14</c:v>
                </c:pt>
                <c:pt idx="10">
                  <c:v>G12</c:v>
                </c:pt>
                <c:pt idx="11">
                  <c:v>G9</c:v>
                </c:pt>
                <c:pt idx="12">
                  <c:v>G13</c:v>
                </c:pt>
                <c:pt idx="13">
                  <c:v>Lietuva</c:v>
                </c:pt>
                <c:pt idx="14">
                  <c:v>G17</c:v>
                </c:pt>
                <c:pt idx="15">
                  <c:v>G3</c:v>
                </c:pt>
                <c:pt idx="16">
                  <c:v>G6</c:v>
                </c:pt>
                <c:pt idx="17">
                  <c:v>G20</c:v>
                </c:pt>
                <c:pt idx="18">
                  <c:v>G10</c:v>
                </c:pt>
                <c:pt idx="19">
                  <c:v>G15</c:v>
                </c:pt>
                <c:pt idx="20">
                  <c:v>G7</c:v>
                </c:pt>
              </c:strCache>
            </c:strRef>
          </c:cat>
          <c:val>
            <c:numRef>
              <c:f>Lapas2!$E$27:$E$47</c:f>
              <c:numCache>
                <c:formatCode>0</c:formatCode>
                <c:ptCount val="21"/>
                <c:pt idx="0">
                  <c:v>100</c:v>
                </c:pt>
                <c:pt idx="1">
                  <c:v>100</c:v>
                </c:pt>
                <c:pt idx="2">
                  <c:v>100</c:v>
                </c:pt>
                <c:pt idx="3">
                  <c:v>100</c:v>
                </c:pt>
                <c:pt idx="4">
                  <c:v>80</c:v>
                </c:pt>
                <c:pt idx="5">
                  <c:v>72.72727272727272</c:v>
                </c:pt>
                <c:pt idx="6">
                  <c:v>60.89</c:v>
                </c:pt>
                <c:pt idx="7">
                  <c:v>60</c:v>
                </c:pt>
                <c:pt idx="8">
                  <c:v>56.666666666666671</c:v>
                </c:pt>
                <c:pt idx="9">
                  <c:v>50</c:v>
                </c:pt>
                <c:pt idx="10">
                  <c:v>50</c:v>
                </c:pt>
                <c:pt idx="11">
                  <c:v>45</c:v>
                </c:pt>
                <c:pt idx="12">
                  <c:v>43.75</c:v>
                </c:pt>
                <c:pt idx="13">
                  <c:v>39.31</c:v>
                </c:pt>
                <c:pt idx="14">
                  <c:v>25</c:v>
                </c:pt>
                <c:pt idx="15">
                  <c:v>25</c:v>
                </c:pt>
                <c:pt idx="16">
                  <c:v>20</c:v>
                </c:pt>
                <c:pt idx="17">
                  <c:v>16.666666666666668</c:v>
                </c:pt>
                <c:pt idx="18">
                  <c:v>11.111111111111111</c:v>
                </c:pt>
                <c:pt idx="19">
                  <c:v>0</c:v>
                </c:pt>
                <c:pt idx="20">
                  <c:v>0</c:v>
                </c:pt>
              </c:numCache>
            </c:numRef>
          </c:val>
          <c:extLst>
            <c:ext xmlns:c16="http://schemas.microsoft.com/office/drawing/2014/chart" uri="{C3380CC4-5D6E-409C-BE32-E72D297353CC}">
              <c16:uniqueId val="{00000005-DBBB-4423-9FC9-0A111DF569DF}"/>
            </c:ext>
          </c:extLst>
        </c:ser>
        <c:dLbls>
          <c:showLegendKey val="0"/>
          <c:showVal val="0"/>
          <c:showCatName val="0"/>
          <c:showSerName val="0"/>
          <c:showPercent val="0"/>
          <c:showBubbleSize val="0"/>
        </c:dLbls>
        <c:gapWidth val="150"/>
        <c:overlap val="100"/>
        <c:axId val="304150576"/>
        <c:axId val="304145984"/>
      </c:barChart>
      <c:catAx>
        <c:axId val="3041505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lt-LT"/>
          </a:p>
        </c:txPr>
        <c:crossAx val="304145984"/>
        <c:crosses val="autoZero"/>
        <c:auto val="1"/>
        <c:lblAlgn val="ctr"/>
        <c:lblOffset val="1000"/>
        <c:noMultiLvlLbl val="0"/>
      </c:catAx>
      <c:valAx>
        <c:axId val="304145984"/>
        <c:scaling>
          <c:orientation val="minMax"/>
          <c:max val="100"/>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3041505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lt-LT" b="1" dirty="0" smtClean="0"/>
              <a:t>2022 </a:t>
            </a:r>
            <a:r>
              <a:rPr lang="lt-LT" b="1" dirty="0"/>
              <a:t>m.</a:t>
            </a:r>
            <a:endParaRPr lang="en-US" b="1" dirty="0"/>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lt-LT"/>
        </a:p>
      </c:txPr>
    </c:title>
    <c:autoTitleDeleted val="0"/>
    <c:plotArea>
      <c:layout/>
      <c:barChart>
        <c:barDir val="bar"/>
        <c:grouping val="clustered"/>
        <c:varyColors val="0"/>
        <c:ser>
          <c:idx val="0"/>
          <c:order val="0"/>
          <c:tx>
            <c:strRef>
              <c:f>Fizika!$J$47</c:f>
              <c:strCache>
                <c:ptCount val="1"/>
                <c:pt idx="0">
                  <c:v>Mažiau 16</c:v>
                </c:pt>
              </c:strCache>
            </c:strRef>
          </c:tx>
          <c:spPr>
            <a:solidFill>
              <a:srgbClr val="FF0000"/>
            </a:solidFill>
            <a:ln>
              <a:solidFill>
                <a:srgbClr val="FF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Fizika!$I$48:$I$67</c:f>
              <c:strCache>
                <c:ptCount val="20"/>
                <c:pt idx="0">
                  <c:v>G20</c:v>
                </c:pt>
                <c:pt idx="1">
                  <c:v>G2</c:v>
                </c:pt>
                <c:pt idx="2">
                  <c:v>G3</c:v>
                </c:pt>
                <c:pt idx="3">
                  <c:v>G12</c:v>
                </c:pt>
                <c:pt idx="4">
                  <c:v>G10</c:v>
                </c:pt>
                <c:pt idx="5">
                  <c:v>G14</c:v>
                </c:pt>
                <c:pt idx="6">
                  <c:v>G21</c:v>
                </c:pt>
                <c:pt idx="7">
                  <c:v>G7</c:v>
                </c:pt>
                <c:pt idx="8">
                  <c:v>Lietuva    </c:v>
                </c:pt>
                <c:pt idx="9">
                  <c:v>G16</c:v>
                </c:pt>
                <c:pt idx="10">
                  <c:v>G17</c:v>
                </c:pt>
                <c:pt idx="11">
                  <c:v>G1</c:v>
                </c:pt>
                <c:pt idx="12">
                  <c:v>G19</c:v>
                </c:pt>
                <c:pt idx="13">
                  <c:v>G11</c:v>
                </c:pt>
                <c:pt idx="14">
                  <c:v>G9</c:v>
                </c:pt>
                <c:pt idx="15">
                  <c:v>Kauno m.</c:v>
                </c:pt>
                <c:pt idx="16">
                  <c:v>G18</c:v>
                </c:pt>
                <c:pt idx="17">
                  <c:v>G15</c:v>
                </c:pt>
                <c:pt idx="18">
                  <c:v>G13</c:v>
                </c:pt>
                <c:pt idx="19">
                  <c:v>G4</c:v>
                </c:pt>
              </c:strCache>
            </c:strRef>
          </c:cat>
          <c:val>
            <c:numRef>
              <c:f>Fizika!$J$48:$J$67</c:f>
              <c:numCache>
                <c:formatCode>0</c:formatCode>
                <c:ptCount val="20"/>
                <c:pt idx="0">
                  <c:v>0</c:v>
                </c:pt>
                <c:pt idx="1">
                  <c:v>0</c:v>
                </c:pt>
                <c:pt idx="2">
                  <c:v>-16.6666666666667</c:v>
                </c:pt>
                <c:pt idx="3">
                  <c:v>0</c:v>
                </c:pt>
                <c:pt idx="4">
                  <c:v>-12.5</c:v>
                </c:pt>
                <c:pt idx="5">
                  <c:v>0</c:v>
                </c:pt>
                <c:pt idx="6">
                  <c:v>0</c:v>
                </c:pt>
                <c:pt idx="7">
                  <c:v>0</c:v>
                </c:pt>
                <c:pt idx="8">
                  <c:v>-2.8526148969889098</c:v>
                </c:pt>
                <c:pt idx="9">
                  <c:v>0</c:v>
                </c:pt>
                <c:pt idx="10">
                  <c:v>0</c:v>
                </c:pt>
                <c:pt idx="11">
                  <c:v>0</c:v>
                </c:pt>
                <c:pt idx="12">
                  <c:v>0</c:v>
                </c:pt>
                <c:pt idx="13">
                  <c:v>0</c:v>
                </c:pt>
                <c:pt idx="14">
                  <c:v>0</c:v>
                </c:pt>
                <c:pt idx="15">
                  <c:v>-1.61290322580645</c:v>
                </c:pt>
                <c:pt idx="16">
                  <c:v>0</c:v>
                </c:pt>
                <c:pt idx="17">
                  <c:v>0</c:v>
                </c:pt>
                <c:pt idx="18">
                  <c:v>0</c:v>
                </c:pt>
                <c:pt idx="19">
                  <c:v>0</c:v>
                </c:pt>
              </c:numCache>
            </c:numRef>
          </c:val>
          <c:extLst>
            <c:ext xmlns:c16="http://schemas.microsoft.com/office/drawing/2014/chart" uri="{C3380CC4-5D6E-409C-BE32-E72D297353CC}">
              <c16:uniqueId val="{00000000-D0EA-4034-9A78-932DEFEA5028}"/>
            </c:ext>
          </c:extLst>
        </c:ser>
        <c:ser>
          <c:idx val="1"/>
          <c:order val="1"/>
          <c:tx>
            <c:strRef>
              <c:f>Fizika!$K$47</c:f>
              <c:strCache>
                <c:ptCount val="1"/>
                <c:pt idx="0">
                  <c:v>36-100</c:v>
                </c:pt>
              </c:strCache>
            </c:strRef>
          </c:tx>
          <c:spPr>
            <a:solidFill>
              <a:srgbClr val="FFC000"/>
            </a:solidFill>
            <a:ln>
              <a:solidFill>
                <a:srgbClr val="FFC000"/>
              </a:solidFill>
            </a:ln>
            <a:effectLst/>
          </c:spPr>
          <c:invertIfNegative val="0"/>
          <c:dPt>
            <c:idx val="8"/>
            <c:invertIfNegative val="0"/>
            <c:bubble3D val="0"/>
            <c:spPr>
              <a:solidFill>
                <a:srgbClr val="0070C0"/>
              </a:solidFill>
              <a:ln>
                <a:solidFill>
                  <a:srgbClr val="0070C0"/>
                </a:solidFill>
              </a:ln>
              <a:effectLst/>
            </c:spPr>
            <c:extLst>
              <c:ext xmlns:c16="http://schemas.microsoft.com/office/drawing/2014/chart" uri="{C3380CC4-5D6E-409C-BE32-E72D297353CC}">
                <c16:uniqueId val="{00000002-D0EA-4034-9A78-932DEFEA5028}"/>
              </c:ext>
            </c:extLst>
          </c:dPt>
          <c:dPt>
            <c:idx val="15"/>
            <c:invertIfNegative val="0"/>
            <c:bubble3D val="0"/>
            <c:spPr>
              <a:solidFill>
                <a:srgbClr val="00B050"/>
              </a:solidFill>
              <a:ln>
                <a:solidFill>
                  <a:srgbClr val="00B050"/>
                </a:solidFill>
              </a:ln>
              <a:effectLst/>
            </c:spPr>
            <c:extLst>
              <c:ext xmlns:c16="http://schemas.microsoft.com/office/drawing/2014/chart" uri="{C3380CC4-5D6E-409C-BE32-E72D297353CC}">
                <c16:uniqueId val="{00000004-D0EA-4034-9A78-932DEFEA5028}"/>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Fizika!$I$48:$I$67</c:f>
              <c:strCache>
                <c:ptCount val="20"/>
                <c:pt idx="0">
                  <c:v>G20</c:v>
                </c:pt>
                <c:pt idx="1">
                  <c:v>G2</c:v>
                </c:pt>
                <c:pt idx="2">
                  <c:v>G3</c:v>
                </c:pt>
                <c:pt idx="3">
                  <c:v>G12</c:v>
                </c:pt>
                <c:pt idx="4">
                  <c:v>G10</c:v>
                </c:pt>
                <c:pt idx="5">
                  <c:v>G14</c:v>
                </c:pt>
                <c:pt idx="6">
                  <c:v>G21</c:v>
                </c:pt>
                <c:pt idx="7">
                  <c:v>G7</c:v>
                </c:pt>
                <c:pt idx="8">
                  <c:v>Lietuva    </c:v>
                </c:pt>
                <c:pt idx="9">
                  <c:v>G16</c:v>
                </c:pt>
                <c:pt idx="10">
                  <c:v>G17</c:v>
                </c:pt>
                <c:pt idx="11">
                  <c:v>G1</c:v>
                </c:pt>
                <c:pt idx="12">
                  <c:v>G19</c:v>
                </c:pt>
                <c:pt idx="13">
                  <c:v>G11</c:v>
                </c:pt>
                <c:pt idx="14">
                  <c:v>G9</c:v>
                </c:pt>
                <c:pt idx="15">
                  <c:v>Kauno m.</c:v>
                </c:pt>
                <c:pt idx="16">
                  <c:v>G18</c:v>
                </c:pt>
                <c:pt idx="17">
                  <c:v>G15</c:v>
                </c:pt>
                <c:pt idx="18">
                  <c:v>G13</c:v>
                </c:pt>
                <c:pt idx="19">
                  <c:v>G4</c:v>
                </c:pt>
              </c:strCache>
            </c:strRef>
          </c:cat>
          <c:val>
            <c:numRef>
              <c:f>Fizika!$K$48:$K$67</c:f>
              <c:numCache>
                <c:formatCode>0</c:formatCode>
                <c:ptCount val="20"/>
                <c:pt idx="0">
                  <c:v>0</c:v>
                </c:pt>
                <c:pt idx="1">
                  <c:v>0</c:v>
                </c:pt>
                <c:pt idx="2">
                  <c:v>16.666666666666668</c:v>
                </c:pt>
                <c:pt idx="3">
                  <c:v>33.333333333333336</c:v>
                </c:pt>
                <c:pt idx="4">
                  <c:v>50</c:v>
                </c:pt>
                <c:pt idx="5">
                  <c:v>50</c:v>
                </c:pt>
                <c:pt idx="6">
                  <c:v>50</c:v>
                </c:pt>
                <c:pt idx="7">
                  <c:v>50</c:v>
                </c:pt>
                <c:pt idx="8">
                  <c:v>57.68</c:v>
                </c:pt>
                <c:pt idx="9">
                  <c:v>59.375</c:v>
                </c:pt>
                <c:pt idx="10">
                  <c:v>66.666666666666671</c:v>
                </c:pt>
                <c:pt idx="11">
                  <c:v>66.666666666666671</c:v>
                </c:pt>
                <c:pt idx="12">
                  <c:v>66.666666666666671</c:v>
                </c:pt>
                <c:pt idx="13">
                  <c:v>66.666666666666671</c:v>
                </c:pt>
                <c:pt idx="14">
                  <c:v>66.666666666666671</c:v>
                </c:pt>
                <c:pt idx="15">
                  <c:v>66.67</c:v>
                </c:pt>
                <c:pt idx="16">
                  <c:v>72.407586206896553</c:v>
                </c:pt>
                <c:pt idx="17">
                  <c:v>75</c:v>
                </c:pt>
                <c:pt idx="18">
                  <c:v>87.5</c:v>
                </c:pt>
                <c:pt idx="19">
                  <c:v>100</c:v>
                </c:pt>
              </c:numCache>
            </c:numRef>
          </c:val>
          <c:extLst>
            <c:ext xmlns:c16="http://schemas.microsoft.com/office/drawing/2014/chart" uri="{C3380CC4-5D6E-409C-BE32-E72D297353CC}">
              <c16:uniqueId val="{00000005-D0EA-4034-9A78-932DEFEA5028}"/>
            </c:ext>
          </c:extLst>
        </c:ser>
        <c:dLbls>
          <c:showLegendKey val="0"/>
          <c:showVal val="0"/>
          <c:showCatName val="0"/>
          <c:showSerName val="0"/>
          <c:showPercent val="0"/>
          <c:showBubbleSize val="0"/>
        </c:dLbls>
        <c:gapWidth val="182"/>
        <c:axId val="625856208"/>
        <c:axId val="625851944"/>
      </c:barChart>
      <c:catAx>
        <c:axId val="625856208"/>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lt-LT"/>
          </a:p>
        </c:txPr>
        <c:crossAx val="625851944"/>
        <c:crosses val="autoZero"/>
        <c:auto val="1"/>
        <c:lblAlgn val="ctr"/>
        <c:lblOffset val="100"/>
        <c:noMultiLvlLbl val="0"/>
      </c:catAx>
      <c:valAx>
        <c:axId val="62585194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6258562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lt-LT" b="1" baseline="0" dirty="0" smtClean="0"/>
              <a:t>2021 </a:t>
            </a:r>
            <a:r>
              <a:rPr lang="lt-LT" b="1" baseline="0" dirty="0"/>
              <a:t>m. </a:t>
            </a:r>
            <a:endParaRPr lang="lt-LT" b="1" dirty="0"/>
          </a:p>
        </c:rich>
      </c:tx>
      <c:layout>
        <c:manualLayout>
          <c:xMode val="edge"/>
          <c:yMode val="edge"/>
          <c:x val="0.32389566929133856"/>
          <c:y val="1.6938902199084879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lt-LT"/>
        </a:p>
      </c:txPr>
    </c:title>
    <c:autoTitleDeleted val="0"/>
    <c:plotArea>
      <c:layout>
        <c:manualLayout>
          <c:layoutTarget val="inner"/>
          <c:xMode val="edge"/>
          <c:yMode val="edge"/>
          <c:x val="0.18815091863517061"/>
          <c:y val="8.9751983223436901E-2"/>
          <c:w val="0.76784908136482943"/>
          <c:h val="0.79875764870507904"/>
        </c:manualLayout>
      </c:layout>
      <c:barChart>
        <c:barDir val="bar"/>
        <c:grouping val="clustered"/>
        <c:varyColors val="0"/>
        <c:ser>
          <c:idx val="0"/>
          <c:order val="0"/>
          <c:tx>
            <c:strRef>
              <c:f>Fizika!$P$1</c:f>
              <c:strCache>
                <c:ptCount val="1"/>
                <c:pt idx="0">
                  <c:v>Mažiau 16</c:v>
                </c:pt>
              </c:strCache>
            </c:strRef>
          </c:tx>
          <c:spPr>
            <a:solidFill>
              <a:srgbClr val="FF0000"/>
            </a:solidFill>
            <a:ln>
              <a:solidFill>
                <a:srgbClr val="FF0000"/>
              </a:solidFill>
            </a:ln>
            <a:effectLst/>
          </c:spPr>
          <c:invertIfNegative val="0"/>
          <c:dPt>
            <c:idx val="8"/>
            <c:invertIfNegative val="0"/>
            <c:bubble3D val="0"/>
            <c:spPr>
              <a:solidFill>
                <a:srgbClr val="0070C0"/>
              </a:solidFill>
              <a:ln>
                <a:solidFill>
                  <a:srgbClr val="0070C0"/>
                </a:solidFill>
              </a:ln>
              <a:effectLst/>
            </c:spPr>
            <c:extLst>
              <c:ext xmlns:c16="http://schemas.microsoft.com/office/drawing/2014/chart" uri="{C3380CC4-5D6E-409C-BE32-E72D297353CC}">
                <c16:uniqueId val="{00000001-DE88-4BB3-8278-6B437F049A9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Fizika!$O$2:$O$22</c:f>
              <c:strCache>
                <c:ptCount val="21"/>
                <c:pt idx="0">
                  <c:v>G15</c:v>
                </c:pt>
                <c:pt idx="1">
                  <c:v>G3</c:v>
                </c:pt>
                <c:pt idx="2">
                  <c:v>G12</c:v>
                </c:pt>
                <c:pt idx="3">
                  <c:v>G19</c:v>
                </c:pt>
                <c:pt idx="4">
                  <c:v>G11</c:v>
                </c:pt>
                <c:pt idx="5">
                  <c:v>G21</c:v>
                </c:pt>
                <c:pt idx="6">
                  <c:v>G9</c:v>
                </c:pt>
                <c:pt idx="7">
                  <c:v>G17</c:v>
                </c:pt>
                <c:pt idx="8">
                  <c:v>Lietuva</c:v>
                </c:pt>
                <c:pt idx="9">
                  <c:v>G8</c:v>
                </c:pt>
                <c:pt idx="10">
                  <c:v>G13</c:v>
                </c:pt>
                <c:pt idx="11">
                  <c:v>Kauno m. </c:v>
                </c:pt>
                <c:pt idx="12">
                  <c:v>G20</c:v>
                </c:pt>
                <c:pt idx="13">
                  <c:v>G16</c:v>
                </c:pt>
                <c:pt idx="14">
                  <c:v>G10</c:v>
                </c:pt>
                <c:pt idx="15">
                  <c:v>G18</c:v>
                </c:pt>
                <c:pt idx="16">
                  <c:v>G1</c:v>
                </c:pt>
                <c:pt idx="17">
                  <c:v>G2</c:v>
                </c:pt>
                <c:pt idx="18">
                  <c:v>G4</c:v>
                </c:pt>
                <c:pt idx="19">
                  <c:v>G14</c:v>
                </c:pt>
                <c:pt idx="20">
                  <c:v>G5</c:v>
                </c:pt>
              </c:strCache>
            </c:strRef>
          </c:cat>
          <c:val>
            <c:numRef>
              <c:f>Fizika!$P$2:$P$22</c:f>
              <c:numCache>
                <c:formatCode>0</c:formatCode>
                <c:ptCount val="21"/>
                <c:pt idx="0">
                  <c:v>0</c:v>
                </c:pt>
                <c:pt idx="1">
                  <c:v>-20</c:v>
                </c:pt>
                <c:pt idx="2">
                  <c:v>0</c:v>
                </c:pt>
                <c:pt idx="3">
                  <c:v>0</c:v>
                </c:pt>
                <c:pt idx="4">
                  <c:v>0</c:v>
                </c:pt>
                <c:pt idx="5">
                  <c:v>0</c:v>
                </c:pt>
                <c:pt idx="6">
                  <c:v>0</c:v>
                </c:pt>
                <c:pt idx="7">
                  <c:v>0</c:v>
                </c:pt>
                <c:pt idx="8">
                  <c:v>-2.6232948583420801</c:v>
                </c:pt>
                <c:pt idx="9">
                  <c:v>0</c:v>
                </c:pt>
                <c:pt idx="10">
                  <c:v>0</c:v>
                </c:pt>
                <c:pt idx="11">
                  <c:v>0</c:v>
                </c:pt>
                <c:pt idx="12">
                  <c:v>0</c:v>
                </c:pt>
                <c:pt idx="13">
                  <c:v>0</c:v>
                </c:pt>
                <c:pt idx="14">
                  <c:v>0</c:v>
                </c:pt>
                <c:pt idx="15">
                  <c:v>0</c:v>
                </c:pt>
                <c:pt idx="16">
                  <c:v>0</c:v>
                </c:pt>
                <c:pt idx="17">
                  <c:v>0</c:v>
                </c:pt>
                <c:pt idx="18">
                  <c:v>0</c:v>
                </c:pt>
                <c:pt idx="19">
                  <c:v>0</c:v>
                </c:pt>
                <c:pt idx="20">
                  <c:v>0</c:v>
                </c:pt>
              </c:numCache>
            </c:numRef>
          </c:val>
          <c:extLst>
            <c:ext xmlns:c16="http://schemas.microsoft.com/office/drawing/2014/chart" uri="{C3380CC4-5D6E-409C-BE32-E72D297353CC}">
              <c16:uniqueId val="{00000002-DE88-4BB3-8278-6B437F049A9D}"/>
            </c:ext>
          </c:extLst>
        </c:ser>
        <c:ser>
          <c:idx val="1"/>
          <c:order val="1"/>
          <c:tx>
            <c:strRef>
              <c:f>Fizika!$Q$1</c:f>
              <c:strCache>
                <c:ptCount val="1"/>
                <c:pt idx="0">
                  <c:v>36-100</c:v>
                </c:pt>
              </c:strCache>
            </c:strRef>
          </c:tx>
          <c:spPr>
            <a:solidFill>
              <a:srgbClr val="FFC000"/>
            </a:solidFill>
            <a:ln>
              <a:solidFill>
                <a:srgbClr val="FFC000"/>
              </a:solidFill>
            </a:ln>
            <a:effectLst/>
          </c:spPr>
          <c:invertIfNegative val="0"/>
          <c:dPt>
            <c:idx val="8"/>
            <c:invertIfNegative val="0"/>
            <c:bubble3D val="0"/>
            <c:spPr>
              <a:solidFill>
                <a:srgbClr val="0070C0"/>
              </a:solidFill>
              <a:ln>
                <a:solidFill>
                  <a:srgbClr val="0070C0"/>
                </a:solidFill>
              </a:ln>
              <a:effectLst/>
            </c:spPr>
            <c:extLst>
              <c:ext xmlns:c16="http://schemas.microsoft.com/office/drawing/2014/chart" uri="{C3380CC4-5D6E-409C-BE32-E72D297353CC}">
                <c16:uniqueId val="{00000004-DE88-4BB3-8278-6B437F049A9D}"/>
              </c:ext>
            </c:extLst>
          </c:dPt>
          <c:dPt>
            <c:idx val="11"/>
            <c:invertIfNegative val="0"/>
            <c:bubble3D val="0"/>
            <c:spPr>
              <a:solidFill>
                <a:srgbClr val="00B050"/>
              </a:solidFill>
              <a:ln>
                <a:solidFill>
                  <a:srgbClr val="00B050"/>
                </a:solidFill>
              </a:ln>
              <a:effectLst/>
            </c:spPr>
            <c:extLst>
              <c:ext xmlns:c16="http://schemas.microsoft.com/office/drawing/2014/chart" uri="{C3380CC4-5D6E-409C-BE32-E72D297353CC}">
                <c16:uniqueId val="{00000006-DE88-4BB3-8278-6B437F049A9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Fizika!$O$2:$O$22</c:f>
              <c:strCache>
                <c:ptCount val="21"/>
                <c:pt idx="0">
                  <c:v>G15</c:v>
                </c:pt>
                <c:pt idx="1">
                  <c:v>G3</c:v>
                </c:pt>
                <c:pt idx="2">
                  <c:v>G12</c:v>
                </c:pt>
                <c:pt idx="3">
                  <c:v>G19</c:v>
                </c:pt>
                <c:pt idx="4">
                  <c:v>G11</c:v>
                </c:pt>
                <c:pt idx="5">
                  <c:v>G21</c:v>
                </c:pt>
                <c:pt idx="6">
                  <c:v>G9</c:v>
                </c:pt>
                <c:pt idx="7">
                  <c:v>G17</c:v>
                </c:pt>
                <c:pt idx="8">
                  <c:v>Lietuva</c:v>
                </c:pt>
                <c:pt idx="9">
                  <c:v>G8</c:v>
                </c:pt>
                <c:pt idx="10">
                  <c:v>G13</c:v>
                </c:pt>
                <c:pt idx="11">
                  <c:v>Kauno m. </c:v>
                </c:pt>
                <c:pt idx="12">
                  <c:v>G20</c:v>
                </c:pt>
                <c:pt idx="13">
                  <c:v>G16</c:v>
                </c:pt>
                <c:pt idx="14">
                  <c:v>G10</c:v>
                </c:pt>
                <c:pt idx="15">
                  <c:v>G18</c:v>
                </c:pt>
                <c:pt idx="16">
                  <c:v>G1</c:v>
                </c:pt>
                <c:pt idx="17">
                  <c:v>G2</c:v>
                </c:pt>
                <c:pt idx="18">
                  <c:v>G4</c:v>
                </c:pt>
                <c:pt idx="19">
                  <c:v>G14</c:v>
                </c:pt>
                <c:pt idx="20">
                  <c:v>G5</c:v>
                </c:pt>
              </c:strCache>
            </c:strRef>
          </c:cat>
          <c:val>
            <c:numRef>
              <c:f>Fizika!$Q$2:$Q$22</c:f>
              <c:numCache>
                <c:formatCode>0</c:formatCode>
                <c:ptCount val="21"/>
                <c:pt idx="0">
                  <c:v>11.1</c:v>
                </c:pt>
                <c:pt idx="1">
                  <c:v>40</c:v>
                </c:pt>
                <c:pt idx="2">
                  <c:v>40</c:v>
                </c:pt>
                <c:pt idx="3">
                  <c:v>50</c:v>
                </c:pt>
                <c:pt idx="4">
                  <c:v>50</c:v>
                </c:pt>
                <c:pt idx="5">
                  <c:v>50</c:v>
                </c:pt>
                <c:pt idx="6">
                  <c:v>57.1</c:v>
                </c:pt>
                <c:pt idx="7">
                  <c:v>57.2</c:v>
                </c:pt>
                <c:pt idx="8">
                  <c:v>59</c:v>
                </c:pt>
                <c:pt idx="9">
                  <c:v>66.7</c:v>
                </c:pt>
                <c:pt idx="10">
                  <c:v>71.400000000000006</c:v>
                </c:pt>
                <c:pt idx="11">
                  <c:v>72</c:v>
                </c:pt>
                <c:pt idx="12">
                  <c:v>75</c:v>
                </c:pt>
                <c:pt idx="13">
                  <c:v>75</c:v>
                </c:pt>
                <c:pt idx="14">
                  <c:v>83.3</c:v>
                </c:pt>
                <c:pt idx="15">
                  <c:v>93.3</c:v>
                </c:pt>
                <c:pt idx="16">
                  <c:v>100</c:v>
                </c:pt>
                <c:pt idx="17">
                  <c:v>100</c:v>
                </c:pt>
                <c:pt idx="18">
                  <c:v>100</c:v>
                </c:pt>
                <c:pt idx="19">
                  <c:v>100</c:v>
                </c:pt>
                <c:pt idx="20">
                  <c:v>100</c:v>
                </c:pt>
              </c:numCache>
            </c:numRef>
          </c:val>
          <c:extLst>
            <c:ext xmlns:c16="http://schemas.microsoft.com/office/drawing/2014/chart" uri="{C3380CC4-5D6E-409C-BE32-E72D297353CC}">
              <c16:uniqueId val="{00000007-DE88-4BB3-8278-6B437F049A9D}"/>
            </c:ext>
          </c:extLst>
        </c:ser>
        <c:dLbls>
          <c:showLegendKey val="0"/>
          <c:showVal val="0"/>
          <c:showCatName val="0"/>
          <c:showSerName val="0"/>
          <c:showPercent val="0"/>
          <c:showBubbleSize val="0"/>
        </c:dLbls>
        <c:gapWidth val="182"/>
        <c:axId val="334361952"/>
        <c:axId val="334363592"/>
      </c:barChart>
      <c:catAx>
        <c:axId val="334361952"/>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lt-LT"/>
          </a:p>
        </c:txPr>
        <c:crossAx val="334363592"/>
        <c:crosses val="autoZero"/>
        <c:auto val="1"/>
        <c:lblAlgn val="ctr"/>
        <c:lblOffset val="100"/>
        <c:noMultiLvlLbl val="0"/>
      </c:catAx>
      <c:valAx>
        <c:axId val="33436359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3343619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lt-LT" b="1" dirty="0" smtClean="0"/>
              <a:t>2020 </a:t>
            </a:r>
            <a:r>
              <a:rPr lang="lt-LT" b="1" dirty="0"/>
              <a:t>m.</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lt-LT"/>
        </a:p>
      </c:txPr>
    </c:title>
    <c:autoTitleDeleted val="0"/>
    <c:plotArea>
      <c:layout/>
      <c:barChart>
        <c:barDir val="bar"/>
        <c:grouping val="clustered"/>
        <c:varyColors val="0"/>
        <c:ser>
          <c:idx val="0"/>
          <c:order val="0"/>
          <c:tx>
            <c:strRef>
              <c:f>Fizika!$J$27</c:f>
              <c:strCache>
                <c:ptCount val="1"/>
                <c:pt idx="0">
                  <c:v>Mažiau 16</c:v>
                </c:pt>
              </c:strCache>
            </c:strRef>
          </c:tx>
          <c:spPr>
            <a:solidFill>
              <a:srgbClr val="FF0000"/>
            </a:solidFill>
            <a:ln>
              <a:solidFill>
                <a:srgbClr val="FF0000"/>
              </a:solidFill>
            </a:ln>
            <a:effectLst/>
          </c:spPr>
          <c:invertIfNegative val="0"/>
          <c:cat>
            <c:strRef>
              <c:f>Fizika!$I$28:$I$45</c:f>
              <c:strCache>
                <c:ptCount val="18"/>
                <c:pt idx="0">
                  <c:v>G8</c:v>
                </c:pt>
                <c:pt idx="1">
                  <c:v>G12</c:v>
                </c:pt>
                <c:pt idx="2">
                  <c:v>G13</c:v>
                </c:pt>
                <c:pt idx="3">
                  <c:v>G10</c:v>
                </c:pt>
                <c:pt idx="4">
                  <c:v>G11</c:v>
                </c:pt>
                <c:pt idx="5">
                  <c:v>G21</c:v>
                </c:pt>
                <c:pt idx="6">
                  <c:v>Lietuva</c:v>
                </c:pt>
                <c:pt idx="7">
                  <c:v>G20</c:v>
                </c:pt>
                <c:pt idx="8">
                  <c:v>G19</c:v>
                </c:pt>
                <c:pt idx="9">
                  <c:v>G3</c:v>
                </c:pt>
                <c:pt idx="10">
                  <c:v>G9</c:v>
                </c:pt>
                <c:pt idx="11">
                  <c:v>Kauno m.</c:v>
                </c:pt>
                <c:pt idx="12">
                  <c:v>G17</c:v>
                </c:pt>
                <c:pt idx="13">
                  <c:v>G16</c:v>
                </c:pt>
                <c:pt idx="14">
                  <c:v>G14</c:v>
                </c:pt>
                <c:pt idx="15">
                  <c:v>G18</c:v>
                </c:pt>
                <c:pt idx="16">
                  <c:v>G1</c:v>
                </c:pt>
                <c:pt idx="17">
                  <c:v>G4</c:v>
                </c:pt>
              </c:strCache>
            </c:strRef>
          </c:cat>
          <c:val>
            <c:numRef>
              <c:f>Fizika!$J$28:$J$45</c:f>
              <c:numCache>
                <c:formatCode>0</c:formatCode>
                <c:ptCount val="18"/>
                <c:pt idx="0">
                  <c:v>0</c:v>
                </c:pt>
                <c:pt idx="1">
                  <c:v>0</c:v>
                </c:pt>
                <c:pt idx="2">
                  <c:v>0</c:v>
                </c:pt>
                <c:pt idx="3">
                  <c:v>0</c:v>
                </c:pt>
                <c:pt idx="4">
                  <c:v>0</c:v>
                </c:pt>
                <c:pt idx="5">
                  <c:v>0</c:v>
                </c:pt>
                <c:pt idx="6">
                  <c:v>-4.2099999999999902</c:v>
                </c:pt>
                <c:pt idx="7">
                  <c:v>0</c:v>
                </c:pt>
                <c:pt idx="8">
                  <c:v>0</c:v>
                </c:pt>
                <c:pt idx="9">
                  <c:v>0</c:v>
                </c:pt>
                <c:pt idx="10">
                  <c:v>0</c:v>
                </c:pt>
                <c:pt idx="11">
                  <c:v>-0.89000000000000101</c:v>
                </c:pt>
                <c:pt idx="12">
                  <c:v>0</c:v>
                </c:pt>
                <c:pt idx="13">
                  <c:v>0</c:v>
                </c:pt>
                <c:pt idx="14">
                  <c:v>0</c:v>
                </c:pt>
                <c:pt idx="15">
                  <c:v>0</c:v>
                </c:pt>
                <c:pt idx="16">
                  <c:v>0</c:v>
                </c:pt>
                <c:pt idx="17">
                  <c:v>0</c:v>
                </c:pt>
              </c:numCache>
            </c:numRef>
          </c:val>
          <c:extLst>
            <c:ext xmlns:c16="http://schemas.microsoft.com/office/drawing/2014/chart" uri="{C3380CC4-5D6E-409C-BE32-E72D297353CC}">
              <c16:uniqueId val="{00000000-45F4-486C-80D1-6ED716E36385}"/>
            </c:ext>
          </c:extLst>
        </c:ser>
        <c:ser>
          <c:idx val="1"/>
          <c:order val="1"/>
          <c:tx>
            <c:strRef>
              <c:f>Fizika!$K$27</c:f>
              <c:strCache>
                <c:ptCount val="1"/>
                <c:pt idx="0">
                  <c:v>36-100</c:v>
                </c:pt>
              </c:strCache>
            </c:strRef>
          </c:tx>
          <c:spPr>
            <a:solidFill>
              <a:srgbClr val="FFC000"/>
            </a:solidFill>
            <a:ln>
              <a:solidFill>
                <a:srgbClr val="FFC000"/>
              </a:solidFill>
            </a:ln>
            <a:effectLst/>
          </c:spPr>
          <c:invertIfNegative val="0"/>
          <c:dPt>
            <c:idx val="6"/>
            <c:invertIfNegative val="0"/>
            <c:bubble3D val="0"/>
            <c:spPr>
              <a:solidFill>
                <a:srgbClr val="0070C0"/>
              </a:solidFill>
              <a:ln>
                <a:solidFill>
                  <a:srgbClr val="0070C0"/>
                </a:solidFill>
              </a:ln>
              <a:effectLst/>
            </c:spPr>
            <c:extLst>
              <c:ext xmlns:c16="http://schemas.microsoft.com/office/drawing/2014/chart" uri="{C3380CC4-5D6E-409C-BE32-E72D297353CC}">
                <c16:uniqueId val="{00000002-45F4-486C-80D1-6ED716E36385}"/>
              </c:ext>
            </c:extLst>
          </c:dPt>
          <c:dPt>
            <c:idx val="11"/>
            <c:invertIfNegative val="0"/>
            <c:bubble3D val="0"/>
            <c:spPr>
              <a:solidFill>
                <a:srgbClr val="00B050"/>
              </a:solidFill>
              <a:ln>
                <a:solidFill>
                  <a:srgbClr val="00B050"/>
                </a:solidFill>
              </a:ln>
              <a:effectLst/>
            </c:spPr>
            <c:extLst>
              <c:ext xmlns:c16="http://schemas.microsoft.com/office/drawing/2014/chart" uri="{C3380CC4-5D6E-409C-BE32-E72D297353CC}">
                <c16:uniqueId val="{00000004-45F4-486C-80D1-6ED716E36385}"/>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Fizika!$I$28:$I$45</c:f>
              <c:strCache>
                <c:ptCount val="18"/>
                <c:pt idx="0">
                  <c:v>G8</c:v>
                </c:pt>
                <c:pt idx="1">
                  <c:v>G12</c:v>
                </c:pt>
                <c:pt idx="2">
                  <c:v>G13</c:v>
                </c:pt>
                <c:pt idx="3">
                  <c:v>G10</c:v>
                </c:pt>
                <c:pt idx="4">
                  <c:v>G11</c:v>
                </c:pt>
                <c:pt idx="5">
                  <c:v>G21</c:v>
                </c:pt>
                <c:pt idx="6">
                  <c:v>Lietuva</c:v>
                </c:pt>
                <c:pt idx="7">
                  <c:v>G20</c:v>
                </c:pt>
                <c:pt idx="8">
                  <c:v>G19</c:v>
                </c:pt>
                <c:pt idx="9">
                  <c:v>G3</c:v>
                </c:pt>
                <c:pt idx="10">
                  <c:v>G9</c:v>
                </c:pt>
                <c:pt idx="11">
                  <c:v>Kauno m.</c:v>
                </c:pt>
                <c:pt idx="12">
                  <c:v>G17</c:v>
                </c:pt>
                <c:pt idx="13">
                  <c:v>G16</c:v>
                </c:pt>
                <c:pt idx="14">
                  <c:v>G14</c:v>
                </c:pt>
                <c:pt idx="15">
                  <c:v>G18</c:v>
                </c:pt>
                <c:pt idx="16">
                  <c:v>G1</c:v>
                </c:pt>
                <c:pt idx="17">
                  <c:v>G4</c:v>
                </c:pt>
              </c:strCache>
            </c:strRef>
          </c:cat>
          <c:val>
            <c:numRef>
              <c:f>Fizika!$K$28:$K$45</c:f>
              <c:numCache>
                <c:formatCode>0</c:formatCode>
                <c:ptCount val="18"/>
                <c:pt idx="0">
                  <c:v>30</c:v>
                </c:pt>
                <c:pt idx="1">
                  <c:v>37.5</c:v>
                </c:pt>
                <c:pt idx="2">
                  <c:v>43.75</c:v>
                </c:pt>
                <c:pt idx="3">
                  <c:v>44.444444444444443</c:v>
                </c:pt>
                <c:pt idx="4">
                  <c:v>50</c:v>
                </c:pt>
                <c:pt idx="5">
                  <c:v>50</c:v>
                </c:pt>
                <c:pt idx="6">
                  <c:v>58.24</c:v>
                </c:pt>
                <c:pt idx="7">
                  <c:v>60</c:v>
                </c:pt>
                <c:pt idx="8">
                  <c:v>60</c:v>
                </c:pt>
                <c:pt idx="9">
                  <c:v>60</c:v>
                </c:pt>
                <c:pt idx="10">
                  <c:v>66.666666666666671</c:v>
                </c:pt>
                <c:pt idx="11">
                  <c:v>69.33</c:v>
                </c:pt>
                <c:pt idx="12">
                  <c:v>71.428571428571431</c:v>
                </c:pt>
                <c:pt idx="13">
                  <c:v>74.358974358974365</c:v>
                </c:pt>
                <c:pt idx="14">
                  <c:v>80</c:v>
                </c:pt>
                <c:pt idx="15">
                  <c:v>84</c:v>
                </c:pt>
                <c:pt idx="16">
                  <c:v>100</c:v>
                </c:pt>
                <c:pt idx="17">
                  <c:v>100</c:v>
                </c:pt>
              </c:numCache>
            </c:numRef>
          </c:val>
          <c:extLst>
            <c:ext xmlns:c16="http://schemas.microsoft.com/office/drawing/2014/chart" uri="{C3380CC4-5D6E-409C-BE32-E72D297353CC}">
              <c16:uniqueId val="{00000005-45F4-486C-80D1-6ED716E36385}"/>
            </c:ext>
          </c:extLst>
        </c:ser>
        <c:dLbls>
          <c:showLegendKey val="0"/>
          <c:showVal val="0"/>
          <c:showCatName val="0"/>
          <c:showSerName val="0"/>
          <c:showPercent val="0"/>
          <c:showBubbleSize val="0"/>
        </c:dLbls>
        <c:gapWidth val="182"/>
        <c:axId val="571339712"/>
        <c:axId val="571340040"/>
      </c:barChart>
      <c:catAx>
        <c:axId val="571339712"/>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lt-LT"/>
          </a:p>
        </c:txPr>
        <c:crossAx val="571340040"/>
        <c:crosses val="autoZero"/>
        <c:auto val="1"/>
        <c:lblAlgn val="ctr"/>
        <c:lblOffset val="100"/>
        <c:noMultiLvlLbl val="0"/>
      </c:catAx>
      <c:valAx>
        <c:axId val="57134004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5713397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lt-LT" b="1" dirty="0" smtClean="0"/>
              <a:t>2023 m.</a:t>
            </a:r>
            <a:endParaRPr lang="lt-LT" b="1" dirty="0"/>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lt-LT"/>
        </a:p>
      </c:txPr>
    </c:title>
    <c:autoTitleDeleted val="0"/>
    <c:plotArea>
      <c:layout/>
      <c:barChart>
        <c:barDir val="bar"/>
        <c:grouping val="stacked"/>
        <c:varyColors val="0"/>
        <c:ser>
          <c:idx val="0"/>
          <c:order val="0"/>
          <c:tx>
            <c:strRef>
              <c:f>Lapas2!$C$2</c:f>
              <c:strCache>
                <c:ptCount val="1"/>
                <c:pt idx="0">
                  <c:v>Mažiau 16</c:v>
                </c:pt>
              </c:strCache>
            </c:strRef>
          </c:tx>
          <c:spPr>
            <a:solidFill>
              <a:srgbClr val="FF0000"/>
            </a:solidFill>
            <a:ln>
              <a:solidFill>
                <a:srgbClr val="FF0000"/>
              </a:solidFill>
            </a:ln>
            <a:effectLst/>
          </c:spPr>
          <c:invertIfNegative val="0"/>
          <c:dLbls>
            <c:dLbl>
              <c:idx val="3"/>
              <c:layout>
                <c:manualLayout>
                  <c:x val="-2.566674011109436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E07-48B8-94D9-3FB42ACCD183}"/>
                </c:ext>
              </c:extLst>
            </c:dLbl>
            <c:dLbl>
              <c:idx val="5"/>
              <c:layout>
                <c:manualLayout>
                  <c:x val="-2.6035817687737488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E07-48B8-94D9-3FB42ACCD183}"/>
                </c:ext>
              </c:extLst>
            </c:dLbl>
            <c:dLbl>
              <c:idx val="8"/>
              <c:layout>
                <c:manualLayout>
                  <c:x val="-2.5973042029540122E-2"/>
                  <c:y val="2.298850574712727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E07-48B8-94D9-3FB42ACCD183}"/>
                </c:ext>
              </c:extLst>
            </c:dLbl>
            <c:dLbl>
              <c:idx val="14"/>
              <c:layout>
                <c:manualLayout>
                  <c:x val="-1.7548425003575584E-2"/>
                  <c:y val="1.8101185627658613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E07-48B8-94D9-3FB42ACCD18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Lapas2!$B$3:$B$24</c:f>
              <c:strCache>
                <c:ptCount val="22"/>
                <c:pt idx="0">
                  <c:v>G15</c:v>
                </c:pt>
                <c:pt idx="1">
                  <c:v>G20</c:v>
                </c:pt>
                <c:pt idx="2">
                  <c:v>G12</c:v>
                </c:pt>
                <c:pt idx="3">
                  <c:v>G10</c:v>
                </c:pt>
                <c:pt idx="4">
                  <c:v>G2</c:v>
                </c:pt>
                <c:pt idx="5">
                  <c:v>Lietuva</c:v>
                </c:pt>
                <c:pt idx="6">
                  <c:v>G6</c:v>
                </c:pt>
                <c:pt idx="7">
                  <c:v>G11</c:v>
                </c:pt>
                <c:pt idx="8">
                  <c:v>G14</c:v>
                </c:pt>
                <c:pt idx="9">
                  <c:v>G4</c:v>
                </c:pt>
                <c:pt idx="10">
                  <c:v>G21</c:v>
                </c:pt>
                <c:pt idx="11">
                  <c:v>Kauno m.</c:v>
                </c:pt>
                <c:pt idx="12">
                  <c:v>G8</c:v>
                </c:pt>
                <c:pt idx="13">
                  <c:v>G3</c:v>
                </c:pt>
                <c:pt idx="14">
                  <c:v>G16</c:v>
                </c:pt>
                <c:pt idx="15">
                  <c:v>G18</c:v>
                </c:pt>
                <c:pt idx="16">
                  <c:v>G9</c:v>
                </c:pt>
                <c:pt idx="17">
                  <c:v>G7</c:v>
                </c:pt>
                <c:pt idx="18">
                  <c:v>G13</c:v>
                </c:pt>
                <c:pt idx="19">
                  <c:v>G5</c:v>
                </c:pt>
                <c:pt idx="20">
                  <c:v>G17</c:v>
                </c:pt>
                <c:pt idx="21">
                  <c:v>G1</c:v>
                </c:pt>
              </c:strCache>
            </c:strRef>
          </c:cat>
          <c:val>
            <c:numRef>
              <c:f>Lapas2!$C$3:$C$24</c:f>
              <c:numCache>
                <c:formatCode>0</c:formatCode>
                <c:ptCount val="22"/>
                <c:pt idx="0">
                  <c:v>0</c:v>
                </c:pt>
                <c:pt idx="1">
                  <c:v>0</c:v>
                </c:pt>
                <c:pt idx="2">
                  <c:v>0</c:v>
                </c:pt>
                <c:pt idx="3">
                  <c:v>-2.2727272727272698</c:v>
                </c:pt>
                <c:pt idx="4">
                  <c:v>0</c:v>
                </c:pt>
                <c:pt idx="5">
                  <c:v>-1.52</c:v>
                </c:pt>
                <c:pt idx="6">
                  <c:v>0</c:v>
                </c:pt>
                <c:pt idx="7">
                  <c:v>0</c:v>
                </c:pt>
                <c:pt idx="8">
                  <c:v>-2.1739130434782701</c:v>
                </c:pt>
                <c:pt idx="9">
                  <c:v>0</c:v>
                </c:pt>
                <c:pt idx="10">
                  <c:v>0</c:v>
                </c:pt>
                <c:pt idx="11">
                  <c:v>-1.08</c:v>
                </c:pt>
                <c:pt idx="12">
                  <c:v>0</c:v>
                </c:pt>
                <c:pt idx="13">
                  <c:v>0</c:v>
                </c:pt>
                <c:pt idx="14">
                  <c:v>-1.72413793103448</c:v>
                </c:pt>
                <c:pt idx="15">
                  <c:v>0</c:v>
                </c:pt>
                <c:pt idx="16">
                  <c:v>0</c:v>
                </c:pt>
                <c:pt idx="17">
                  <c:v>0</c:v>
                </c:pt>
                <c:pt idx="18">
                  <c:v>0</c:v>
                </c:pt>
                <c:pt idx="19">
                  <c:v>0</c:v>
                </c:pt>
                <c:pt idx="20">
                  <c:v>0</c:v>
                </c:pt>
                <c:pt idx="21">
                  <c:v>0</c:v>
                </c:pt>
              </c:numCache>
            </c:numRef>
          </c:val>
          <c:extLst>
            <c:ext xmlns:c16="http://schemas.microsoft.com/office/drawing/2014/chart" uri="{C3380CC4-5D6E-409C-BE32-E72D297353CC}">
              <c16:uniqueId val="{00000004-3E07-48B8-94D9-3FB42ACCD183}"/>
            </c:ext>
          </c:extLst>
        </c:ser>
        <c:ser>
          <c:idx val="1"/>
          <c:order val="1"/>
          <c:tx>
            <c:strRef>
              <c:f>Lapas2!$D$2</c:f>
              <c:strCache>
                <c:ptCount val="1"/>
                <c:pt idx="0">
                  <c:v>36-100</c:v>
                </c:pt>
              </c:strCache>
            </c:strRef>
          </c:tx>
          <c:spPr>
            <a:solidFill>
              <a:srgbClr val="FFC000"/>
            </a:solidFill>
            <a:ln>
              <a:solidFill>
                <a:srgbClr val="FFC000"/>
              </a:solidFill>
            </a:ln>
            <a:effectLst/>
          </c:spPr>
          <c:invertIfNegative val="0"/>
          <c:dPt>
            <c:idx val="5"/>
            <c:invertIfNegative val="0"/>
            <c:bubble3D val="0"/>
            <c:spPr>
              <a:solidFill>
                <a:srgbClr val="0070C0"/>
              </a:solidFill>
              <a:ln>
                <a:solidFill>
                  <a:srgbClr val="0070C0"/>
                </a:solidFill>
              </a:ln>
              <a:effectLst/>
            </c:spPr>
            <c:extLst>
              <c:ext xmlns:c16="http://schemas.microsoft.com/office/drawing/2014/chart" uri="{C3380CC4-5D6E-409C-BE32-E72D297353CC}">
                <c16:uniqueId val="{0000000A-3E07-48B8-94D9-3FB42ACCD183}"/>
              </c:ext>
            </c:extLst>
          </c:dPt>
          <c:dPt>
            <c:idx val="11"/>
            <c:invertIfNegative val="0"/>
            <c:bubble3D val="0"/>
            <c:spPr>
              <a:solidFill>
                <a:srgbClr val="00B050"/>
              </a:solidFill>
              <a:ln>
                <a:solidFill>
                  <a:srgbClr val="00B050"/>
                </a:solidFill>
              </a:ln>
              <a:effectLst/>
            </c:spPr>
            <c:extLst>
              <c:ext xmlns:c16="http://schemas.microsoft.com/office/drawing/2014/chart" uri="{C3380CC4-5D6E-409C-BE32-E72D297353CC}">
                <c16:uniqueId val="{00000010-3E07-48B8-94D9-3FB42ACCD183}"/>
              </c:ext>
            </c:extLst>
          </c:dPt>
          <c:dLbls>
            <c:dLbl>
              <c:idx val="0"/>
              <c:layout>
                <c:manualLayout>
                  <c:x val="6.8697907606909886E-2"/>
                  <c:y val="-1.6858042802343716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E07-48B8-94D9-3FB42ACCD183}"/>
                </c:ext>
              </c:extLst>
            </c:dLbl>
            <c:dLbl>
              <c:idx val="1"/>
              <c:layout>
                <c:manualLayout>
                  <c:x val="0.12086679886663651"/>
                  <c:y val="-2.298850574712643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E07-48B8-94D9-3FB42ACCD183}"/>
                </c:ext>
              </c:extLst>
            </c:dLbl>
            <c:dLbl>
              <c:idx val="2"/>
              <c:layout>
                <c:manualLayout>
                  <c:x val="0.10918733328583949"/>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E07-48B8-94D9-3FB42ACCD183}"/>
                </c:ext>
              </c:extLst>
            </c:dLbl>
            <c:dLbl>
              <c:idx val="3"/>
              <c:layout>
                <c:manualLayout>
                  <c:x val="0.11847635787521285"/>
                  <c:y val="-1.2702264460382018E-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E07-48B8-94D9-3FB42ACCD183}"/>
                </c:ext>
              </c:extLst>
            </c:dLbl>
            <c:dLbl>
              <c:idx val="4"/>
              <c:layout>
                <c:manualLayout>
                  <c:x val="0.11562484041778545"/>
                  <c:y val="-8.8946658952553935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E07-48B8-94D9-3FB42ACCD183}"/>
                </c:ext>
              </c:extLst>
            </c:dLbl>
            <c:dLbl>
              <c:idx val="5"/>
              <c:layout>
                <c:manualLayout>
                  <c:x val="0.1294266136165475"/>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E07-48B8-94D9-3FB42ACCD183}"/>
                </c:ext>
              </c:extLst>
            </c:dLbl>
            <c:dLbl>
              <c:idx val="6"/>
              <c:layout>
                <c:manualLayout>
                  <c:x val="0.13356203894531057"/>
                  <c:y val="-8.8946658952553935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E07-48B8-94D9-3FB42ACCD183}"/>
                </c:ext>
              </c:extLst>
            </c:dLbl>
            <c:dLbl>
              <c:idx val="7"/>
              <c:layout>
                <c:manualLayout>
                  <c:x val="0.13648763407270204"/>
                  <c:y val="-2.425845994689498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E07-48B8-94D9-3FB42ACCD183}"/>
                </c:ext>
              </c:extLst>
            </c:dLbl>
            <c:dLbl>
              <c:idx val="8"/>
              <c:layout>
                <c:manualLayout>
                  <c:x val="0.14657543660117781"/>
                  <c:y val="2.298823350085678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E07-48B8-94D9-3FB42ACCD183}"/>
                </c:ext>
              </c:extLst>
            </c:dLbl>
            <c:dLbl>
              <c:idx val="9"/>
              <c:layout>
                <c:manualLayout>
                  <c:x val="0.14253457851066695"/>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3E07-48B8-94D9-3FB42ACCD183}"/>
                </c:ext>
              </c:extLst>
            </c:dLbl>
            <c:dLbl>
              <c:idx val="10"/>
              <c:layout>
                <c:manualLayout>
                  <c:x val="0.14850177124437239"/>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E07-48B8-94D9-3FB42ACCD183}"/>
                </c:ext>
              </c:extLst>
            </c:dLbl>
            <c:dLbl>
              <c:idx val="11"/>
              <c:layout>
                <c:manualLayout>
                  <c:x val="0.14467841780184135"/>
                  <c:y val="-2.425845994689498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3E07-48B8-94D9-3FB42ACCD183}"/>
                </c:ext>
              </c:extLst>
            </c:dLbl>
            <c:dLbl>
              <c:idx val="12"/>
              <c:layout>
                <c:manualLayout>
                  <c:x val="0.15232165722150107"/>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E07-48B8-94D9-3FB42ACCD183}"/>
                </c:ext>
              </c:extLst>
            </c:dLbl>
            <c:dLbl>
              <c:idx val="13"/>
              <c:layout>
                <c:manualLayout>
                  <c:x val="0.15126029758418519"/>
                  <c:y val="2.425845994689498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3E07-48B8-94D9-3FB42ACCD183}"/>
                </c:ext>
              </c:extLst>
            </c:dLbl>
            <c:dLbl>
              <c:idx val="14"/>
              <c:layout>
                <c:manualLayout>
                  <c:x val="0.16561497390259455"/>
                  <c:y val="-4.4473329476276967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3E07-48B8-94D9-3FB42ACCD183}"/>
                </c:ext>
              </c:extLst>
            </c:dLbl>
            <c:dLbl>
              <c:idx val="15"/>
              <c:layout>
                <c:manualLayout>
                  <c:x val="0.16791642525752234"/>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3E07-48B8-94D9-3FB42ACCD183}"/>
                </c:ext>
              </c:extLst>
            </c:dLbl>
            <c:dLbl>
              <c:idx val="16"/>
              <c:layout>
                <c:manualLayout>
                  <c:x val="0.17041173945086682"/>
                  <c:y val="2.298823350085678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3E07-48B8-94D9-3FB42ACCD183}"/>
                </c:ext>
              </c:extLst>
            </c:dLbl>
            <c:dLbl>
              <c:idx val="17"/>
              <c:layout>
                <c:manualLayout>
                  <c:x val="0.1749689346622342"/>
                  <c:y val="2.425845994689498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3E07-48B8-94D9-3FB42ACCD183}"/>
                </c:ext>
              </c:extLst>
            </c:dLbl>
            <c:dLbl>
              <c:idx val="18"/>
              <c:layout>
                <c:manualLayout>
                  <c:x val="0.17517729781051625"/>
                  <c:y val="2.425845994689498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3E07-48B8-94D9-3FB42ACCD183}"/>
                </c:ext>
              </c:extLst>
            </c:dLbl>
            <c:dLbl>
              <c:idx val="19"/>
              <c:layout>
                <c:manualLayout>
                  <c:x val="0.18612755355185076"/>
                  <c:y val="1.2702264460382018E-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3E07-48B8-94D9-3FB42ACCD183}"/>
                </c:ext>
              </c:extLst>
            </c:dLbl>
            <c:dLbl>
              <c:idx val="20"/>
              <c:layout>
                <c:manualLayout>
                  <c:x val="0.22590852321909385"/>
                  <c:y val="2.552868639293318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3E07-48B8-94D9-3FB42ACCD183}"/>
                </c:ext>
              </c:extLst>
            </c:dLbl>
            <c:dLbl>
              <c:idx val="21"/>
              <c:layout>
                <c:manualLayout>
                  <c:x val="0.22590852321909385"/>
                  <c:y val="2.298823350085678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3E07-48B8-94D9-3FB42ACCD18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Lapas2!$B$3:$B$24</c:f>
              <c:strCache>
                <c:ptCount val="22"/>
                <c:pt idx="0">
                  <c:v>G15</c:v>
                </c:pt>
                <c:pt idx="1">
                  <c:v>G20</c:v>
                </c:pt>
                <c:pt idx="2">
                  <c:v>G12</c:v>
                </c:pt>
                <c:pt idx="3">
                  <c:v>G10</c:v>
                </c:pt>
                <c:pt idx="4">
                  <c:v>G2</c:v>
                </c:pt>
                <c:pt idx="5">
                  <c:v>Lietuva</c:v>
                </c:pt>
                <c:pt idx="6">
                  <c:v>G6</c:v>
                </c:pt>
                <c:pt idx="7">
                  <c:v>G11</c:v>
                </c:pt>
                <c:pt idx="8">
                  <c:v>G14</c:v>
                </c:pt>
                <c:pt idx="9">
                  <c:v>G4</c:v>
                </c:pt>
                <c:pt idx="10">
                  <c:v>G21</c:v>
                </c:pt>
                <c:pt idx="11">
                  <c:v>Kauno m.</c:v>
                </c:pt>
                <c:pt idx="12">
                  <c:v>G8</c:v>
                </c:pt>
                <c:pt idx="13">
                  <c:v>G3</c:v>
                </c:pt>
                <c:pt idx="14">
                  <c:v>G16</c:v>
                </c:pt>
                <c:pt idx="15">
                  <c:v>G18</c:v>
                </c:pt>
                <c:pt idx="16">
                  <c:v>G9</c:v>
                </c:pt>
                <c:pt idx="17">
                  <c:v>G7</c:v>
                </c:pt>
                <c:pt idx="18">
                  <c:v>G13</c:v>
                </c:pt>
                <c:pt idx="19">
                  <c:v>G5</c:v>
                </c:pt>
                <c:pt idx="20">
                  <c:v>G17</c:v>
                </c:pt>
                <c:pt idx="21">
                  <c:v>G1</c:v>
                </c:pt>
              </c:strCache>
            </c:strRef>
          </c:cat>
          <c:val>
            <c:numRef>
              <c:f>Lapas2!$D$3:$D$24</c:f>
              <c:numCache>
                <c:formatCode>0</c:formatCode>
                <c:ptCount val="22"/>
                <c:pt idx="0">
                  <c:v>19.35483870967742</c:v>
                </c:pt>
                <c:pt idx="1">
                  <c:v>40.625</c:v>
                </c:pt>
                <c:pt idx="2">
                  <c:v>41.463414634146339</c:v>
                </c:pt>
                <c:pt idx="3">
                  <c:v>47.727272727272727</c:v>
                </c:pt>
                <c:pt idx="4">
                  <c:v>50</c:v>
                </c:pt>
                <c:pt idx="5">
                  <c:v>53.82</c:v>
                </c:pt>
                <c:pt idx="6">
                  <c:v>54.545454545454547</c:v>
                </c:pt>
                <c:pt idx="7">
                  <c:v>56.756756756756758</c:v>
                </c:pt>
                <c:pt idx="8">
                  <c:v>58.695652173913047</c:v>
                </c:pt>
                <c:pt idx="9">
                  <c:v>60</c:v>
                </c:pt>
                <c:pt idx="10">
                  <c:v>60</c:v>
                </c:pt>
                <c:pt idx="11">
                  <c:v>61.35</c:v>
                </c:pt>
                <c:pt idx="12">
                  <c:v>62.5</c:v>
                </c:pt>
                <c:pt idx="13">
                  <c:v>66.666666666666671</c:v>
                </c:pt>
                <c:pt idx="14">
                  <c:v>70.689655172413794</c:v>
                </c:pt>
                <c:pt idx="15">
                  <c:v>73.333333333333329</c:v>
                </c:pt>
                <c:pt idx="16">
                  <c:v>73.529411764705884</c:v>
                </c:pt>
                <c:pt idx="17">
                  <c:v>75</c:v>
                </c:pt>
                <c:pt idx="18">
                  <c:v>75.700934579439249</c:v>
                </c:pt>
                <c:pt idx="19">
                  <c:v>81.818181818181813</c:v>
                </c:pt>
                <c:pt idx="20">
                  <c:v>100</c:v>
                </c:pt>
                <c:pt idx="21">
                  <c:v>100</c:v>
                </c:pt>
              </c:numCache>
            </c:numRef>
          </c:val>
          <c:extLst>
            <c:ext xmlns:c16="http://schemas.microsoft.com/office/drawing/2014/chart" uri="{C3380CC4-5D6E-409C-BE32-E72D297353CC}">
              <c16:uniqueId val="{0000001B-3E07-48B8-94D9-3FB42ACCD183}"/>
            </c:ext>
          </c:extLst>
        </c:ser>
        <c:dLbls>
          <c:showLegendKey val="0"/>
          <c:showVal val="0"/>
          <c:showCatName val="0"/>
          <c:showSerName val="0"/>
          <c:showPercent val="0"/>
          <c:showBubbleSize val="0"/>
        </c:dLbls>
        <c:gapWidth val="150"/>
        <c:overlap val="100"/>
        <c:axId val="419335800"/>
        <c:axId val="419332192"/>
      </c:barChart>
      <c:catAx>
        <c:axId val="419335800"/>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lt-LT"/>
          </a:p>
        </c:txPr>
        <c:crossAx val="419332192"/>
        <c:crosses val="autoZero"/>
        <c:auto val="1"/>
        <c:lblAlgn val="ctr"/>
        <c:lblOffset val="100"/>
        <c:noMultiLvlLbl val="0"/>
      </c:catAx>
      <c:valAx>
        <c:axId val="41933219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4193358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lt-LT" b="1" dirty="0" smtClean="0"/>
              <a:t>2022 </a:t>
            </a:r>
            <a:r>
              <a:rPr lang="lt-LT" b="1" dirty="0"/>
              <a:t>m.</a:t>
            </a:r>
          </a:p>
        </c:rich>
      </c:tx>
      <c:layout>
        <c:manualLayout>
          <c:xMode val="edge"/>
          <c:yMode val="edge"/>
          <c:x val="0.28279331208786174"/>
          <c:y val="1.3651877133105802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lt-LT"/>
        </a:p>
      </c:txPr>
    </c:title>
    <c:autoTitleDeleted val="0"/>
    <c:plotArea>
      <c:layout>
        <c:manualLayout>
          <c:layoutTarget val="inner"/>
          <c:xMode val="edge"/>
          <c:yMode val="edge"/>
          <c:x val="0.22285621295153615"/>
          <c:y val="0.1140721465992668"/>
          <c:w val="0.97460673295930245"/>
          <c:h val="0.81077727911997344"/>
        </c:manualLayout>
      </c:layout>
      <c:barChart>
        <c:barDir val="bar"/>
        <c:grouping val="clustered"/>
        <c:varyColors val="0"/>
        <c:ser>
          <c:idx val="0"/>
          <c:order val="0"/>
          <c:tx>
            <c:strRef>
              <c:f>Istorija!$K$55</c:f>
              <c:strCache>
                <c:ptCount val="1"/>
                <c:pt idx="0">
                  <c:v>Mažiau 16</c:v>
                </c:pt>
              </c:strCache>
            </c:strRef>
          </c:tx>
          <c:spPr>
            <a:solidFill>
              <a:srgbClr val="FF0000"/>
            </a:solidFill>
            <a:ln>
              <a:solidFill>
                <a:srgbClr val="FF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Istorija!$J$56:$J$78</c:f>
              <c:strCache>
                <c:ptCount val="23"/>
                <c:pt idx="0">
                  <c:v>G12</c:v>
                </c:pt>
                <c:pt idx="1">
                  <c:v>G2</c:v>
                </c:pt>
                <c:pt idx="2">
                  <c:v>G15</c:v>
                </c:pt>
                <c:pt idx="3">
                  <c:v>G19</c:v>
                </c:pt>
                <c:pt idx="4">
                  <c:v>G6</c:v>
                </c:pt>
                <c:pt idx="5">
                  <c:v>Lietuva </c:v>
                </c:pt>
                <c:pt idx="6">
                  <c:v>G21</c:v>
                </c:pt>
                <c:pt idx="7">
                  <c:v>G11</c:v>
                </c:pt>
                <c:pt idx="8">
                  <c:v>G4</c:v>
                </c:pt>
                <c:pt idx="9">
                  <c:v>G10</c:v>
                </c:pt>
                <c:pt idx="10">
                  <c:v>G1</c:v>
                </c:pt>
                <c:pt idx="11">
                  <c:v>Kauno m.</c:v>
                </c:pt>
                <c:pt idx="12">
                  <c:v>G16</c:v>
                </c:pt>
                <c:pt idx="13">
                  <c:v>G19</c:v>
                </c:pt>
                <c:pt idx="14">
                  <c:v>G3</c:v>
                </c:pt>
                <c:pt idx="15">
                  <c:v>G8</c:v>
                </c:pt>
                <c:pt idx="16">
                  <c:v>G20</c:v>
                </c:pt>
                <c:pt idx="17">
                  <c:v>G18</c:v>
                </c:pt>
                <c:pt idx="18">
                  <c:v>G9</c:v>
                </c:pt>
                <c:pt idx="19">
                  <c:v>G13</c:v>
                </c:pt>
                <c:pt idx="20">
                  <c:v>G14</c:v>
                </c:pt>
                <c:pt idx="21">
                  <c:v>G17</c:v>
                </c:pt>
                <c:pt idx="22">
                  <c:v>G5</c:v>
                </c:pt>
              </c:strCache>
            </c:strRef>
          </c:cat>
          <c:val>
            <c:numRef>
              <c:f>Istorija!$K$56:$K$78</c:f>
              <c:numCache>
                <c:formatCode>0</c:formatCode>
                <c:ptCount val="23"/>
                <c:pt idx="0">
                  <c:v>0</c:v>
                </c:pt>
                <c:pt idx="1">
                  <c:v>0</c:v>
                </c:pt>
                <c:pt idx="2">
                  <c:v>0</c:v>
                </c:pt>
                <c:pt idx="3">
                  <c:v>0</c:v>
                </c:pt>
                <c:pt idx="4">
                  <c:v>0</c:v>
                </c:pt>
                <c:pt idx="5">
                  <c:v>-0.82063305978898005</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numCache>
            </c:numRef>
          </c:val>
          <c:extLst>
            <c:ext xmlns:c16="http://schemas.microsoft.com/office/drawing/2014/chart" uri="{C3380CC4-5D6E-409C-BE32-E72D297353CC}">
              <c16:uniqueId val="{00000000-CD83-4F0B-A1BD-F25FA17A99FC}"/>
            </c:ext>
          </c:extLst>
        </c:ser>
        <c:ser>
          <c:idx val="1"/>
          <c:order val="1"/>
          <c:tx>
            <c:strRef>
              <c:f>Istorija!$L$55</c:f>
              <c:strCache>
                <c:ptCount val="1"/>
                <c:pt idx="0">
                  <c:v>36-100</c:v>
                </c:pt>
              </c:strCache>
            </c:strRef>
          </c:tx>
          <c:spPr>
            <a:solidFill>
              <a:srgbClr val="FFC000"/>
            </a:solidFill>
            <a:ln>
              <a:solidFill>
                <a:srgbClr val="FFC000"/>
              </a:solidFill>
            </a:ln>
            <a:effectLst/>
          </c:spPr>
          <c:invertIfNegative val="0"/>
          <c:dPt>
            <c:idx val="5"/>
            <c:invertIfNegative val="0"/>
            <c:bubble3D val="0"/>
            <c:spPr>
              <a:solidFill>
                <a:srgbClr val="0070C0"/>
              </a:solidFill>
              <a:ln>
                <a:solidFill>
                  <a:srgbClr val="0070C0"/>
                </a:solidFill>
              </a:ln>
              <a:effectLst/>
            </c:spPr>
            <c:extLst>
              <c:ext xmlns:c16="http://schemas.microsoft.com/office/drawing/2014/chart" uri="{C3380CC4-5D6E-409C-BE32-E72D297353CC}">
                <c16:uniqueId val="{00000002-CD83-4F0B-A1BD-F25FA17A99FC}"/>
              </c:ext>
            </c:extLst>
          </c:dPt>
          <c:dPt>
            <c:idx val="11"/>
            <c:invertIfNegative val="0"/>
            <c:bubble3D val="0"/>
            <c:spPr>
              <a:solidFill>
                <a:srgbClr val="00B050"/>
              </a:solidFill>
              <a:ln>
                <a:solidFill>
                  <a:srgbClr val="00B050"/>
                </a:solidFill>
              </a:ln>
              <a:effectLst/>
            </c:spPr>
            <c:extLst>
              <c:ext xmlns:c16="http://schemas.microsoft.com/office/drawing/2014/chart" uri="{C3380CC4-5D6E-409C-BE32-E72D297353CC}">
                <c16:uniqueId val="{00000004-CD83-4F0B-A1BD-F25FA17A99FC}"/>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Istorija!$J$56:$J$78</c:f>
              <c:strCache>
                <c:ptCount val="23"/>
                <c:pt idx="0">
                  <c:v>G12</c:v>
                </c:pt>
                <c:pt idx="1">
                  <c:v>G2</c:v>
                </c:pt>
                <c:pt idx="2">
                  <c:v>G15</c:v>
                </c:pt>
                <c:pt idx="3">
                  <c:v>G19</c:v>
                </c:pt>
                <c:pt idx="4">
                  <c:v>G6</c:v>
                </c:pt>
                <c:pt idx="5">
                  <c:v>Lietuva </c:v>
                </c:pt>
                <c:pt idx="6">
                  <c:v>G21</c:v>
                </c:pt>
                <c:pt idx="7">
                  <c:v>G11</c:v>
                </c:pt>
                <c:pt idx="8">
                  <c:v>G4</c:v>
                </c:pt>
                <c:pt idx="9">
                  <c:v>G10</c:v>
                </c:pt>
                <c:pt idx="10">
                  <c:v>G1</c:v>
                </c:pt>
                <c:pt idx="11">
                  <c:v>Kauno m.</c:v>
                </c:pt>
                <c:pt idx="12">
                  <c:v>G16</c:v>
                </c:pt>
                <c:pt idx="13">
                  <c:v>G19</c:v>
                </c:pt>
                <c:pt idx="14">
                  <c:v>G3</c:v>
                </c:pt>
                <c:pt idx="15">
                  <c:v>G8</c:v>
                </c:pt>
                <c:pt idx="16">
                  <c:v>G20</c:v>
                </c:pt>
                <c:pt idx="17">
                  <c:v>G18</c:v>
                </c:pt>
                <c:pt idx="18">
                  <c:v>G9</c:v>
                </c:pt>
                <c:pt idx="19">
                  <c:v>G13</c:v>
                </c:pt>
                <c:pt idx="20">
                  <c:v>G14</c:v>
                </c:pt>
                <c:pt idx="21">
                  <c:v>G17</c:v>
                </c:pt>
                <c:pt idx="22">
                  <c:v>G5</c:v>
                </c:pt>
              </c:strCache>
            </c:strRef>
          </c:cat>
          <c:val>
            <c:numRef>
              <c:f>Istorija!$L$56:$L$78</c:f>
              <c:numCache>
                <c:formatCode>0</c:formatCode>
                <c:ptCount val="23"/>
                <c:pt idx="0">
                  <c:v>34.782608695652172</c:v>
                </c:pt>
                <c:pt idx="1">
                  <c:v>40</c:v>
                </c:pt>
                <c:pt idx="2">
                  <c:v>44.827586206896548</c:v>
                </c:pt>
                <c:pt idx="3">
                  <c:v>50</c:v>
                </c:pt>
                <c:pt idx="4">
                  <c:v>50</c:v>
                </c:pt>
                <c:pt idx="5">
                  <c:v>64.510000000000005</c:v>
                </c:pt>
                <c:pt idx="6">
                  <c:v>66.666666666666671</c:v>
                </c:pt>
                <c:pt idx="7">
                  <c:v>67.307692307692307</c:v>
                </c:pt>
                <c:pt idx="8">
                  <c:v>71.428571428571431</c:v>
                </c:pt>
                <c:pt idx="9">
                  <c:v>73.529411764705884</c:v>
                </c:pt>
                <c:pt idx="10">
                  <c:v>75</c:v>
                </c:pt>
                <c:pt idx="11">
                  <c:v>75.709999999999994</c:v>
                </c:pt>
                <c:pt idx="12">
                  <c:v>79.6875</c:v>
                </c:pt>
                <c:pt idx="13">
                  <c:v>80</c:v>
                </c:pt>
                <c:pt idx="14">
                  <c:v>82.608695652173907</c:v>
                </c:pt>
                <c:pt idx="15">
                  <c:v>84.615384615384613</c:v>
                </c:pt>
                <c:pt idx="16">
                  <c:v>88.461538461538467</c:v>
                </c:pt>
                <c:pt idx="17">
                  <c:v>89.473684210526315</c:v>
                </c:pt>
                <c:pt idx="18">
                  <c:v>90.476190476190467</c:v>
                </c:pt>
                <c:pt idx="19">
                  <c:v>92.156862745098039</c:v>
                </c:pt>
                <c:pt idx="20">
                  <c:v>92.5</c:v>
                </c:pt>
                <c:pt idx="21">
                  <c:v>100</c:v>
                </c:pt>
                <c:pt idx="22">
                  <c:v>100</c:v>
                </c:pt>
              </c:numCache>
            </c:numRef>
          </c:val>
          <c:extLst>
            <c:ext xmlns:c16="http://schemas.microsoft.com/office/drawing/2014/chart" uri="{C3380CC4-5D6E-409C-BE32-E72D297353CC}">
              <c16:uniqueId val="{00000005-CD83-4F0B-A1BD-F25FA17A99FC}"/>
            </c:ext>
          </c:extLst>
        </c:ser>
        <c:dLbls>
          <c:showLegendKey val="0"/>
          <c:showVal val="0"/>
          <c:showCatName val="0"/>
          <c:showSerName val="0"/>
          <c:showPercent val="0"/>
          <c:showBubbleSize val="0"/>
        </c:dLbls>
        <c:gapWidth val="182"/>
        <c:axId val="329583000"/>
        <c:axId val="329585624"/>
      </c:barChart>
      <c:catAx>
        <c:axId val="329583000"/>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lt-LT"/>
          </a:p>
        </c:txPr>
        <c:crossAx val="329585624"/>
        <c:crosses val="autoZero"/>
        <c:auto val="1"/>
        <c:lblAlgn val="ctr"/>
        <c:lblOffset val="100"/>
        <c:noMultiLvlLbl val="0"/>
      </c:catAx>
      <c:valAx>
        <c:axId val="32958562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3295830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lt-LT" b="1" dirty="0" smtClean="0"/>
              <a:t>2021 </a:t>
            </a:r>
            <a:r>
              <a:rPr lang="lt-LT" b="1" dirty="0"/>
              <a:t>m.</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lt-LT"/>
        </a:p>
      </c:txPr>
    </c:title>
    <c:autoTitleDeleted val="0"/>
    <c:plotArea>
      <c:layout>
        <c:manualLayout>
          <c:layoutTarget val="inner"/>
          <c:xMode val="edge"/>
          <c:yMode val="edge"/>
          <c:x val="0.19215091863517061"/>
          <c:y val="0.10677339461920493"/>
          <c:w val="0.76107130358705166"/>
          <c:h val="0.81611191635871383"/>
        </c:manualLayout>
      </c:layout>
      <c:barChart>
        <c:barDir val="bar"/>
        <c:grouping val="stacked"/>
        <c:varyColors val="0"/>
        <c:ser>
          <c:idx val="0"/>
          <c:order val="0"/>
          <c:tx>
            <c:strRef>
              <c:f>Lapas4!$S$2</c:f>
              <c:strCache>
                <c:ptCount val="1"/>
                <c:pt idx="0">
                  <c:v>Mažiau 16</c:v>
                </c:pt>
              </c:strCache>
            </c:strRef>
          </c:tx>
          <c:spPr>
            <a:solidFill>
              <a:srgbClr val="FF0000"/>
            </a:solidFill>
            <a:ln>
              <a:solidFill>
                <a:srgbClr val="FF0000"/>
              </a:solidFill>
            </a:ln>
            <a:effectLst/>
          </c:spPr>
          <c:invertIfNegative val="0"/>
          <c:dLbls>
            <c:dLbl>
              <c:idx val="22"/>
              <c:layout>
                <c:manualLayout>
                  <c:x val="-8.7214785651793525E-2"/>
                  <c:y val="-1.6215032877876209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4BE-49FD-BA9C-579382781BB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Lapas4!$R$3:$R$25</c:f>
              <c:strCache>
                <c:ptCount val="23"/>
                <c:pt idx="0">
                  <c:v>G6</c:v>
                </c:pt>
                <c:pt idx="1">
                  <c:v>G5</c:v>
                </c:pt>
                <c:pt idx="2">
                  <c:v>G18</c:v>
                </c:pt>
                <c:pt idx="3">
                  <c:v>G8</c:v>
                </c:pt>
                <c:pt idx="4">
                  <c:v>G20</c:v>
                </c:pt>
                <c:pt idx="5">
                  <c:v>G17</c:v>
                </c:pt>
                <c:pt idx="6">
                  <c:v>G16</c:v>
                </c:pt>
                <c:pt idx="7">
                  <c:v>G21</c:v>
                </c:pt>
                <c:pt idx="8">
                  <c:v>G14</c:v>
                </c:pt>
                <c:pt idx="9">
                  <c:v>G9</c:v>
                </c:pt>
                <c:pt idx="10">
                  <c:v>G2</c:v>
                </c:pt>
                <c:pt idx="11">
                  <c:v>Kauno miestas</c:v>
                </c:pt>
                <c:pt idx="12">
                  <c:v>G13</c:v>
                </c:pt>
                <c:pt idx="13">
                  <c:v>G3</c:v>
                </c:pt>
                <c:pt idx="14">
                  <c:v>Visa Lietuva</c:v>
                </c:pt>
                <c:pt idx="15">
                  <c:v>G7</c:v>
                </c:pt>
                <c:pt idx="16">
                  <c:v>G19</c:v>
                </c:pt>
                <c:pt idx="17">
                  <c:v>G11</c:v>
                </c:pt>
                <c:pt idx="18">
                  <c:v>G10</c:v>
                </c:pt>
                <c:pt idx="19">
                  <c:v>G4</c:v>
                </c:pt>
                <c:pt idx="20">
                  <c:v>G15</c:v>
                </c:pt>
                <c:pt idx="21">
                  <c:v>G12</c:v>
                </c:pt>
                <c:pt idx="22">
                  <c:v>G1</c:v>
                </c:pt>
              </c:strCache>
            </c:strRef>
          </c:cat>
          <c:val>
            <c:numRef>
              <c:f>Lapas4!$S$3:$S$25</c:f>
              <c:numCache>
                <c:formatCode>0</c:formatCode>
                <c:ptCount val="23"/>
                <c:pt idx="0">
                  <c:v>0</c:v>
                </c:pt>
                <c:pt idx="1">
                  <c:v>0</c:v>
                </c:pt>
                <c:pt idx="2">
                  <c:v>0</c:v>
                </c:pt>
                <c:pt idx="3">
                  <c:v>0</c:v>
                </c:pt>
                <c:pt idx="4">
                  <c:v>0</c:v>
                </c:pt>
                <c:pt idx="5">
                  <c:v>0</c:v>
                </c:pt>
                <c:pt idx="6">
                  <c:v>0</c:v>
                </c:pt>
                <c:pt idx="7">
                  <c:v>0</c:v>
                </c:pt>
                <c:pt idx="8">
                  <c:v>0</c:v>
                </c:pt>
                <c:pt idx="9">
                  <c:v>0</c:v>
                </c:pt>
                <c:pt idx="10">
                  <c:v>0</c:v>
                </c:pt>
                <c:pt idx="11">
                  <c:v>-0.512820512820513</c:v>
                </c:pt>
                <c:pt idx="12">
                  <c:v>0</c:v>
                </c:pt>
                <c:pt idx="13">
                  <c:v>0</c:v>
                </c:pt>
                <c:pt idx="14">
                  <c:v>-1.19270010058917</c:v>
                </c:pt>
                <c:pt idx="15">
                  <c:v>0</c:v>
                </c:pt>
                <c:pt idx="16">
                  <c:v>0</c:v>
                </c:pt>
                <c:pt idx="17">
                  <c:v>0</c:v>
                </c:pt>
                <c:pt idx="18">
                  <c:v>0</c:v>
                </c:pt>
                <c:pt idx="19">
                  <c:v>0</c:v>
                </c:pt>
                <c:pt idx="20">
                  <c:v>-2.4390243902439002</c:v>
                </c:pt>
                <c:pt idx="21">
                  <c:v>-2.6315789473684199</c:v>
                </c:pt>
                <c:pt idx="22">
                  <c:v>-33.3333333333333</c:v>
                </c:pt>
              </c:numCache>
            </c:numRef>
          </c:val>
          <c:extLst>
            <c:ext xmlns:c16="http://schemas.microsoft.com/office/drawing/2014/chart" uri="{C3380CC4-5D6E-409C-BE32-E72D297353CC}">
              <c16:uniqueId val="{00000001-14BE-49FD-BA9C-579382781BB8}"/>
            </c:ext>
          </c:extLst>
        </c:ser>
        <c:ser>
          <c:idx val="1"/>
          <c:order val="1"/>
          <c:tx>
            <c:strRef>
              <c:f>Lapas4!$T$2</c:f>
              <c:strCache>
                <c:ptCount val="1"/>
                <c:pt idx="0">
                  <c:v>36-100</c:v>
                </c:pt>
              </c:strCache>
            </c:strRef>
          </c:tx>
          <c:spPr>
            <a:solidFill>
              <a:srgbClr val="FFC000"/>
            </a:solidFill>
            <a:ln>
              <a:solidFill>
                <a:srgbClr val="FFC000"/>
              </a:solidFill>
            </a:ln>
            <a:effectLst/>
          </c:spPr>
          <c:invertIfNegative val="0"/>
          <c:dPt>
            <c:idx val="11"/>
            <c:invertIfNegative val="0"/>
            <c:bubble3D val="0"/>
            <c:spPr>
              <a:solidFill>
                <a:srgbClr val="00B050"/>
              </a:solidFill>
              <a:ln>
                <a:solidFill>
                  <a:srgbClr val="00B050"/>
                </a:solidFill>
              </a:ln>
              <a:effectLst/>
            </c:spPr>
            <c:extLst>
              <c:ext xmlns:c16="http://schemas.microsoft.com/office/drawing/2014/chart" uri="{C3380CC4-5D6E-409C-BE32-E72D297353CC}">
                <c16:uniqueId val="{00000003-14BE-49FD-BA9C-579382781BB8}"/>
              </c:ext>
            </c:extLst>
          </c:dPt>
          <c:dPt>
            <c:idx val="14"/>
            <c:invertIfNegative val="0"/>
            <c:bubble3D val="0"/>
            <c:spPr>
              <a:solidFill>
                <a:schemeClr val="tx2">
                  <a:lumMod val="60000"/>
                  <a:lumOff val="40000"/>
                </a:schemeClr>
              </a:solidFill>
              <a:ln>
                <a:solidFill>
                  <a:schemeClr val="tx2">
                    <a:lumMod val="60000"/>
                    <a:lumOff val="40000"/>
                  </a:schemeClr>
                </a:solidFill>
              </a:ln>
              <a:effectLst/>
            </c:spPr>
            <c:extLst>
              <c:ext xmlns:c16="http://schemas.microsoft.com/office/drawing/2014/chart" uri="{C3380CC4-5D6E-409C-BE32-E72D297353CC}">
                <c16:uniqueId val="{00000005-14BE-49FD-BA9C-579382781BB8}"/>
              </c:ext>
            </c:extLst>
          </c:dPt>
          <c:dLbls>
            <c:dLbl>
              <c:idx val="0"/>
              <c:layout>
                <c:manualLayout>
                  <c:x val="0.2117781606589238"/>
                  <c:y val="1.9656220564809705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4BE-49FD-BA9C-579382781BB8}"/>
                </c:ext>
              </c:extLst>
            </c:dLbl>
            <c:dLbl>
              <c:idx val="1"/>
              <c:layout>
                <c:manualLayout>
                  <c:x val="0.18672361544154292"/>
                  <c:y val="1.9656220564809705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4BE-49FD-BA9C-579382781BB8}"/>
                </c:ext>
              </c:extLst>
            </c:dLbl>
            <c:dLbl>
              <c:idx val="2"/>
              <c:layout>
                <c:manualLayout>
                  <c:x val="0.19234905256098764"/>
                  <c:y val="2.8540832260105981E-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4BE-49FD-BA9C-579382781BB8}"/>
                </c:ext>
              </c:extLst>
            </c:dLbl>
            <c:dLbl>
              <c:idx val="3"/>
              <c:layout>
                <c:manualLayout>
                  <c:x val="0.16908499462700347"/>
                  <c:y val="1.9656220569386275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4BE-49FD-BA9C-579382781BB8}"/>
                </c:ext>
              </c:extLst>
            </c:dLbl>
            <c:dLbl>
              <c:idx val="4"/>
              <c:layout>
                <c:manualLayout>
                  <c:x val="0.1639287595533257"/>
                  <c:y val="1.9656220564809705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4BE-49FD-BA9C-579382781BB8}"/>
                </c:ext>
              </c:extLst>
            </c:dLbl>
            <c:dLbl>
              <c:idx val="5"/>
              <c:layout>
                <c:manualLayout>
                  <c:x val="0.16013908023354984"/>
                  <c:y val="-2.8491691708691668E-4"/>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7.3669708615171067E-2"/>
                      <c:h val="3.4911413345158508E-2"/>
                    </c:manualLayout>
                  </c15:layout>
                </c:ext>
                <c:ext xmlns:c16="http://schemas.microsoft.com/office/drawing/2014/chart" uri="{C3380CC4-5D6E-409C-BE32-E72D297353CC}">
                  <c16:uniqueId val="{0000000B-14BE-49FD-BA9C-579382781BB8}"/>
                </c:ext>
              </c:extLst>
            </c:dLbl>
            <c:dLbl>
              <c:idx val="6"/>
              <c:layout>
                <c:manualLayout>
                  <c:x val="0.1707891610107295"/>
                  <c:y val="1.9656220564809705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4BE-49FD-BA9C-579382781BB8}"/>
                </c:ext>
              </c:extLst>
            </c:dLbl>
            <c:dLbl>
              <c:idx val="7"/>
              <c:layout>
                <c:manualLayout>
                  <c:x val="0.16785885420323315"/>
                  <c:y val="-2.210931689129795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4BE-49FD-BA9C-579382781BB8}"/>
                </c:ext>
              </c:extLst>
            </c:dLbl>
            <c:dLbl>
              <c:idx val="8"/>
              <c:layout>
                <c:manualLayout>
                  <c:x val="0.1635922998688305"/>
                  <c:y val="-4.992286899050368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14BE-49FD-BA9C-579382781BB8}"/>
                </c:ext>
              </c:extLst>
            </c:dLbl>
            <c:dLbl>
              <c:idx val="9"/>
              <c:layout>
                <c:manualLayout>
                  <c:x val="0.1697548448084501"/>
                  <c:y val="-2.496143449525184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4BE-49FD-BA9C-579382781BB8}"/>
                </c:ext>
              </c:extLst>
            </c:dLbl>
            <c:dLbl>
              <c:idx val="10"/>
              <c:layout>
                <c:manualLayout>
                  <c:x val="0.15420135328151777"/>
                  <c:y val="3.931244113877255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14BE-49FD-BA9C-579382781BB8}"/>
                </c:ext>
              </c:extLst>
            </c:dLbl>
            <c:dLbl>
              <c:idx val="11"/>
              <c:layout>
                <c:manualLayout>
                  <c:x val="0.15378049093956656"/>
                  <c:y val="1.9656220564809705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4BE-49FD-BA9C-579382781BB8}"/>
                </c:ext>
              </c:extLst>
            </c:dLbl>
            <c:dLbl>
              <c:idx val="12"/>
              <c:layout>
                <c:manualLayout>
                  <c:x val="0.15147169460970092"/>
                  <c:y val="-2.21093168912970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14BE-49FD-BA9C-579382781BB8}"/>
                </c:ext>
              </c:extLst>
            </c:dLbl>
            <c:dLbl>
              <c:idx val="13"/>
              <c:layout>
                <c:manualLayout>
                  <c:x val="0.14334602058734267"/>
                  <c:y val="-2.495946887319444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14BE-49FD-BA9C-579382781BB8}"/>
                </c:ext>
              </c:extLst>
            </c:dLbl>
            <c:dLbl>
              <c:idx val="14"/>
              <c:layout>
                <c:manualLayout>
                  <c:x val="0.1738034868272389"/>
                  <c:y val="1.9656220573962844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4BE-49FD-BA9C-579382781BB8}"/>
                </c:ext>
              </c:extLst>
            </c:dLbl>
            <c:dLbl>
              <c:idx val="15"/>
              <c:layout>
                <c:manualLayout>
                  <c:x val="0.13822930130329211"/>
                  <c:y val="-2.496143449525184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14BE-49FD-BA9C-579382781BB8}"/>
                </c:ext>
              </c:extLst>
            </c:dLbl>
            <c:dLbl>
              <c:idx val="16"/>
              <c:layout>
                <c:manualLayout>
                  <c:x val="0.14841938759733631"/>
                  <c:y val="-2.496143449525275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14BE-49FD-BA9C-579382781BB8}"/>
                </c:ext>
              </c:extLst>
            </c:dLbl>
            <c:dLbl>
              <c:idx val="17"/>
              <c:layout>
                <c:manualLayout>
                  <c:x val="0.13418603036270499"/>
                  <c:y val="1.9656220564809705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14BE-49FD-BA9C-579382781BB8}"/>
                </c:ext>
              </c:extLst>
            </c:dLbl>
            <c:dLbl>
              <c:idx val="18"/>
              <c:layout>
                <c:manualLayout>
                  <c:x val="0.14274177428964613"/>
                  <c:y val="1.9656220573962844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14BE-49FD-BA9C-579382781BB8}"/>
                </c:ext>
              </c:extLst>
            </c:dLbl>
            <c:dLbl>
              <c:idx val="19"/>
              <c:layout>
                <c:manualLayout>
                  <c:x val="0.14841286557380562"/>
                  <c:y val="-2.496143449525092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14BE-49FD-BA9C-579382781BB8}"/>
                </c:ext>
              </c:extLst>
            </c:dLbl>
            <c:dLbl>
              <c:idx val="20"/>
              <c:layout>
                <c:manualLayout>
                  <c:x val="0.11734846749711209"/>
                  <c:y val="1.9656220564809705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14BE-49FD-BA9C-579382781BB8}"/>
                </c:ext>
              </c:extLst>
            </c:dLbl>
            <c:dLbl>
              <c:idx val="21"/>
              <c:layout>
                <c:manualLayout>
                  <c:x val="0.12423917718151137"/>
                  <c:y val="5.7062008299642569E-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14BE-49FD-BA9C-579382781BB8}"/>
                </c:ext>
              </c:extLst>
            </c:dLbl>
            <c:dLbl>
              <c:idx val="22"/>
              <c:layout>
                <c:manualLayout>
                  <c:x val="0.10819903762029746"/>
                  <c:y val="1.6215032877876209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14BE-49FD-BA9C-579382781BB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Lapas4!$R$3:$R$25</c:f>
              <c:strCache>
                <c:ptCount val="23"/>
                <c:pt idx="0">
                  <c:v>G6</c:v>
                </c:pt>
                <c:pt idx="1">
                  <c:v>G5</c:v>
                </c:pt>
                <c:pt idx="2">
                  <c:v>G18</c:v>
                </c:pt>
                <c:pt idx="3">
                  <c:v>G8</c:v>
                </c:pt>
                <c:pt idx="4">
                  <c:v>G20</c:v>
                </c:pt>
                <c:pt idx="5">
                  <c:v>G17</c:v>
                </c:pt>
                <c:pt idx="6">
                  <c:v>G16</c:v>
                </c:pt>
                <c:pt idx="7">
                  <c:v>G21</c:v>
                </c:pt>
                <c:pt idx="8">
                  <c:v>G14</c:v>
                </c:pt>
                <c:pt idx="9">
                  <c:v>G9</c:v>
                </c:pt>
                <c:pt idx="10">
                  <c:v>G2</c:v>
                </c:pt>
                <c:pt idx="11">
                  <c:v>Kauno miestas</c:v>
                </c:pt>
                <c:pt idx="12">
                  <c:v>G13</c:v>
                </c:pt>
                <c:pt idx="13">
                  <c:v>G3</c:v>
                </c:pt>
                <c:pt idx="14">
                  <c:v>Visa Lietuva</c:v>
                </c:pt>
                <c:pt idx="15">
                  <c:v>G7</c:v>
                </c:pt>
                <c:pt idx="16">
                  <c:v>G19</c:v>
                </c:pt>
                <c:pt idx="17">
                  <c:v>G11</c:v>
                </c:pt>
                <c:pt idx="18">
                  <c:v>G10</c:v>
                </c:pt>
                <c:pt idx="19">
                  <c:v>G4</c:v>
                </c:pt>
                <c:pt idx="20">
                  <c:v>G15</c:v>
                </c:pt>
                <c:pt idx="21">
                  <c:v>G12</c:v>
                </c:pt>
                <c:pt idx="22">
                  <c:v>G1</c:v>
                </c:pt>
              </c:strCache>
            </c:strRef>
          </c:cat>
          <c:val>
            <c:numRef>
              <c:f>Lapas4!$T$3:$T$25</c:f>
              <c:numCache>
                <c:formatCode>0</c:formatCode>
                <c:ptCount val="23"/>
                <c:pt idx="0">
                  <c:v>100</c:v>
                </c:pt>
                <c:pt idx="1">
                  <c:v>90.899999999999991</c:v>
                </c:pt>
                <c:pt idx="2">
                  <c:v>88</c:v>
                </c:pt>
                <c:pt idx="3">
                  <c:v>86.7</c:v>
                </c:pt>
                <c:pt idx="4">
                  <c:v>85.699999999999989</c:v>
                </c:pt>
                <c:pt idx="5">
                  <c:v>84.7</c:v>
                </c:pt>
                <c:pt idx="6">
                  <c:v>84.2</c:v>
                </c:pt>
                <c:pt idx="7">
                  <c:v>81.8</c:v>
                </c:pt>
                <c:pt idx="8">
                  <c:v>79.7</c:v>
                </c:pt>
                <c:pt idx="9">
                  <c:v>78.5</c:v>
                </c:pt>
                <c:pt idx="10">
                  <c:v>77.8</c:v>
                </c:pt>
                <c:pt idx="11" formatCode="General">
                  <c:v>75</c:v>
                </c:pt>
                <c:pt idx="12">
                  <c:v>71.100000000000009</c:v>
                </c:pt>
                <c:pt idx="13">
                  <c:v>70.900000000000006</c:v>
                </c:pt>
                <c:pt idx="14" formatCode="General">
                  <c:v>67.5</c:v>
                </c:pt>
                <c:pt idx="15">
                  <c:v>66.7</c:v>
                </c:pt>
                <c:pt idx="16">
                  <c:v>66.599999999999994</c:v>
                </c:pt>
                <c:pt idx="17">
                  <c:v>65</c:v>
                </c:pt>
                <c:pt idx="18">
                  <c:v>64.5</c:v>
                </c:pt>
                <c:pt idx="19">
                  <c:v>62.5</c:v>
                </c:pt>
                <c:pt idx="20">
                  <c:v>51.2</c:v>
                </c:pt>
                <c:pt idx="21">
                  <c:v>50</c:v>
                </c:pt>
                <c:pt idx="22">
                  <c:v>33.299999999999997</c:v>
                </c:pt>
              </c:numCache>
            </c:numRef>
          </c:val>
          <c:extLst>
            <c:ext xmlns:c16="http://schemas.microsoft.com/office/drawing/2014/chart" uri="{C3380CC4-5D6E-409C-BE32-E72D297353CC}">
              <c16:uniqueId val="{0000001B-14BE-49FD-BA9C-579382781BB8}"/>
            </c:ext>
          </c:extLst>
        </c:ser>
        <c:dLbls>
          <c:showLegendKey val="0"/>
          <c:showVal val="0"/>
          <c:showCatName val="0"/>
          <c:showSerName val="0"/>
          <c:showPercent val="0"/>
          <c:showBubbleSize val="0"/>
        </c:dLbls>
        <c:gapWidth val="150"/>
        <c:overlap val="100"/>
        <c:axId val="470643904"/>
        <c:axId val="470644232"/>
      </c:barChart>
      <c:catAx>
        <c:axId val="470643904"/>
        <c:scaling>
          <c:orientation val="maxMin"/>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lt-LT"/>
          </a:p>
        </c:txPr>
        <c:crossAx val="470644232"/>
        <c:crosses val="autoZero"/>
        <c:auto val="1"/>
        <c:lblAlgn val="ctr"/>
        <c:lblOffset val="100"/>
        <c:noMultiLvlLbl val="0"/>
      </c:catAx>
      <c:valAx>
        <c:axId val="470644232"/>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4706439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lt-LT" b="1" dirty="0" smtClean="0"/>
              <a:t>2023 m.</a:t>
            </a:r>
            <a:endParaRPr lang="lt-LT" b="1" dirty="0"/>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lt-LT"/>
        </a:p>
      </c:txPr>
    </c:title>
    <c:autoTitleDeleted val="0"/>
    <c:plotArea>
      <c:layout>
        <c:manualLayout>
          <c:layoutTarget val="inner"/>
          <c:xMode val="edge"/>
          <c:yMode val="edge"/>
          <c:x val="0.14592847769028872"/>
          <c:y val="8.3643765903307896E-2"/>
          <c:w val="0.81284930008748901"/>
          <c:h val="0.80646789029403598"/>
        </c:manualLayout>
      </c:layout>
      <c:barChart>
        <c:barDir val="bar"/>
        <c:grouping val="stacked"/>
        <c:varyColors val="0"/>
        <c:ser>
          <c:idx val="0"/>
          <c:order val="0"/>
          <c:tx>
            <c:strRef>
              <c:f>Lapas2!$B$2</c:f>
              <c:strCache>
                <c:ptCount val="1"/>
                <c:pt idx="0">
                  <c:v>Mažiau 16</c:v>
                </c:pt>
              </c:strCache>
            </c:strRef>
          </c:tx>
          <c:spPr>
            <a:solidFill>
              <a:srgbClr val="FF0000"/>
            </a:solidFill>
            <a:ln>
              <a:solidFill>
                <a:srgbClr val="FF0000"/>
              </a:solidFill>
            </a:ln>
            <a:effectLst/>
          </c:spPr>
          <c:invertIfNegative val="0"/>
          <c:dLbls>
            <c:dLbl>
              <c:idx val="0"/>
              <c:layout>
                <c:manualLayout>
                  <c:x val="-4.1275590551181102E-2"/>
                  <c:y val="-6.106709943699785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E48-4334-BE87-31DA1A69EB7C}"/>
                </c:ext>
              </c:extLst>
            </c:dLbl>
            <c:dLbl>
              <c:idx val="1"/>
              <c:layout>
                <c:manualLayout>
                  <c:x val="-5.5395013123359579E-2"/>
                  <c:y val="1.6028530784796938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E48-4334-BE87-31DA1A69EB7C}"/>
                </c:ext>
              </c:extLst>
            </c:dLbl>
            <c:dLbl>
              <c:idx val="2"/>
              <c:layout>
                <c:manualLayout>
                  <c:x val="-4.2688320209973755E-2"/>
                  <c:y val="-2.035623409669211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E48-4334-BE87-31DA1A69EB7C}"/>
                </c:ext>
              </c:extLst>
            </c:dLbl>
            <c:dLbl>
              <c:idx val="3"/>
              <c:layout>
                <c:manualLayout>
                  <c:x val="-2.4113517060367455E-2"/>
                  <c:y val="2.035623409669360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E48-4334-BE87-31DA1A69EB7C}"/>
                </c:ext>
              </c:extLst>
            </c:dLbl>
            <c:dLbl>
              <c:idx val="4"/>
              <c:layout>
                <c:manualLayout>
                  <c:x val="-6.5660979877515305E-2"/>
                  <c:y val="2.035783694977208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E48-4334-BE87-31DA1A69EB7C}"/>
                </c:ext>
              </c:extLst>
            </c:dLbl>
            <c:dLbl>
              <c:idx val="5"/>
              <c:layout>
                <c:manualLayout>
                  <c:x val="-7.065573053368332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E48-4334-BE87-31DA1A69EB7C}"/>
                </c:ext>
              </c:extLst>
            </c:dLbl>
            <c:dLbl>
              <c:idx val="7"/>
              <c:layout>
                <c:manualLayout>
                  <c:x val="-1.5660979877515309E-2"/>
                  <c:y val="-1.4927732557800541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E48-4334-BE87-31DA1A69EB7C}"/>
                </c:ext>
              </c:extLst>
            </c:dLbl>
            <c:dLbl>
              <c:idx val="8"/>
              <c:layout>
                <c:manualLayout>
                  <c:x val="-1.6029418197725336E-2"/>
                  <c:y val="-2.0356234096692112E-3"/>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ctr"/>
              <c:showLegendKey val="0"/>
              <c:showVal val="1"/>
              <c:showCatName val="0"/>
              <c:showSerName val="0"/>
              <c:showPercent val="0"/>
              <c:showBubbleSize val="0"/>
              <c:extLst>
                <c:ext xmlns:c15="http://schemas.microsoft.com/office/drawing/2012/chart" uri="{CE6537A1-D6FC-4f65-9D91-7224C49458BB}">
                  <c15:layout>
                    <c:manualLayout>
                      <c:w val="5.9888888888888873E-2"/>
                      <c:h val="2.4397026707539422E-2"/>
                    </c:manualLayout>
                  </c15:layout>
                </c:ext>
                <c:ext xmlns:c16="http://schemas.microsoft.com/office/drawing/2014/chart" uri="{C3380CC4-5D6E-409C-BE32-E72D297353CC}">
                  <c16:uniqueId val="{00000007-CE48-4334-BE87-31DA1A69EB7C}"/>
                </c:ext>
              </c:extLst>
            </c:dLbl>
            <c:dLbl>
              <c:idx val="9"/>
              <c:layout>
                <c:manualLayout>
                  <c:x val="-1.4666666666666666E-2"/>
                  <c:y val="-7.4638662789002703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E48-4334-BE87-31DA1A69EB7C}"/>
                </c:ext>
              </c:extLst>
            </c:dLbl>
            <c:dLbl>
              <c:idx val="10"/>
              <c:layout>
                <c:manualLayout>
                  <c:x val="-2.3994313210848644E-2"/>
                  <c:y val="4.071246819338422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E48-4334-BE87-31DA1A69EB7C}"/>
                </c:ext>
              </c:extLst>
            </c:dLbl>
            <c:dLbl>
              <c:idx val="11"/>
              <c:layout>
                <c:manualLayout>
                  <c:x val="-2.8561898512685913E-2"/>
                  <c:y val="7.4638662789002703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E48-4334-BE87-31DA1A69EB7C}"/>
                </c:ext>
              </c:extLst>
            </c:dLbl>
            <c:dLbl>
              <c:idx val="12"/>
              <c:layout>
                <c:manualLayout>
                  <c:x val="-2.839063867016623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E48-4334-BE87-31DA1A69EB7C}"/>
                </c:ext>
              </c:extLst>
            </c:dLbl>
            <c:dLbl>
              <c:idx val="13"/>
              <c:layout>
                <c:manualLayout>
                  <c:x val="-2.5097550306211722E-2"/>
                  <c:y val="2.035783694977059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E48-4334-BE87-31DA1A69EB7C}"/>
                </c:ext>
              </c:extLst>
            </c:dLbl>
            <c:dLbl>
              <c:idx val="14"/>
              <c:layout>
                <c:manualLayout>
                  <c:x val="-3.4544619422572233E-2"/>
                  <c:y val="1.6028530784796938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E48-4334-BE87-31DA1A69EB7C}"/>
                </c:ext>
              </c:extLst>
            </c:dLbl>
            <c:dLbl>
              <c:idx val="15"/>
              <c:layout>
                <c:manualLayout>
                  <c:x val="-1.045625546806649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CE48-4334-BE87-31DA1A69EB7C}"/>
                </c:ext>
              </c:extLst>
            </c:dLbl>
            <c:dLbl>
              <c:idx val="16"/>
              <c:layout>
                <c:manualLayout>
                  <c:x val="-2.4113517060367455E-2"/>
                  <c:y val="1.6028530788528872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CE48-4334-BE87-31DA1A69EB7C}"/>
                </c:ext>
              </c:extLst>
            </c:dLbl>
            <c:dLbl>
              <c:idx val="17"/>
              <c:layout>
                <c:manualLayout>
                  <c:x val="-9.128390201224898E-3"/>
                  <c:y val="4.071246819338422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CE48-4334-BE87-31DA1A69EB7C}"/>
                </c:ext>
              </c:extLst>
            </c:dLbl>
            <c:dLbl>
              <c:idx val="18"/>
              <c:layout>
                <c:manualLayout>
                  <c:x val="-3.422331583552056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CE48-4334-BE87-31DA1A69EB7C}"/>
                </c:ext>
              </c:extLst>
            </c:dLbl>
            <c:dLbl>
              <c:idx val="19"/>
              <c:layout>
                <c:manualLayout>
                  <c:x val="-2.839063867016623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CE48-4334-BE87-31DA1A69EB7C}"/>
                </c:ext>
              </c:extLst>
            </c:dLbl>
            <c:dLbl>
              <c:idx val="20"/>
              <c:layout>
                <c:manualLayout>
                  <c:x val="-1.2001093613298338E-2"/>
                  <c:y val="-6.106870229007633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CE48-4334-BE87-31DA1A69EB7C}"/>
                </c:ext>
              </c:extLst>
            </c:dLbl>
            <c:dLbl>
              <c:idx val="21"/>
              <c:layout>
                <c:manualLayout>
                  <c:x val="-6.1951006124234976E-3"/>
                  <c:y val="-9.3298328486253379E-1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CE48-4334-BE87-31DA1A69EB7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Lapas2!$A$3:$A$24</c:f>
              <c:strCache>
                <c:ptCount val="22"/>
                <c:pt idx="0">
                  <c:v>Lietuva</c:v>
                </c:pt>
                <c:pt idx="1">
                  <c:v>G12</c:v>
                </c:pt>
                <c:pt idx="2">
                  <c:v>G17</c:v>
                </c:pt>
                <c:pt idx="3">
                  <c:v>G21</c:v>
                </c:pt>
                <c:pt idx="4">
                  <c:v>G15</c:v>
                </c:pt>
                <c:pt idx="5">
                  <c:v>G1</c:v>
                </c:pt>
                <c:pt idx="6">
                  <c:v>G3</c:v>
                </c:pt>
                <c:pt idx="7">
                  <c:v>G4</c:v>
                </c:pt>
                <c:pt idx="8">
                  <c:v>G7</c:v>
                </c:pt>
                <c:pt idx="9">
                  <c:v>G2</c:v>
                </c:pt>
                <c:pt idx="10">
                  <c:v>G20</c:v>
                </c:pt>
                <c:pt idx="11">
                  <c:v>G11</c:v>
                </c:pt>
                <c:pt idx="12">
                  <c:v>G16</c:v>
                </c:pt>
                <c:pt idx="13">
                  <c:v>G6</c:v>
                </c:pt>
                <c:pt idx="14">
                  <c:v>G10</c:v>
                </c:pt>
                <c:pt idx="15">
                  <c:v>G9</c:v>
                </c:pt>
                <c:pt idx="16">
                  <c:v>G14</c:v>
                </c:pt>
                <c:pt idx="17">
                  <c:v>G5</c:v>
                </c:pt>
                <c:pt idx="18">
                  <c:v>Kauno m.</c:v>
                </c:pt>
                <c:pt idx="19">
                  <c:v>G13</c:v>
                </c:pt>
                <c:pt idx="20">
                  <c:v>G8</c:v>
                </c:pt>
                <c:pt idx="21">
                  <c:v>G18</c:v>
                </c:pt>
              </c:strCache>
            </c:strRef>
          </c:cat>
          <c:val>
            <c:numRef>
              <c:f>Lapas2!$B$3:$B$24</c:f>
              <c:numCache>
                <c:formatCode>0</c:formatCode>
                <c:ptCount val="22"/>
                <c:pt idx="0">
                  <c:v>-6.1500000000000101</c:v>
                </c:pt>
                <c:pt idx="1">
                  <c:v>-12.3456790123457</c:v>
                </c:pt>
                <c:pt idx="2">
                  <c:v>-8.8888888888888893</c:v>
                </c:pt>
                <c:pt idx="3">
                  <c:v>-4.7619047619047601</c:v>
                </c:pt>
                <c:pt idx="4">
                  <c:v>-15.384615384615399</c:v>
                </c:pt>
                <c:pt idx="5">
                  <c:v>-15.789473684210501</c:v>
                </c:pt>
                <c:pt idx="6">
                  <c:v>-1.4285714285714299</c:v>
                </c:pt>
                <c:pt idx="7">
                  <c:v>0</c:v>
                </c:pt>
                <c:pt idx="8">
                  <c:v>0</c:v>
                </c:pt>
                <c:pt idx="9">
                  <c:v>0</c:v>
                </c:pt>
                <c:pt idx="10">
                  <c:v>-3.84615384615384</c:v>
                </c:pt>
                <c:pt idx="11">
                  <c:v>-3.84615384615384</c:v>
                </c:pt>
                <c:pt idx="12">
                  <c:v>-5.2023121387283204</c:v>
                </c:pt>
                <c:pt idx="13">
                  <c:v>-3.2258064516128999</c:v>
                </c:pt>
                <c:pt idx="14">
                  <c:v>-5.46875</c:v>
                </c:pt>
                <c:pt idx="15">
                  <c:v>-0.854700854700852</c:v>
                </c:pt>
                <c:pt idx="16">
                  <c:v>-2.2727272727272698</c:v>
                </c:pt>
                <c:pt idx="17">
                  <c:v>0</c:v>
                </c:pt>
                <c:pt idx="18">
                  <c:v>-4.1500000000000101</c:v>
                </c:pt>
                <c:pt idx="19">
                  <c:v>-3.2407407407407498</c:v>
                </c:pt>
                <c:pt idx="20">
                  <c:v>0</c:v>
                </c:pt>
                <c:pt idx="21">
                  <c:v>0</c:v>
                </c:pt>
              </c:numCache>
            </c:numRef>
          </c:val>
          <c:extLst>
            <c:ext xmlns:c16="http://schemas.microsoft.com/office/drawing/2014/chart" uri="{C3380CC4-5D6E-409C-BE32-E72D297353CC}">
              <c16:uniqueId val="{00000015-CE48-4334-BE87-31DA1A69EB7C}"/>
            </c:ext>
          </c:extLst>
        </c:ser>
        <c:ser>
          <c:idx val="1"/>
          <c:order val="1"/>
          <c:tx>
            <c:strRef>
              <c:f>Lapas2!$C$2</c:f>
              <c:strCache>
                <c:ptCount val="1"/>
                <c:pt idx="0">
                  <c:v>36-100</c:v>
                </c:pt>
              </c:strCache>
            </c:strRef>
          </c:tx>
          <c:spPr>
            <a:solidFill>
              <a:srgbClr val="FFC000"/>
            </a:solidFill>
            <a:ln>
              <a:solidFill>
                <a:srgbClr val="FFC000"/>
              </a:solidFill>
            </a:ln>
            <a:effectLst/>
          </c:spPr>
          <c:invertIfNegative val="0"/>
          <c:dPt>
            <c:idx val="0"/>
            <c:invertIfNegative val="0"/>
            <c:bubble3D val="0"/>
            <c:spPr>
              <a:solidFill>
                <a:srgbClr val="0070C0"/>
              </a:solidFill>
              <a:ln>
                <a:solidFill>
                  <a:srgbClr val="0070C0"/>
                </a:solidFill>
              </a:ln>
              <a:effectLst/>
            </c:spPr>
            <c:extLst>
              <c:ext xmlns:c16="http://schemas.microsoft.com/office/drawing/2014/chart" uri="{C3380CC4-5D6E-409C-BE32-E72D297353CC}">
                <c16:uniqueId val="{00000016-CE48-4334-BE87-31DA1A69EB7C}"/>
              </c:ext>
            </c:extLst>
          </c:dPt>
          <c:dPt>
            <c:idx val="18"/>
            <c:invertIfNegative val="0"/>
            <c:bubble3D val="0"/>
            <c:spPr>
              <a:solidFill>
                <a:srgbClr val="00B050"/>
              </a:solidFill>
              <a:ln>
                <a:solidFill>
                  <a:srgbClr val="00B050"/>
                </a:solidFill>
              </a:ln>
              <a:effectLst/>
            </c:spPr>
            <c:extLst>
              <c:ext xmlns:c16="http://schemas.microsoft.com/office/drawing/2014/chart" uri="{C3380CC4-5D6E-409C-BE32-E72D297353CC}">
                <c16:uniqueId val="{00000028-CE48-4334-BE87-31DA1A69EB7C}"/>
              </c:ext>
            </c:extLst>
          </c:dPt>
          <c:dLbls>
            <c:dLbl>
              <c:idx val="0"/>
              <c:layout>
                <c:manualLayout>
                  <c:x val="0.1039149168853893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CE48-4334-BE87-31DA1A69EB7C}"/>
                </c:ext>
              </c:extLst>
            </c:dLbl>
            <c:dLbl>
              <c:idx val="1"/>
              <c:layout>
                <c:manualLayout>
                  <c:x val="0.12101859142607174"/>
                  <c:y val="-1.4927732557800541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CE48-4334-BE87-31DA1A69EB7C}"/>
                </c:ext>
              </c:extLst>
            </c:dLbl>
            <c:dLbl>
              <c:idx val="2"/>
              <c:layout>
                <c:manualLayout>
                  <c:x val="0.12200349956255468"/>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CE48-4334-BE87-31DA1A69EB7C}"/>
                </c:ext>
              </c:extLst>
            </c:dLbl>
            <c:dLbl>
              <c:idx val="3"/>
              <c:layout>
                <c:manualLayout>
                  <c:x val="0.12570297462817148"/>
                  <c:y val="-1.4927732557800541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CE48-4334-BE87-31DA1A69EB7C}"/>
                </c:ext>
              </c:extLst>
            </c:dLbl>
            <c:dLbl>
              <c:idx val="4"/>
              <c:layout>
                <c:manualLayout>
                  <c:x val="0.13263473315835519"/>
                  <c:y val="2.035623409669211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CE48-4334-BE87-31DA1A69EB7C}"/>
                </c:ext>
              </c:extLst>
            </c:dLbl>
            <c:dLbl>
              <c:idx val="5"/>
              <c:layout>
                <c:manualLayout>
                  <c:x val="0.17826793525809265"/>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CE48-4334-BE87-31DA1A69EB7C}"/>
                </c:ext>
              </c:extLst>
            </c:dLbl>
            <c:dLbl>
              <c:idx val="6"/>
              <c:layout>
                <c:manualLayout>
                  <c:x val="0.19421128608923874"/>
                  <c:y val="-7.4638662789002703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CE48-4334-BE87-31DA1A69EB7C}"/>
                </c:ext>
              </c:extLst>
            </c:dLbl>
            <c:dLbl>
              <c:idx val="7"/>
              <c:layout>
                <c:manualLayout>
                  <c:x val="0.19375940507436581"/>
                  <c:y val="-1.4927732557800541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CE48-4334-BE87-31DA1A69EB7C}"/>
                </c:ext>
              </c:extLst>
            </c:dLbl>
            <c:dLbl>
              <c:idx val="8"/>
              <c:layout>
                <c:manualLayout>
                  <c:x val="0.19412948381452319"/>
                  <c:y val="-2.035623409669285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CE48-4334-BE87-31DA1A69EB7C}"/>
                </c:ext>
              </c:extLst>
            </c:dLbl>
            <c:dLbl>
              <c:idx val="9"/>
              <c:layout>
                <c:manualLayout>
                  <c:x val="0.18655446194225711"/>
                  <c:y val="2.035623409669136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CE48-4334-BE87-31DA1A69EB7C}"/>
                </c:ext>
              </c:extLst>
            </c:dLbl>
            <c:dLbl>
              <c:idx val="10"/>
              <c:layout>
                <c:manualLayout>
                  <c:x val="0.19290376202974618"/>
                  <c:y val="-3.0534351145038163E-3"/>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ctr"/>
              <c:showLegendKey val="0"/>
              <c:showVal val="1"/>
              <c:showCatName val="0"/>
              <c:showSerName val="0"/>
              <c:showPercent val="0"/>
              <c:showBubbleSize val="0"/>
              <c:extLst>
                <c:ext xmlns:c15="http://schemas.microsoft.com/office/drawing/2012/chart" uri="{CE6537A1-D6FC-4f65-9D91-7224C49458BB}">
                  <c15:layout>
                    <c:manualLayout>
                      <c:w val="5.5888888888888877E-2"/>
                      <c:h val="2.236140329787021E-2"/>
                    </c:manualLayout>
                  </c15:layout>
                </c:ext>
                <c:ext xmlns:c16="http://schemas.microsoft.com/office/drawing/2014/chart" uri="{C3380CC4-5D6E-409C-BE32-E72D297353CC}">
                  <c16:uniqueId val="{00000020-CE48-4334-BE87-31DA1A69EB7C}"/>
                </c:ext>
              </c:extLst>
            </c:dLbl>
            <c:dLbl>
              <c:idx val="11"/>
              <c:layout>
                <c:manualLayout>
                  <c:x val="0.19811417322834635"/>
                  <c:y val="-7.4638662789002703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CE48-4334-BE87-31DA1A69EB7C}"/>
                </c:ext>
              </c:extLst>
            </c:dLbl>
            <c:dLbl>
              <c:idx val="12"/>
              <c:layout>
                <c:manualLayout>
                  <c:x val="0.19475787401574804"/>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CE48-4334-BE87-31DA1A69EB7C}"/>
                </c:ext>
              </c:extLst>
            </c:dLbl>
            <c:dLbl>
              <c:idx val="13"/>
              <c:layout>
                <c:manualLayout>
                  <c:x val="0.22101859142607164"/>
                  <c:y val="-4.071246819338496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CE48-4334-BE87-31DA1A69EB7C}"/>
                </c:ext>
              </c:extLst>
            </c:dLbl>
            <c:dLbl>
              <c:idx val="14"/>
              <c:layout>
                <c:manualLayout>
                  <c:x val="0.20679133858267718"/>
                  <c:y val="2.035623409669211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CE48-4334-BE87-31DA1A69EB7C}"/>
                </c:ext>
              </c:extLst>
            </c:dLbl>
            <c:dLbl>
              <c:idx val="15"/>
              <c:layout>
                <c:manualLayout>
                  <c:x val="0.20646216097987741"/>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CE48-4334-BE87-31DA1A69EB7C}"/>
                </c:ext>
              </c:extLst>
            </c:dLbl>
            <c:dLbl>
              <c:idx val="16"/>
              <c:layout>
                <c:manualLayout>
                  <c:x val="0.21181408573928259"/>
                  <c:y val="-2.035623409669248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CE48-4334-BE87-31DA1A69EB7C}"/>
                </c:ext>
              </c:extLst>
            </c:dLbl>
            <c:dLbl>
              <c:idx val="17"/>
              <c:layout>
                <c:manualLayout>
                  <c:x val="0.2010148731408575"/>
                  <c:y val="-8.6736173798840355E-19"/>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ctr"/>
              <c:showLegendKey val="0"/>
              <c:showVal val="1"/>
              <c:showCatName val="0"/>
              <c:showSerName val="0"/>
              <c:showPercent val="0"/>
              <c:showBubbleSize val="0"/>
              <c:extLst>
                <c:ext xmlns:c15="http://schemas.microsoft.com/office/drawing/2012/chart" uri="{CE6537A1-D6FC-4f65-9D91-7224C49458BB}">
                  <c15:layout>
                    <c:manualLayout>
                      <c:w val="4.4777777777777771E-2"/>
                      <c:h val="4.0682013984893108E-2"/>
                    </c:manualLayout>
                  </c15:layout>
                </c:ext>
                <c:ext xmlns:c16="http://schemas.microsoft.com/office/drawing/2014/chart" uri="{C3380CC4-5D6E-409C-BE32-E72D297353CC}">
                  <c16:uniqueId val="{00000027-CE48-4334-BE87-31DA1A69EB7C}"/>
                </c:ext>
              </c:extLst>
            </c:dLbl>
            <c:dLbl>
              <c:idx val="18"/>
              <c:layout>
                <c:manualLayout>
                  <c:x val="0.2130667104111986"/>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CE48-4334-BE87-31DA1A69EB7C}"/>
                </c:ext>
              </c:extLst>
            </c:dLbl>
            <c:dLbl>
              <c:idx val="19"/>
              <c:layout>
                <c:manualLayout>
                  <c:x val="0.23355183727034132"/>
                  <c:y val="4.071246819338404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CE48-4334-BE87-31DA1A69EB7C}"/>
                </c:ext>
              </c:extLst>
            </c:dLbl>
            <c:dLbl>
              <c:idx val="20"/>
              <c:layout>
                <c:manualLayout>
                  <c:x val="0.21737620297462817"/>
                  <c:y val="2.035623409669211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CE48-4334-BE87-31DA1A69EB7C}"/>
                </c:ext>
              </c:extLst>
            </c:dLbl>
            <c:dLbl>
              <c:idx val="21"/>
              <c:layout>
                <c:manualLayout>
                  <c:x val="0.26780380577427809"/>
                  <c:y val="-9.3298328486253379E-1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CE48-4334-BE87-31DA1A69EB7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Lapas2!$A$3:$A$24</c:f>
              <c:strCache>
                <c:ptCount val="22"/>
                <c:pt idx="0">
                  <c:v>Lietuva</c:v>
                </c:pt>
                <c:pt idx="1">
                  <c:v>G12</c:v>
                </c:pt>
                <c:pt idx="2">
                  <c:v>G17</c:v>
                </c:pt>
                <c:pt idx="3">
                  <c:v>G21</c:v>
                </c:pt>
                <c:pt idx="4">
                  <c:v>G15</c:v>
                </c:pt>
                <c:pt idx="5">
                  <c:v>G1</c:v>
                </c:pt>
                <c:pt idx="6">
                  <c:v>G3</c:v>
                </c:pt>
                <c:pt idx="7">
                  <c:v>G4</c:v>
                </c:pt>
                <c:pt idx="8">
                  <c:v>G7</c:v>
                </c:pt>
                <c:pt idx="9">
                  <c:v>G2</c:v>
                </c:pt>
                <c:pt idx="10">
                  <c:v>G20</c:v>
                </c:pt>
                <c:pt idx="11">
                  <c:v>G11</c:v>
                </c:pt>
                <c:pt idx="12">
                  <c:v>G16</c:v>
                </c:pt>
                <c:pt idx="13">
                  <c:v>G6</c:v>
                </c:pt>
                <c:pt idx="14">
                  <c:v>G10</c:v>
                </c:pt>
                <c:pt idx="15">
                  <c:v>G9</c:v>
                </c:pt>
                <c:pt idx="16">
                  <c:v>G14</c:v>
                </c:pt>
                <c:pt idx="17">
                  <c:v>G5</c:v>
                </c:pt>
                <c:pt idx="18">
                  <c:v>Kauno m.</c:v>
                </c:pt>
                <c:pt idx="19">
                  <c:v>G13</c:v>
                </c:pt>
                <c:pt idx="20">
                  <c:v>G8</c:v>
                </c:pt>
                <c:pt idx="21">
                  <c:v>G18</c:v>
                </c:pt>
              </c:strCache>
            </c:strRef>
          </c:cat>
          <c:val>
            <c:numRef>
              <c:f>Lapas2!$C$3:$C$24</c:f>
              <c:numCache>
                <c:formatCode>0</c:formatCode>
                <c:ptCount val="22"/>
                <c:pt idx="0">
                  <c:v>30.59</c:v>
                </c:pt>
                <c:pt idx="1">
                  <c:v>34.567901234567898</c:v>
                </c:pt>
                <c:pt idx="2">
                  <c:v>37.777777777777779</c:v>
                </c:pt>
                <c:pt idx="3">
                  <c:v>38.095238095238095</c:v>
                </c:pt>
                <c:pt idx="4">
                  <c:v>38.46153846153846</c:v>
                </c:pt>
                <c:pt idx="5">
                  <c:v>52.631578947368425</c:v>
                </c:pt>
                <c:pt idx="6">
                  <c:v>57.142857142857146</c:v>
                </c:pt>
                <c:pt idx="7">
                  <c:v>57.894736842105267</c:v>
                </c:pt>
                <c:pt idx="8">
                  <c:v>58.620689655172413</c:v>
                </c:pt>
                <c:pt idx="9">
                  <c:v>58.823529411764703</c:v>
                </c:pt>
                <c:pt idx="10">
                  <c:v>60.57692307692308</c:v>
                </c:pt>
                <c:pt idx="11">
                  <c:v>61.538461538461533</c:v>
                </c:pt>
                <c:pt idx="12">
                  <c:v>61.849710982658955</c:v>
                </c:pt>
                <c:pt idx="13">
                  <c:v>64.516129032258064</c:v>
                </c:pt>
                <c:pt idx="14">
                  <c:v>64.84375</c:v>
                </c:pt>
                <c:pt idx="15">
                  <c:v>64.957264957264954</c:v>
                </c:pt>
                <c:pt idx="16">
                  <c:v>65.909090909090907</c:v>
                </c:pt>
                <c:pt idx="17">
                  <c:v>66.666666666666657</c:v>
                </c:pt>
                <c:pt idx="18">
                  <c:v>67.760000000000005</c:v>
                </c:pt>
                <c:pt idx="19">
                  <c:v>73.148148148148152</c:v>
                </c:pt>
                <c:pt idx="20">
                  <c:v>79.166666666666671</c:v>
                </c:pt>
                <c:pt idx="21">
                  <c:v>86.4</c:v>
                </c:pt>
              </c:numCache>
            </c:numRef>
          </c:val>
          <c:extLst>
            <c:ext xmlns:c16="http://schemas.microsoft.com/office/drawing/2014/chart" uri="{C3380CC4-5D6E-409C-BE32-E72D297353CC}">
              <c16:uniqueId val="{0000002C-CE48-4334-BE87-31DA1A69EB7C}"/>
            </c:ext>
          </c:extLst>
        </c:ser>
        <c:dLbls>
          <c:showLegendKey val="0"/>
          <c:showVal val="0"/>
          <c:showCatName val="0"/>
          <c:showSerName val="0"/>
          <c:showPercent val="0"/>
          <c:showBubbleSize val="0"/>
        </c:dLbls>
        <c:gapWidth val="150"/>
        <c:overlap val="100"/>
        <c:axId val="426106760"/>
        <c:axId val="426103808"/>
      </c:barChart>
      <c:catAx>
        <c:axId val="426106760"/>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lt-LT"/>
          </a:p>
        </c:txPr>
        <c:crossAx val="426103808"/>
        <c:crosses val="autoZero"/>
        <c:auto val="1"/>
        <c:lblAlgn val="ctr"/>
        <c:lblOffset val="100"/>
        <c:noMultiLvlLbl val="0"/>
      </c:catAx>
      <c:valAx>
        <c:axId val="42610380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426106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lt-LT" b="1" dirty="0" smtClean="0"/>
              <a:t>2020 </a:t>
            </a:r>
            <a:r>
              <a:rPr lang="lt-LT" b="1" dirty="0"/>
              <a:t>m.</a:t>
            </a:r>
            <a:r>
              <a:rPr lang="en-US" b="1" dirty="0"/>
              <a:t> </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lt-LT"/>
        </a:p>
      </c:txPr>
    </c:title>
    <c:autoTitleDeleted val="0"/>
    <c:plotArea>
      <c:layout/>
      <c:barChart>
        <c:barDir val="bar"/>
        <c:grouping val="clustered"/>
        <c:varyColors val="0"/>
        <c:ser>
          <c:idx val="0"/>
          <c:order val="0"/>
          <c:tx>
            <c:strRef>
              <c:f>Lapas4!$B$2</c:f>
              <c:strCache>
                <c:ptCount val="1"/>
                <c:pt idx="0">
                  <c:v>Mažiau 16</c:v>
                </c:pt>
              </c:strCache>
            </c:strRef>
          </c:tx>
          <c:spPr>
            <a:solidFill>
              <a:srgbClr val="FF0000"/>
            </a:solidFill>
            <a:ln>
              <a:solidFill>
                <a:srgbClr val="FF0000"/>
              </a:solidFill>
            </a:ln>
            <a:effectLst/>
          </c:spPr>
          <c:invertIfNegative val="0"/>
          <c:cat>
            <c:strRef>
              <c:f>Lapas4!$A$3:$A$25</c:f>
              <c:strCache>
                <c:ptCount val="23"/>
                <c:pt idx="0">
                  <c:v>G17</c:v>
                </c:pt>
                <c:pt idx="1">
                  <c:v>G1</c:v>
                </c:pt>
                <c:pt idx="2">
                  <c:v>G3</c:v>
                </c:pt>
                <c:pt idx="3">
                  <c:v>G4</c:v>
                </c:pt>
                <c:pt idx="4">
                  <c:v>G7</c:v>
                </c:pt>
                <c:pt idx="5">
                  <c:v>G18</c:v>
                </c:pt>
                <c:pt idx="6">
                  <c:v>G9</c:v>
                </c:pt>
                <c:pt idx="7">
                  <c:v>G13</c:v>
                </c:pt>
                <c:pt idx="8">
                  <c:v>G16</c:v>
                </c:pt>
                <c:pt idx="9">
                  <c:v>G14</c:v>
                </c:pt>
                <c:pt idx="10">
                  <c:v>G2</c:v>
                </c:pt>
                <c:pt idx="11">
                  <c:v>G8</c:v>
                </c:pt>
                <c:pt idx="12">
                  <c:v>G20</c:v>
                </c:pt>
                <c:pt idx="13">
                  <c:v>G21</c:v>
                </c:pt>
                <c:pt idx="14">
                  <c:v>Kauno m.</c:v>
                </c:pt>
                <c:pt idx="15">
                  <c:v>Visa Lietuva</c:v>
                </c:pt>
                <c:pt idx="16">
                  <c:v>G10</c:v>
                </c:pt>
                <c:pt idx="17">
                  <c:v>G6</c:v>
                </c:pt>
                <c:pt idx="18">
                  <c:v>G12</c:v>
                </c:pt>
                <c:pt idx="19">
                  <c:v>G11</c:v>
                </c:pt>
                <c:pt idx="20">
                  <c:v>G19</c:v>
                </c:pt>
                <c:pt idx="21">
                  <c:v>G15</c:v>
                </c:pt>
                <c:pt idx="22">
                  <c:v>G5</c:v>
                </c:pt>
              </c:strCache>
            </c:strRef>
          </c:cat>
          <c:val>
            <c:numRef>
              <c:f>Lapas4!$B$3:$B$25</c:f>
              <c:numCache>
                <c:formatCode>General</c:formatCode>
                <c:ptCount val="23"/>
              </c:numCache>
            </c:numRef>
          </c:val>
          <c:extLst>
            <c:ext xmlns:c16="http://schemas.microsoft.com/office/drawing/2014/chart" uri="{C3380CC4-5D6E-409C-BE32-E72D297353CC}">
              <c16:uniqueId val="{00000000-3B8A-4185-98F9-41C6EEBE9232}"/>
            </c:ext>
          </c:extLst>
        </c:ser>
        <c:ser>
          <c:idx val="1"/>
          <c:order val="1"/>
          <c:tx>
            <c:strRef>
              <c:f>Lapas4!$C$2</c:f>
              <c:strCache>
                <c:ptCount val="1"/>
                <c:pt idx="0">
                  <c:v>36-100</c:v>
                </c:pt>
              </c:strCache>
            </c:strRef>
          </c:tx>
          <c:spPr>
            <a:solidFill>
              <a:srgbClr val="FFC000"/>
            </a:solidFill>
            <a:ln>
              <a:solidFill>
                <a:srgbClr val="FFC000"/>
              </a:solidFill>
            </a:ln>
            <a:effectLst/>
          </c:spPr>
          <c:invertIfNegative val="0"/>
          <c:dPt>
            <c:idx val="14"/>
            <c:invertIfNegative val="0"/>
            <c:bubble3D val="0"/>
            <c:spPr>
              <a:solidFill>
                <a:srgbClr val="00B050"/>
              </a:solidFill>
              <a:ln>
                <a:solidFill>
                  <a:srgbClr val="00B050"/>
                </a:solidFill>
              </a:ln>
              <a:effectLst/>
            </c:spPr>
            <c:extLst>
              <c:ext xmlns:c16="http://schemas.microsoft.com/office/drawing/2014/chart" uri="{C3380CC4-5D6E-409C-BE32-E72D297353CC}">
                <c16:uniqueId val="{00000002-3B8A-4185-98F9-41C6EEBE9232}"/>
              </c:ext>
            </c:extLst>
          </c:dPt>
          <c:dPt>
            <c:idx val="15"/>
            <c:invertIfNegative val="0"/>
            <c:bubble3D val="0"/>
            <c:spPr>
              <a:solidFill>
                <a:srgbClr val="0070C0"/>
              </a:solidFill>
              <a:ln>
                <a:solidFill>
                  <a:srgbClr val="0070C0"/>
                </a:solidFill>
              </a:ln>
              <a:effectLst/>
            </c:spPr>
            <c:extLst>
              <c:ext xmlns:c16="http://schemas.microsoft.com/office/drawing/2014/chart" uri="{C3380CC4-5D6E-409C-BE32-E72D297353CC}">
                <c16:uniqueId val="{00000004-3B8A-4185-98F9-41C6EEBE9232}"/>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Lapas4!$A$3:$A$25</c:f>
              <c:strCache>
                <c:ptCount val="23"/>
                <c:pt idx="0">
                  <c:v>G17</c:v>
                </c:pt>
                <c:pt idx="1">
                  <c:v>G1</c:v>
                </c:pt>
                <c:pt idx="2">
                  <c:v>G3</c:v>
                </c:pt>
                <c:pt idx="3">
                  <c:v>G4</c:v>
                </c:pt>
                <c:pt idx="4">
                  <c:v>G7</c:v>
                </c:pt>
                <c:pt idx="5">
                  <c:v>G18</c:v>
                </c:pt>
                <c:pt idx="6">
                  <c:v>G9</c:v>
                </c:pt>
                <c:pt idx="7">
                  <c:v>G13</c:v>
                </c:pt>
                <c:pt idx="8">
                  <c:v>G16</c:v>
                </c:pt>
                <c:pt idx="9">
                  <c:v>G14</c:v>
                </c:pt>
                <c:pt idx="10">
                  <c:v>G2</c:v>
                </c:pt>
                <c:pt idx="11">
                  <c:v>G8</c:v>
                </c:pt>
                <c:pt idx="12">
                  <c:v>G20</c:v>
                </c:pt>
                <c:pt idx="13">
                  <c:v>G21</c:v>
                </c:pt>
                <c:pt idx="14">
                  <c:v>Kauno m.</c:v>
                </c:pt>
                <c:pt idx="15">
                  <c:v>Visa Lietuva</c:v>
                </c:pt>
                <c:pt idx="16">
                  <c:v>G10</c:v>
                </c:pt>
                <c:pt idx="17">
                  <c:v>G6</c:v>
                </c:pt>
                <c:pt idx="18">
                  <c:v>G12</c:v>
                </c:pt>
                <c:pt idx="19">
                  <c:v>G11</c:v>
                </c:pt>
                <c:pt idx="20">
                  <c:v>G19</c:v>
                </c:pt>
                <c:pt idx="21">
                  <c:v>G15</c:v>
                </c:pt>
                <c:pt idx="22">
                  <c:v>G5</c:v>
                </c:pt>
              </c:strCache>
            </c:strRef>
          </c:cat>
          <c:val>
            <c:numRef>
              <c:f>Lapas4!$C$3:$C$25</c:f>
              <c:numCache>
                <c:formatCode>0</c:formatCode>
                <c:ptCount val="23"/>
                <c:pt idx="0">
                  <c:v>100</c:v>
                </c:pt>
                <c:pt idx="1">
                  <c:v>100</c:v>
                </c:pt>
                <c:pt idx="2">
                  <c:v>100</c:v>
                </c:pt>
                <c:pt idx="3">
                  <c:v>100</c:v>
                </c:pt>
                <c:pt idx="4">
                  <c:v>100</c:v>
                </c:pt>
                <c:pt idx="5">
                  <c:v>97.391304347826093</c:v>
                </c:pt>
                <c:pt idx="6">
                  <c:v>96.666666666666671</c:v>
                </c:pt>
                <c:pt idx="7">
                  <c:v>93.877551020408163</c:v>
                </c:pt>
                <c:pt idx="8">
                  <c:v>93.68421052631578</c:v>
                </c:pt>
                <c:pt idx="9">
                  <c:v>91.071428571428569</c:v>
                </c:pt>
                <c:pt idx="10">
                  <c:v>87.5</c:v>
                </c:pt>
                <c:pt idx="11">
                  <c:v>86.36363636363636</c:v>
                </c:pt>
                <c:pt idx="12">
                  <c:v>86.206896551724142</c:v>
                </c:pt>
                <c:pt idx="13">
                  <c:v>85.714285714285708</c:v>
                </c:pt>
                <c:pt idx="14">
                  <c:v>85.539999999999992</c:v>
                </c:pt>
                <c:pt idx="15">
                  <c:v>83.259999999999991</c:v>
                </c:pt>
                <c:pt idx="16">
                  <c:v>78.125</c:v>
                </c:pt>
                <c:pt idx="17">
                  <c:v>75</c:v>
                </c:pt>
                <c:pt idx="18">
                  <c:v>75</c:v>
                </c:pt>
                <c:pt idx="19">
                  <c:v>73.584905660377359</c:v>
                </c:pt>
                <c:pt idx="20">
                  <c:v>58.823529411764703</c:v>
                </c:pt>
                <c:pt idx="21">
                  <c:v>48</c:v>
                </c:pt>
                <c:pt idx="22">
                  <c:v>29.411764705882351</c:v>
                </c:pt>
              </c:numCache>
            </c:numRef>
          </c:val>
          <c:extLst>
            <c:ext xmlns:c16="http://schemas.microsoft.com/office/drawing/2014/chart" uri="{C3380CC4-5D6E-409C-BE32-E72D297353CC}">
              <c16:uniqueId val="{00000005-3B8A-4185-98F9-41C6EEBE9232}"/>
            </c:ext>
          </c:extLst>
        </c:ser>
        <c:dLbls>
          <c:showLegendKey val="0"/>
          <c:showVal val="0"/>
          <c:showCatName val="0"/>
          <c:showSerName val="0"/>
          <c:showPercent val="0"/>
          <c:showBubbleSize val="0"/>
        </c:dLbls>
        <c:gapWidth val="182"/>
        <c:axId val="421871208"/>
        <c:axId val="421868584"/>
      </c:barChart>
      <c:catAx>
        <c:axId val="4218712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lt-LT"/>
          </a:p>
        </c:txPr>
        <c:crossAx val="421868584"/>
        <c:crosses val="autoZero"/>
        <c:auto val="1"/>
        <c:lblAlgn val="ctr"/>
        <c:lblOffset val="100"/>
        <c:noMultiLvlLbl val="0"/>
      </c:catAx>
      <c:valAx>
        <c:axId val="421868584"/>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4218712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lt-LT" b="1" dirty="0" smtClean="0"/>
              <a:t> 2023 m.</a:t>
            </a:r>
            <a:endParaRPr lang="lt-LT" b="1" dirty="0"/>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lt-LT"/>
        </a:p>
      </c:txPr>
    </c:title>
    <c:autoTitleDeleted val="0"/>
    <c:plotArea>
      <c:layout/>
      <c:barChart>
        <c:barDir val="bar"/>
        <c:grouping val="stacked"/>
        <c:varyColors val="0"/>
        <c:ser>
          <c:idx val="0"/>
          <c:order val="0"/>
          <c:tx>
            <c:strRef>
              <c:f>Lapas1!$D$24</c:f>
              <c:strCache>
                <c:ptCount val="1"/>
                <c:pt idx="0">
                  <c:v>Mažiau 16</c:v>
                </c:pt>
              </c:strCache>
            </c:strRef>
          </c:tx>
          <c:spPr>
            <a:solidFill>
              <a:srgbClr val="FF0000"/>
            </a:solidFill>
            <a:ln>
              <a:solidFill>
                <a:srgbClr val="FF0000"/>
              </a:solidFill>
            </a:ln>
            <a:effectLst/>
          </c:spPr>
          <c:invertIfNegative val="0"/>
          <c:dLbls>
            <c:dLbl>
              <c:idx val="6"/>
              <c:layout>
                <c:manualLayout>
                  <c:x val="-7.5000000000000025E-2"/>
                  <c:y val="9.0533933568142166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4B7-4C40-A67B-49BCCDFC2E9E}"/>
                </c:ext>
              </c:extLst>
            </c:dLbl>
            <c:dLbl>
              <c:idx val="7"/>
              <c:layout>
                <c:manualLayout>
                  <c:x val="-3.333333333333333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4B7-4C40-A67B-49BCCDFC2E9E}"/>
                </c:ext>
              </c:extLst>
            </c:dLbl>
            <c:dLbl>
              <c:idx val="8"/>
              <c:layout>
                <c:manualLayout>
                  <c:x val="-3.055555555555560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4B7-4C40-A67B-49BCCDFC2E9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Lapas1!$C$25:$C$44</c:f>
              <c:strCache>
                <c:ptCount val="20"/>
                <c:pt idx="0">
                  <c:v>G10</c:v>
                </c:pt>
                <c:pt idx="1">
                  <c:v>G5</c:v>
                </c:pt>
                <c:pt idx="2">
                  <c:v>G3</c:v>
                </c:pt>
                <c:pt idx="3">
                  <c:v>G8</c:v>
                </c:pt>
                <c:pt idx="4">
                  <c:v>G6</c:v>
                </c:pt>
                <c:pt idx="5">
                  <c:v>G20</c:v>
                </c:pt>
                <c:pt idx="6">
                  <c:v>G7</c:v>
                </c:pt>
                <c:pt idx="7">
                  <c:v>Lietuva</c:v>
                </c:pt>
                <c:pt idx="8">
                  <c:v>Kauno m.</c:v>
                </c:pt>
                <c:pt idx="9">
                  <c:v>G12</c:v>
                </c:pt>
                <c:pt idx="10">
                  <c:v>G2</c:v>
                </c:pt>
                <c:pt idx="11">
                  <c:v>G16</c:v>
                </c:pt>
                <c:pt idx="12">
                  <c:v>G11</c:v>
                </c:pt>
                <c:pt idx="13">
                  <c:v>G17</c:v>
                </c:pt>
                <c:pt idx="14">
                  <c:v>G14</c:v>
                </c:pt>
                <c:pt idx="15">
                  <c:v>G15</c:v>
                </c:pt>
                <c:pt idx="16">
                  <c:v>G18</c:v>
                </c:pt>
                <c:pt idx="17">
                  <c:v>G13</c:v>
                </c:pt>
                <c:pt idx="18">
                  <c:v>G9</c:v>
                </c:pt>
                <c:pt idx="19">
                  <c:v>G21</c:v>
                </c:pt>
              </c:strCache>
            </c:strRef>
          </c:cat>
          <c:val>
            <c:numRef>
              <c:f>Lapas1!$D$25:$D$44</c:f>
              <c:numCache>
                <c:formatCode>0</c:formatCode>
                <c:ptCount val="20"/>
                <c:pt idx="0">
                  <c:v>0</c:v>
                </c:pt>
                <c:pt idx="1">
                  <c:v>0</c:v>
                </c:pt>
                <c:pt idx="2">
                  <c:v>0</c:v>
                </c:pt>
                <c:pt idx="3">
                  <c:v>0</c:v>
                </c:pt>
                <c:pt idx="4">
                  <c:v>0</c:v>
                </c:pt>
                <c:pt idx="5">
                  <c:v>0</c:v>
                </c:pt>
                <c:pt idx="6">
                  <c:v>-16.6666666666667</c:v>
                </c:pt>
                <c:pt idx="7">
                  <c:v>-1.02</c:v>
                </c:pt>
                <c:pt idx="8">
                  <c:v>-0.989999999999995</c:v>
                </c:pt>
                <c:pt idx="9">
                  <c:v>0</c:v>
                </c:pt>
                <c:pt idx="10">
                  <c:v>0</c:v>
                </c:pt>
                <c:pt idx="11">
                  <c:v>0</c:v>
                </c:pt>
                <c:pt idx="12">
                  <c:v>0</c:v>
                </c:pt>
                <c:pt idx="13">
                  <c:v>0</c:v>
                </c:pt>
                <c:pt idx="14">
                  <c:v>0</c:v>
                </c:pt>
                <c:pt idx="15">
                  <c:v>0</c:v>
                </c:pt>
                <c:pt idx="16">
                  <c:v>0</c:v>
                </c:pt>
                <c:pt idx="17">
                  <c:v>0</c:v>
                </c:pt>
                <c:pt idx="18">
                  <c:v>0</c:v>
                </c:pt>
                <c:pt idx="19">
                  <c:v>0</c:v>
                </c:pt>
              </c:numCache>
            </c:numRef>
          </c:val>
          <c:extLst>
            <c:ext xmlns:c16="http://schemas.microsoft.com/office/drawing/2014/chart" uri="{C3380CC4-5D6E-409C-BE32-E72D297353CC}">
              <c16:uniqueId val="{00000003-44B7-4C40-A67B-49BCCDFC2E9E}"/>
            </c:ext>
          </c:extLst>
        </c:ser>
        <c:ser>
          <c:idx val="1"/>
          <c:order val="1"/>
          <c:tx>
            <c:strRef>
              <c:f>Lapas1!$E$24</c:f>
              <c:strCache>
                <c:ptCount val="1"/>
                <c:pt idx="0">
                  <c:v>36-100</c:v>
                </c:pt>
              </c:strCache>
            </c:strRef>
          </c:tx>
          <c:spPr>
            <a:solidFill>
              <a:srgbClr val="FFC000"/>
            </a:solidFill>
            <a:ln>
              <a:solidFill>
                <a:srgbClr val="FFC000"/>
              </a:solidFill>
            </a:ln>
            <a:effectLst/>
          </c:spPr>
          <c:invertIfNegative val="0"/>
          <c:dPt>
            <c:idx val="7"/>
            <c:invertIfNegative val="0"/>
            <c:bubble3D val="0"/>
            <c:spPr>
              <a:solidFill>
                <a:srgbClr val="0070C0"/>
              </a:solidFill>
              <a:ln>
                <a:solidFill>
                  <a:srgbClr val="0070C0"/>
                </a:solidFill>
              </a:ln>
              <a:effectLst/>
            </c:spPr>
            <c:extLst>
              <c:ext xmlns:c16="http://schemas.microsoft.com/office/drawing/2014/chart" uri="{C3380CC4-5D6E-409C-BE32-E72D297353CC}">
                <c16:uniqueId val="{0000000A-44B7-4C40-A67B-49BCCDFC2E9E}"/>
              </c:ext>
            </c:extLst>
          </c:dPt>
          <c:dPt>
            <c:idx val="8"/>
            <c:invertIfNegative val="0"/>
            <c:bubble3D val="0"/>
            <c:spPr>
              <a:solidFill>
                <a:srgbClr val="00B050"/>
              </a:solidFill>
              <a:ln>
                <a:solidFill>
                  <a:srgbClr val="00B050"/>
                </a:solidFill>
              </a:ln>
              <a:effectLst/>
            </c:spPr>
            <c:extLst>
              <c:ext xmlns:c16="http://schemas.microsoft.com/office/drawing/2014/chart" uri="{C3380CC4-5D6E-409C-BE32-E72D297353CC}">
                <c16:uniqueId val="{0000000B-44B7-4C40-A67B-49BCCDFC2E9E}"/>
              </c:ext>
            </c:extLst>
          </c:dPt>
          <c:dLbls>
            <c:dLbl>
              <c:idx val="1"/>
              <c:layout>
                <c:manualLayout>
                  <c:x val="0.10533858267716535"/>
                  <c:y val="-9.0533933568142166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4B7-4C40-A67B-49BCCDFC2E9E}"/>
                </c:ext>
              </c:extLst>
            </c:dLbl>
            <c:dLbl>
              <c:idx val="2"/>
              <c:layout>
                <c:manualLayout>
                  <c:x val="0.10874142338453999"/>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4B7-4C40-A67B-49BCCDFC2E9E}"/>
                </c:ext>
              </c:extLst>
            </c:dLbl>
            <c:dLbl>
              <c:idx val="3"/>
              <c:layout>
                <c:manualLayout>
                  <c:x val="0.12133002449819497"/>
                  <c:y val="-9.2159659708777245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4B7-4C40-A67B-49BCCDFC2E9E}"/>
                </c:ext>
              </c:extLst>
            </c:dLbl>
            <c:dLbl>
              <c:idx val="4"/>
              <c:layout>
                <c:manualLayout>
                  <c:x val="0.1526338498259957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4B7-4C40-A67B-49BCCDFC2E9E}"/>
                </c:ext>
              </c:extLst>
            </c:dLbl>
            <c:dLbl>
              <c:idx val="5"/>
              <c:layout>
                <c:manualLayout>
                  <c:x val="0.15495713334471928"/>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4B7-4C40-A67B-49BCCDFC2E9E}"/>
                </c:ext>
              </c:extLst>
            </c:dLbl>
            <c:dLbl>
              <c:idx val="6"/>
              <c:layout>
                <c:manualLayout>
                  <c:x val="0.15766209915580451"/>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4B7-4C40-A67B-49BCCDFC2E9E}"/>
                </c:ext>
              </c:extLst>
            </c:dLbl>
            <c:dLbl>
              <c:idx val="7"/>
              <c:layout>
                <c:manualLayout>
                  <c:x val="0.15974821414865842"/>
                  <c:y val="2.469142155179528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4B7-4C40-A67B-49BCCDFC2E9E}"/>
                </c:ext>
              </c:extLst>
            </c:dLbl>
            <c:dLbl>
              <c:idx val="8"/>
              <c:layout>
                <c:manualLayout>
                  <c:x val="0.1651916812620961"/>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4B7-4C40-A67B-49BCCDFC2E9E}"/>
                </c:ext>
              </c:extLst>
            </c:dLbl>
            <c:dLbl>
              <c:idx val="9"/>
              <c:layout>
                <c:manualLayout>
                  <c:x val="0.17163844729983971"/>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4B7-4C40-A67B-49BCCDFC2E9E}"/>
                </c:ext>
              </c:extLst>
            </c:dLbl>
            <c:dLbl>
              <c:idx val="10"/>
              <c:layout>
                <c:manualLayout>
                  <c:x val="0.17303068877750349"/>
                  <c:y val="2.469142155179528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4B7-4C40-A67B-49BCCDFC2E9E}"/>
                </c:ext>
              </c:extLst>
            </c:dLbl>
            <c:dLbl>
              <c:idx val="11"/>
              <c:layout>
                <c:manualLayout>
                  <c:x val="0.17961263396045854"/>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44B7-4C40-A67B-49BCCDFC2E9E}"/>
                </c:ext>
              </c:extLst>
            </c:dLbl>
            <c:dLbl>
              <c:idx val="12"/>
              <c:layout>
                <c:manualLayout>
                  <c:x val="0.1856611228235639"/>
                  <c:y val="2.557806445458544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44B7-4C40-A67B-49BCCDFC2E9E}"/>
                </c:ext>
              </c:extLst>
            </c:dLbl>
            <c:dLbl>
              <c:idx val="13"/>
              <c:layout>
                <c:manualLayout>
                  <c:x val="0.19775671764291824"/>
                  <c:y val="-4.6079829854388622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44B7-4C40-A67B-49BCCDFC2E9E}"/>
                </c:ext>
              </c:extLst>
            </c:dLbl>
            <c:dLbl>
              <c:idx val="14"/>
              <c:layout>
                <c:manualLayout>
                  <c:x val="0.20382525865544115"/>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44B7-4C40-A67B-49BCCDFC2E9E}"/>
                </c:ext>
              </c:extLst>
            </c:dLbl>
            <c:dLbl>
              <c:idx val="15"/>
              <c:layout>
                <c:manualLayout>
                  <c:x val="0.22515832554872001"/>
                  <c:y val="-2.513474300319013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44B7-4C40-A67B-49BCCDFC2E9E}"/>
                </c:ext>
              </c:extLst>
            </c:dLbl>
            <c:dLbl>
              <c:idx val="16"/>
              <c:layout>
                <c:manualLayout>
                  <c:x val="0.2207675962797038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44B7-4C40-A67B-49BCCDFC2E9E}"/>
                </c:ext>
              </c:extLst>
            </c:dLbl>
            <c:dLbl>
              <c:idx val="17"/>
              <c:layout>
                <c:manualLayout>
                  <c:x val="0.21521211371089918"/>
                  <c:y val="2.513474300319013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44B7-4C40-A67B-49BCCDFC2E9E}"/>
                </c:ext>
              </c:extLst>
            </c:dLbl>
            <c:dLbl>
              <c:idx val="18"/>
              <c:layout>
                <c:manualLayout>
                  <c:x val="0.21843774395341248"/>
                  <c:y val="-4.938284310359056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44B7-4C40-A67B-49BCCDFC2E9E}"/>
                </c:ext>
              </c:extLst>
            </c:dLbl>
            <c:dLbl>
              <c:idx val="19"/>
              <c:layout>
                <c:manualLayout>
                  <c:x val="0.22282847322242866"/>
                  <c:y val="-2.469142155179528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44B7-4C40-A67B-49BCCDFC2E9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Lapas1!$C$25:$C$44</c:f>
              <c:strCache>
                <c:ptCount val="20"/>
                <c:pt idx="0">
                  <c:v>G10</c:v>
                </c:pt>
                <c:pt idx="1">
                  <c:v>G5</c:v>
                </c:pt>
                <c:pt idx="2">
                  <c:v>G3</c:v>
                </c:pt>
                <c:pt idx="3">
                  <c:v>G8</c:v>
                </c:pt>
                <c:pt idx="4">
                  <c:v>G6</c:v>
                </c:pt>
                <c:pt idx="5">
                  <c:v>G20</c:v>
                </c:pt>
                <c:pt idx="6">
                  <c:v>G7</c:v>
                </c:pt>
                <c:pt idx="7">
                  <c:v>Lietuva</c:v>
                </c:pt>
                <c:pt idx="8">
                  <c:v>Kauno m.</c:v>
                </c:pt>
                <c:pt idx="9">
                  <c:v>G12</c:v>
                </c:pt>
                <c:pt idx="10">
                  <c:v>G2</c:v>
                </c:pt>
                <c:pt idx="11">
                  <c:v>G16</c:v>
                </c:pt>
                <c:pt idx="12">
                  <c:v>G11</c:v>
                </c:pt>
                <c:pt idx="13">
                  <c:v>G17</c:v>
                </c:pt>
                <c:pt idx="14">
                  <c:v>G14</c:v>
                </c:pt>
                <c:pt idx="15">
                  <c:v>G15</c:v>
                </c:pt>
                <c:pt idx="16">
                  <c:v>G18</c:v>
                </c:pt>
                <c:pt idx="17">
                  <c:v>G13</c:v>
                </c:pt>
                <c:pt idx="18">
                  <c:v>G9</c:v>
                </c:pt>
                <c:pt idx="19">
                  <c:v>G21</c:v>
                </c:pt>
              </c:strCache>
            </c:strRef>
          </c:cat>
          <c:val>
            <c:numRef>
              <c:f>Lapas1!$E$25:$E$44</c:f>
              <c:numCache>
                <c:formatCode>0</c:formatCode>
                <c:ptCount val="20"/>
                <c:pt idx="0">
                  <c:v>0</c:v>
                </c:pt>
                <c:pt idx="1">
                  <c:v>33.333333333333336</c:v>
                </c:pt>
                <c:pt idx="2">
                  <c:v>42.857142857142854</c:v>
                </c:pt>
                <c:pt idx="3">
                  <c:v>50</c:v>
                </c:pt>
                <c:pt idx="4">
                  <c:v>62.5</c:v>
                </c:pt>
                <c:pt idx="5">
                  <c:v>63.414634146341463</c:v>
                </c:pt>
                <c:pt idx="6">
                  <c:v>66.666666666666671</c:v>
                </c:pt>
                <c:pt idx="7">
                  <c:v>69.039999999999992</c:v>
                </c:pt>
                <c:pt idx="8">
                  <c:v>75.910000000000011</c:v>
                </c:pt>
                <c:pt idx="9">
                  <c:v>80</c:v>
                </c:pt>
                <c:pt idx="10">
                  <c:v>81.818181818181813</c:v>
                </c:pt>
                <c:pt idx="11">
                  <c:v>82.857142857142847</c:v>
                </c:pt>
                <c:pt idx="12">
                  <c:v>83.333333333333329</c:v>
                </c:pt>
                <c:pt idx="13">
                  <c:v>90</c:v>
                </c:pt>
                <c:pt idx="14">
                  <c:v>94.117647058823536</c:v>
                </c:pt>
                <c:pt idx="15">
                  <c:v>100</c:v>
                </c:pt>
                <c:pt idx="16">
                  <c:v>100</c:v>
                </c:pt>
                <c:pt idx="17">
                  <c:v>100</c:v>
                </c:pt>
                <c:pt idx="18">
                  <c:v>100</c:v>
                </c:pt>
                <c:pt idx="19">
                  <c:v>100</c:v>
                </c:pt>
              </c:numCache>
            </c:numRef>
          </c:val>
          <c:extLst>
            <c:ext xmlns:c16="http://schemas.microsoft.com/office/drawing/2014/chart" uri="{C3380CC4-5D6E-409C-BE32-E72D297353CC}">
              <c16:uniqueId val="{00000017-44B7-4C40-A67B-49BCCDFC2E9E}"/>
            </c:ext>
          </c:extLst>
        </c:ser>
        <c:dLbls>
          <c:showLegendKey val="0"/>
          <c:showVal val="0"/>
          <c:showCatName val="0"/>
          <c:showSerName val="0"/>
          <c:showPercent val="0"/>
          <c:showBubbleSize val="0"/>
        </c:dLbls>
        <c:gapWidth val="150"/>
        <c:overlap val="100"/>
        <c:axId val="409842752"/>
        <c:axId val="409846360"/>
      </c:barChart>
      <c:catAx>
        <c:axId val="409842752"/>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lt-LT"/>
          </a:p>
        </c:txPr>
        <c:crossAx val="409846360"/>
        <c:crosses val="autoZero"/>
        <c:auto val="1"/>
        <c:lblAlgn val="ctr"/>
        <c:lblOffset val="100"/>
        <c:noMultiLvlLbl val="0"/>
      </c:catAx>
      <c:valAx>
        <c:axId val="40984636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4098427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lt-LT" b="1" dirty="0" smtClean="0"/>
              <a:t>2022</a:t>
            </a:r>
            <a:r>
              <a:rPr lang="lt-LT" b="1" baseline="0" dirty="0" smtClean="0"/>
              <a:t> </a:t>
            </a:r>
            <a:r>
              <a:rPr lang="lt-LT" b="1" baseline="0" dirty="0"/>
              <a:t>m.</a:t>
            </a:r>
            <a:endParaRPr lang="lt-LT" b="1" dirty="0"/>
          </a:p>
        </c:rich>
      </c:tx>
      <c:layout>
        <c:manualLayout>
          <c:xMode val="edge"/>
          <c:yMode val="edge"/>
          <c:x val="0.25615843474111188"/>
          <c:y val="1.0946907498631636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lt-LT"/>
        </a:p>
      </c:txPr>
    </c:title>
    <c:autoTitleDeleted val="0"/>
    <c:plotArea>
      <c:layout/>
      <c:barChart>
        <c:barDir val="bar"/>
        <c:grouping val="clustered"/>
        <c:varyColors val="0"/>
        <c:ser>
          <c:idx val="0"/>
          <c:order val="0"/>
          <c:tx>
            <c:strRef>
              <c:f>Geografija!$I$42</c:f>
              <c:strCache>
                <c:ptCount val="1"/>
                <c:pt idx="0">
                  <c:v>Mažiau 16</c:v>
                </c:pt>
              </c:strCache>
            </c:strRef>
          </c:tx>
          <c:spPr>
            <a:solidFill>
              <a:srgbClr val="FF0000"/>
            </a:solidFill>
            <a:ln>
              <a:solidFill>
                <a:srgbClr val="FF0000"/>
              </a:solidFill>
            </a:ln>
            <a:effectLst/>
          </c:spPr>
          <c:invertIfNegative val="0"/>
          <c:cat>
            <c:strRef>
              <c:f>Geografija!$H$43:$H$60</c:f>
              <c:strCache>
                <c:ptCount val="18"/>
                <c:pt idx="0">
                  <c:v>G12</c:v>
                </c:pt>
                <c:pt idx="1">
                  <c:v>G8</c:v>
                </c:pt>
                <c:pt idx="2">
                  <c:v>Lietuva  </c:v>
                </c:pt>
                <c:pt idx="3">
                  <c:v>Kauno m.</c:v>
                </c:pt>
                <c:pt idx="4">
                  <c:v>G13</c:v>
                </c:pt>
                <c:pt idx="5">
                  <c:v>G16</c:v>
                </c:pt>
                <c:pt idx="6">
                  <c:v>G10</c:v>
                </c:pt>
                <c:pt idx="7">
                  <c:v>G17</c:v>
                </c:pt>
                <c:pt idx="8">
                  <c:v>G18</c:v>
                </c:pt>
                <c:pt idx="9">
                  <c:v>G20</c:v>
                </c:pt>
                <c:pt idx="10">
                  <c:v>G1</c:v>
                </c:pt>
                <c:pt idx="11">
                  <c:v>G19</c:v>
                </c:pt>
                <c:pt idx="12">
                  <c:v>G2</c:v>
                </c:pt>
                <c:pt idx="13">
                  <c:v>G11</c:v>
                </c:pt>
                <c:pt idx="14">
                  <c:v>G14</c:v>
                </c:pt>
                <c:pt idx="15">
                  <c:v>G6</c:v>
                </c:pt>
                <c:pt idx="16">
                  <c:v>G9</c:v>
                </c:pt>
                <c:pt idx="17">
                  <c:v>G21</c:v>
                </c:pt>
              </c:strCache>
            </c:strRef>
          </c:cat>
          <c:val>
            <c:numRef>
              <c:f>Geografija!$I$43:$I$60</c:f>
              <c:numCache>
                <c:formatCode>0</c:formatCode>
                <c:ptCount val="18"/>
                <c:pt idx="0">
                  <c:v>0</c:v>
                </c:pt>
                <c:pt idx="1">
                  <c:v>0</c:v>
                </c:pt>
                <c:pt idx="2">
                  <c:v>0.77082715683367919</c:v>
                </c:pt>
                <c:pt idx="3">
                  <c:v>0.51020408163265307</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numCache>
            </c:numRef>
          </c:val>
          <c:extLst>
            <c:ext xmlns:c16="http://schemas.microsoft.com/office/drawing/2014/chart" uri="{C3380CC4-5D6E-409C-BE32-E72D297353CC}">
              <c16:uniqueId val="{00000000-F706-4801-8363-3EA1B5361152}"/>
            </c:ext>
          </c:extLst>
        </c:ser>
        <c:ser>
          <c:idx val="1"/>
          <c:order val="1"/>
          <c:tx>
            <c:strRef>
              <c:f>Geografija!$J$42</c:f>
              <c:strCache>
                <c:ptCount val="1"/>
                <c:pt idx="0">
                  <c:v>36-100</c:v>
                </c:pt>
              </c:strCache>
            </c:strRef>
          </c:tx>
          <c:spPr>
            <a:solidFill>
              <a:srgbClr val="FFC000"/>
            </a:solidFill>
            <a:ln>
              <a:solidFill>
                <a:srgbClr val="FFC000"/>
              </a:solidFill>
            </a:ln>
            <a:effectLst/>
          </c:spPr>
          <c:invertIfNegative val="0"/>
          <c:dPt>
            <c:idx val="2"/>
            <c:invertIfNegative val="0"/>
            <c:bubble3D val="0"/>
            <c:spPr>
              <a:solidFill>
                <a:srgbClr val="0070C0"/>
              </a:solidFill>
              <a:ln>
                <a:solidFill>
                  <a:srgbClr val="0070C0"/>
                </a:solidFill>
              </a:ln>
              <a:effectLst/>
            </c:spPr>
            <c:extLst>
              <c:ext xmlns:c16="http://schemas.microsoft.com/office/drawing/2014/chart" uri="{C3380CC4-5D6E-409C-BE32-E72D297353CC}">
                <c16:uniqueId val="{00000002-F706-4801-8363-3EA1B5361152}"/>
              </c:ext>
            </c:extLst>
          </c:dPt>
          <c:dPt>
            <c:idx val="3"/>
            <c:invertIfNegative val="0"/>
            <c:bubble3D val="0"/>
            <c:spPr>
              <a:solidFill>
                <a:srgbClr val="00B050"/>
              </a:solidFill>
              <a:ln>
                <a:solidFill>
                  <a:srgbClr val="00B050"/>
                </a:solidFill>
              </a:ln>
              <a:effectLst/>
            </c:spPr>
            <c:extLst>
              <c:ext xmlns:c16="http://schemas.microsoft.com/office/drawing/2014/chart" uri="{C3380CC4-5D6E-409C-BE32-E72D297353CC}">
                <c16:uniqueId val="{00000004-F706-4801-8363-3EA1B5361152}"/>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Geografija!$H$43:$H$60</c:f>
              <c:strCache>
                <c:ptCount val="18"/>
                <c:pt idx="0">
                  <c:v>G12</c:v>
                </c:pt>
                <c:pt idx="1">
                  <c:v>G8</c:v>
                </c:pt>
                <c:pt idx="2">
                  <c:v>Lietuva  </c:v>
                </c:pt>
                <c:pt idx="3">
                  <c:v>Kauno m.</c:v>
                </c:pt>
                <c:pt idx="4">
                  <c:v>G13</c:v>
                </c:pt>
                <c:pt idx="5">
                  <c:v>G16</c:v>
                </c:pt>
                <c:pt idx="6">
                  <c:v>G10</c:v>
                </c:pt>
                <c:pt idx="7">
                  <c:v>G17</c:v>
                </c:pt>
                <c:pt idx="8">
                  <c:v>G18</c:v>
                </c:pt>
                <c:pt idx="9">
                  <c:v>G20</c:v>
                </c:pt>
                <c:pt idx="10">
                  <c:v>G1</c:v>
                </c:pt>
                <c:pt idx="11">
                  <c:v>G19</c:v>
                </c:pt>
                <c:pt idx="12">
                  <c:v>G2</c:v>
                </c:pt>
                <c:pt idx="13">
                  <c:v>G11</c:v>
                </c:pt>
                <c:pt idx="14">
                  <c:v>G14</c:v>
                </c:pt>
                <c:pt idx="15">
                  <c:v>G6</c:v>
                </c:pt>
                <c:pt idx="16">
                  <c:v>G9</c:v>
                </c:pt>
                <c:pt idx="17">
                  <c:v>G21</c:v>
                </c:pt>
              </c:strCache>
            </c:strRef>
          </c:cat>
          <c:val>
            <c:numRef>
              <c:f>Geografija!$J$43:$J$60</c:f>
              <c:numCache>
                <c:formatCode>0</c:formatCode>
                <c:ptCount val="18"/>
                <c:pt idx="0">
                  <c:v>61.53846153846154</c:v>
                </c:pt>
                <c:pt idx="1">
                  <c:v>66.666666666666671</c:v>
                </c:pt>
                <c:pt idx="2">
                  <c:v>72.84</c:v>
                </c:pt>
                <c:pt idx="3">
                  <c:v>84.19</c:v>
                </c:pt>
                <c:pt idx="4">
                  <c:v>85.714285714285708</c:v>
                </c:pt>
                <c:pt idx="5">
                  <c:v>92</c:v>
                </c:pt>
                <c:pt idx="6">
                  <c:v>100</c:v>
                </c:pt>
                <c:pt idx="7">
                  <c:v>100</c:v>
                </c:pt>
                <c:pt idx="8">
                  <c:v>100</c:v>
                </c:pt>
                <c:pt idx="9">
                  <c:v>100</c:v>
                </c:pt>
                <c:pt idx="10">
                  <c:v>100</c:v>
                </c:pt>
                <c:pt idx="11">
                  <c:v>100</c:v>
                </c:pt>
                <c:pt idx="12">
                  <c:v>100</c:v>
                </c:pt>
                <c:pt idx="13">
                  <c:v>100</c:v>
                </c:pt>
                <c:pt idx="14">
                  <c:v>100</c:v>
                </c:pt>
                <c:pt idx="15">
                  <c:v>100</c:v>
                </c:pt>
                <c:pt idx="16">
                  <c:v>100</c:v>
                </c:pt>
                <c:pt idx="17">
                  <c:v>100</c:v>
                </c:pt>
              </c:numCache>
            </c:numRef>
          </c:val>
          <c:extLst>
            <c:ext xmlns:c16="http://schemas.microsoft.com/office/drawing/2014/chart" uri="{C3380CC4-5D6E-409C-BE32-E72D297353CC}">
              <c16:uniqueId val="{00000005-F706-4801-8363-3EA1B5361152}"/>
            </c:ext>
          </c:extLst>
        </c:ser>
        <c:dLbls>
          <c:showLegendKey val="0"/>
          <c:showVal val="0"/>
          <c:showCatName val="0"/>
          <c:showSerName val="0"/>
          <c:showPercent val="0"/>
          <c:showBubbleSize val="0"/>
        </c:dLbls>
        <c:gapWidth val="182"/>
        <c:axId val="625896224"/>
        <c:axId val="625897536"/>
      </c:barChart>
      <c:catAx>
        <c:axId val="6258962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lt-LT"/>
          </a:p>
        </c:txPr>
        <c:crossAx val="625897536"/>
        <c:crosses val="autoZero"/>
        <c:auto val="1"/>
        <c:lblAlgn val="ctr"/>
        <c:lblOffset val="100"/>
        <c:noMultiLvlLbl val="0"/>
      </c:catAx>
      <c:valAx>
        <c:axId val="62589753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6258962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lt-LT" b="1" baseline="0" dirty="0" smtClean="0"/>
              <a:t>2021 </a:t>
            </a:r>
            <a:r>
              <a:rPr lang="lt-LT" b="1" baseline="0" dirty="0"/>
              <a:t>m. </a:t>
            </a:r>
            <a:endParaRPr lang="lt-LT" b="1" dirty="0"/>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lt-LT"/>
        </a:p>
      </c:txPr>
    </c:title>
    <c:autoTitleDeleted val="0"/>
    <c:plotArea>
      <c:layout>
        <c:manualLayout>
          <c:layoutTarget val="inner"/>
          <c:xMode val="edge"/>
          <c:yMode val="edge"/>
          <c:x val="0.24892968861526862"/>
          <c:y val="8.4485749690210665E-2"/>
          <c:w val="0.69456868079704071"/>
          <c:h val="0.79389495458049153"/>
        </c:manualLayout>
      </c:layout>
      <c:barChart>
        <c:barDir val="bar"/>
        <c:grouping val="clustered"/>
        <c:varyColors val="0"/>
        <c:ser>
          <c:idx val="0"/>
          <c:order val="0"/>
          <c:tx>
            <c:strRef>
              <c:f>Geografija!$P$1</c:f>
              <c:strCache>
                <c:ptCount val="1"/>
                <c:pt idx="0">
                  <c:v>Mažiau 16</c:v>
                </c:pt>
              </c:strCache>
            </c:strRef>
          </c:tx>
          <c:spPr>
            <a:solidFill>
              <a:srgbClr val="FF0000"/>
            </a:solidFill>
            <a:ln>
              <a:solidFill>
                <a:srgbClr val="FF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Geografija!$O$2:$O$17</c:f>
              <c:strCache>
                <c:ptCount val="16"/>
                <c:pt idx="0">
                  <c:v>G8</c:v>
                </c:pt>
                <c:pt idx="1">
                  <c:v>Lietuva</c:v>
                </c:pt>
                <c:pt idx="2">
                  <c:v>G19</c:v>
                </c:pt>
                <c:pt idx="3">
                  <c:v>G13</c:v>
                </c:pt>
                <c:pt idx="4">
                  <c:v>Kauno m. </c:v>
                </c:pt>
                <c:pt idx="5">
                  <c:v>G10</c:v>
                </c:pt>
                <c:pt idx="6">
                  <c:v>G2</c:v>
                </c:pt>
                <c:pt idx="7">
                  <c:v>G14</c:v>
                </c:pt>
                <c:pt idx="8">
                  <c:v>G9</c:v>
                </c:pt>
                <c:pt idx="9">
                  <c:v>G16</c:v>
                </c:pt>
                <c:pt idx="10">
                  <c:v>G17</c:v>
                </c:pt>
                <c:pt idx="11">
                  <c:v>G18</c:v>
                </c:pt>
                <c:pt idx="12">
                  <c:v>G20</c:v>
                </c:pt>
                <c:pt idx="13">
                  <c:v>G11</c:v>
                </c:pt>
                <c:pt idx="14">
                  <c:v>G12</c:v>
                </c:pt>
                <c:pt idx="15">
                  <c:v>G21</c:v>
                </c:pt>
              </c:strCache>
            </c:strRef>
          </c:cat>
          <c:val>
            <c:numRef>
              <c:f>Geografija!$P$2:$P$17</c:f>
              <c:numCache>
                <c:formatCode>0</c:formatCode>
                <c:ptCount val="16"/>
                <c:pt idx="0">
                  <c:v>0</c:v>
                </c:pt>
                <c:pt idx="1">
                  <c:v>-1.5133876600698499</c:v>
                </c:pt>
                <c:pt idx="2">
                  <c:v>0</c:v>
                </c:pt>
                <c:pt idx="3">
                  <c:v>0</c:v>
                </c:pt>
                <c:pt idx="4">
                  <c:v>-1.03626943005181</c:v>
                </c:pt>
                <c:pt idx="5">
                  <c:v>0</c:v>
                </c:pt>
                <c:pt idx="6">
                  <c:v>0</c:v>
                </c:pt>
                <c:pt idx="7">
                  <c:v>0</c:v>
                </c:pt>
                <c:pt idx="8">
                  <c:v>0</c:v>
                </c:pt>
                <c:pt idx="9">
                  <c:v>0</c:v>
                </c:pt>
                <c:pt idx="10">
                  <c:v>0</c:v>
                </c:pt>
                <c:pt idx="11">
                  <c:v>0</c:v>
                </c:pt>
                <c:pt idx="12">
                  <c:v>0</c:v>
                </c:pt>
                <c:pt idx="13">
                  <c:v>0</c:v>
                </c:pt>
                <c:pt idx="14">
                  <c:v>0</c:v>
                </c:pt>
                <c:pt idx="15">
                  <c:v>0</c:v>
                </c:pt>
              </c:numCache>
            </c:numRef>
          </c:val>
          <c:extLst>
            <c:ext xmlns:c16="http://schemas.microsoft.com/office/drawing/2014/chart" uri="{C3380CC4-5D6E-409C-BE32-E72D297353CC}">
              <c16:uniqueId val="{00000000-4227-4947-84DB-40692406AFFD}"/>
            </c:ext>
          </c:extLst>
        </c:ser>
        <c:ser>
          <c:idx val="1"/>
          <c:order val="1"/>
          <c:tx>
            <c:strRef>
              <c:f>Geografija!$Q$1</c:f>
              <c:strCache>
                <c:ptCount val="1"/>
                <c:pt idx="0">
                  <c:v>36-100</c:v>
                </c:pt>
              </c:strCache>
            </c:strRef>
          </c:tx>
          <c:spPr>
            <a:solidFill>
              <a:srgbClr val="FFC000"/>
            </a:solidFill>
            <a:ln>
              <a:solidFill>
                <a:srgbClr val="FFC000"/>
              </a:solidFill>
            </a:ln>
            <a:effectLst/>
          </c:spPr>
          <c:invertIfNegative val="0"/>
          <c:dPt>
            <c:idx val="1"/>
            <c:invertIfNegative val="0"/>
            <c:bubble3D val="0"/>
            <c:spPr>
              <a:solidFill>
                <a:srgbClr val="0070C0"/>
              </a:solidFill>
              <a:ln>
                <a:solidFill>
                  <a:srgbClr val="0070C0"/>
                </a:solidFill>
              </a:ln>
              <a:effectLst/>
            </c:spPr>
            <c:extLst>
              <c:ext xmlns:c16="http://schemas.microsoft.com/office/drawing/2014/chart" uri="{C3380CC4-5D6E-409C-BE32-E72D297353CC}">
                <c16:uniqueId val="{00000002-4227-4947-84DB-40692406AFFD}"/>
              </c:ext>
            </c:extLst>
          </c:dPt>
          <c:dPt>
            <c:idx val="4"/>
            <c:invertIfNegative val="0"/>
            <c:bubble3D val="0"/>
            <c:spPr>
              <a:solidFill>
                <a:srgbClr val="00B050"/>
              </a:solidFill>
              <a:ln>
                <a:solidFill>
                  <a:srgbClr val="00B050"/>
                </a:solidFill>
              </a:ln>
              <a:effectLst/>
            </c:spPr>
            <c:extLst>
              <c:ext xmlns:c16="http://schemas.microsoft.com/office/drawing/2014/chart" uri="{C3380CC4-5D6E-409C-BE32-E72D297353CC}">
                <c16:uniqueId val="{00000004-4227-4947-84DB-40692406AFF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Geografija!$O$2:$O$17</c:f>
              <c:strCache>
                <c:ptCount val="16"/>
                <c:pt idx="0">
                  <c:v>G8</c:v>
                </c:pt>
                <c:pt idx="1">
                  <c:v>Lietuva</c:v>
                </c:pt>
                <c:pt idx="2">
                  <c:v>G19</c:v>
                </c:pt>
                <c:pt idx="3">
                  <c:v>G13</c:v>
                </c:pt>
                <c:pt idx="4">
                  <c:v>Kauno m. </c:v>
                </c:pt>
                <c:pt idx="5">
                  <c:v>G10</c:v>
                </c:pt>
                <c:pt idx="6">
                  <c:v>G2</c:v>
                </c:pt>
                <c:pt idx="7">
                  <c:v>G14</c:v>
                </c:pt>
                <c:pt idx="8">
                  <c:v>G9</c:v>
                </c:pt>
                <c:pt idx="9">
                  <c:v>G16</c:v>
                </c:pt>
                <c:pt idx="10">
                  <c:v>G17</c:v>
                </c:pt>
                <c:pt idx="11">
                  <c:v>G18</c:v>
                </c:pt>
                <c:pt idx="12">
                  <c:v>G20</c:v>
                </c:pt>
                <c:pt idx="13">
                  <c:v>G11</c:v>
                </c:pt>
                <c:pt idx="14">
                  <c:v>G12</c:v>
                </c:pt>
                <c:pt idx="15">
                  <c:v>G21</c:v>
                </c:pt>
              </c:strCache>
            </c:strRef>
          </c:cat>
          <c:val>
            <c:numRef>
              <c:f>Geografija!$Q$2:$Q$17</c:f>
              <c:numCache>
                <c:formatCode>0</c:formatCode>
                <c:ptCount val="16"/>
                <c:pt idx="0">
                  <c:v>50</c:v>
                </c:pt>
                <c:pt idx="1">
                  <c:v>65.599999999999994</c:v>
                </c:pt>
                <c:pt idx="2">
                  <c:v>75</c:v>
                </c:pt>
                <c:pt idx="3">
                  <c:v>75</c:v>
                </c:pt>
                <c:pt idx="4">
                  <c:v>79.3</c:v>
                </c:pt>
                <c:pt idx="5">
                  <c:v>80</c:v>
                </c:pt>
                <c:pt idx="6">
                  <c:v>80</c:v>
                </c:pt>
                <c:pt idx="7">
                  <c:v>86.9</c:v>
                </c:pt>
                <c:pt idx="8">
                  <c:v>87.5</c:v>
                </c:pt>
                <c:pt idx="9">
                  <c:v>89.6</c:v>
                </c:pt>
                <c:pt idx="10">
                  <c:v>100</c:v>
                </c:pt>
                <c:pt idx="11">
                  <c:v>100</c:v>
                </c:pt>
                <c:pt idx="12">
                  <c:v>100</c:v>
                </c:pt>
                <c:pt idx="13">
                  <c:v>100</c:v>
                </c:pt>
                <c:pt idx="14">
                  <c:v>100</c:v>
                </c:pt>
                <c:pt idx="15">
                  <c:v>100</c:v>
                </c:pt>
              </c:numCache>
            </c:numRef>
          </c:val>
          <c:extLst>
            <c:ext xmlns:c16="http://schemas.microsoft.com/office/drawing/2014/chart" uri="{C3380CC4-5D6E-409C-BE32-E72D297353CC}">
              <c16:uniqueId val="{00000005-4227-4947-84DB-40692406AFFD}"/>
            </c:ext>
          </c:extLst>
        </c:ser>
        <c:dLbls>
          <c:showLegendKey val="0"/>
          <c:showVal val="0"/>
          <c:showCatName val="0"/>
          <c:showSerName val="0"/>
          <c:showPercent val="0"/>
          <c:showBubbleSize val="0"/>
        </c:dLbls>
        <c:gapWidth val="182"/>
        <c:axId val="488525800"/>
        <c:axId val="334361624"/>
      </c:barChart>
      <c:catAx>
        <c:axId val="488525800"/>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lt-LT"/>
          </a:p>
        </c:txPr>
        <c:crossAx val="334361624"/>
        <c:crosses val="autoZero"/>
        <c:auto val="1"/>
        <c:lblAlgn val="ctr"/>
        <c:lblOffset val="100"/>
        <c:noMultiLvlLbl val="0"/>
      </c:catAx>
      <c:valAx>
        <c:axId val="33436162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4885258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lt-LT" b="1" baseline="0" dirty="0" smtClean="0"/>
              <a:t>2020 </a:t>
            </a:r>
            <a:r>
              <a:rPr lang="lt-LT" b="1" baseline="0" dirty="0"/>
              <a:t>m. </a:t>
            </a:r>
            <a:endParaRPr lang="lt-LT" b="1" dirty="0"/>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lt-LT"/>
        </a:p>
      </c:txPr>
    </c:title>
    <c:autoTitleDeleted val="0"/>
    <c:plotArea>
      <c:layout/>
      <c:barChart>
        <c:barDir val="bar"/>
        <c:grouping val="clustered"/>
        <c:varyColors val="0"/>
        <c:ser>
          <c:idx val="0"/>
          <c:order val="0"/>
          <c:tx>
            <c:strRef>
              <c:f>Geografija!$I$23</c:f>
              <c:strCache>
                <c:ptCount val="1"/>
                <c:pt idx="0">
                  <c:v>Mažiau 16</c:v>
                </c:pt>
              </c:strCache>
            </c:strRef>
          </c:tx>
          <c:spPr>
            <a:solidFill>
              <a:srgbClr val="FF0000"/>
            </a:solidFill>
            <a:ln>
              <a:solidFill>
                <a:srgbClr val="FF0000"/>
              </a:solidFill>
            </a:ln>
            <a:effectLst/>
          </c:spPr>
          <c:invertIfNegative val="0"/>
          <c:cat>
            <c:strRef>
              <c:f>Geografija!$H$24:$H$40</c:f>
              <c:strCache>
                <c:ptCount val="17"/>
                <c:pt idx="0">
                  <c:v>G17</c:v>
                </c:pt>
                <c:pt idx="1">
                  <c:v>G12</c:v>
                </c:pt>
                <c:pt idx="2">
                  <c:v>Lietuva</c:v>
                </c:pt>
                <c:pt idx="3">
                  <c:v>G7</c:v>
                </c:pt>
                <c:pt idx="4">
                  <c:v>G2</c:v>
                </c:pt>
                <c:pt idx="5">
                  <c:v>Kauno m.</c:v>
                </c:pt>
                <c:pt idx="6">
                  <c:v>G20</c:v>
                </c:pt>
                <c:pt idx="7">
                  <c:v>G14</c:v>
                </c:pt>
                <c:pt idx="8">
                  <c:v>G10</c:v>
                </c:pt>
                <c:pt idx="9">
                  <c:v>G16</c:v>
                </c:pt>
                <c:pt idx="10">
                  <c:v>G18</c:v>
                </c:pt>
                <c:pt idx="11">
                  <c:v>G8</c:v>
                </c:pt>
                <c:pt idx="12">
                  <c:v>G11</c:v>
                </c:pt>
                <c:pt idx="13">
                  <c:v>G13</c:v>
                </c:pt>
                <c:pt idx="14">
                  <c:v>G3</c:v>
                </c:pt>
                <c:pt idx="15">
                  <c:v>G9</c:v>
                </c:pt>
                <c:pt idx="16">
                  <c:v>G21</c:v>
                </c:pt>
              </c:strCache>
            </c:strRef>
          </c:cat>
          <c:val>
            <c:numRef>
              <c:f>Geografija!$I$24:$I$40</c:f>
              <c:numCache>
                <c:formatCode>0</c:formatCode>
                <c:ptCount val="17"/>
                <c:pt idx="0">
                  <c:v>0</c:v>
                </c:pt>
                <c:pt idx="1">
                  <c:v>0</c:v>
                </c:pt>
                <c:pt idx="2">
                  <c:v>-0.56999999999999296</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numCache>
            </c:numRef>
          </c:val>
          <c:extLst>
            <c:ext xmlns:c16="http://schemas.microsoft.com/office/drawing/2014/chart" uri="{C3380CC4-5D6E-409C-BE32-E72D297353CC}">
              <c16:uniqueId val="{00000000-9CAF-4AD9-8076-9D4DF09C5D8A}"/>
            </c:ext>
          </c:extLst>
        </c:ser>
        <c:ser>
          <c:idx val="1"/>
          <c:order val="1"/>
          <c:tx>
            <c:strRef>
              <c:f>Geografija!$J$23</c:f>
              <c:strCache>
                <c:ptCount val="1"/>
                <c:pt idx="0">
                  <c:v>36-100</c:v>
                </c:pt>
              </c:strCache>
            </c:strRef>
          </c:tx>
          <c:spPr>
            <a:solidFill>
              <a:srgbClr val="FFC000"/>
            </a:solidFill>
            <a:ln>
              <a:solidFill>
                <a:srgbClr val="FFC000"/>
              </a:solidFill>
            </a:ln>
            <a:effectLst/>
          </c:spPr>
          <c:invertIfNegative val="0"/>
          <c:dPt>
            <c:idx val="2"/>
            <c:invertIfNegative val="0"/>
            <c:bubble3D val="0"/>
            <c:spPr>
              <a:solidFill>
                <a:srgbClr val="0070C0"/>
              </a:solidFill>
              <a:ln>
                <a:solidFill>
                  <a:srgbClr val="0070C0"/>
                </a:solidFill>
              </a:ln>
              <a:effectLst/>
            </c:spPr>
            <c:extLst>
              <c:ext xmlns:c16="http://schemas.microsoft.com/office/drawing/2014/chart" uri="{C3380CC4-5D6E-409C-BE32-E72D297353CC}">
                <c16:uniqueId val="{00000002-9CAF-4AD9-8076-9D4DF09C5D8A}"/>
              </c:ext>
            </c:extLst>
          </c:dPt>
          <c:dPt>
            <c:idx val="5"/>
            <c:invertIfNegative val="0"/>
            <c:bubble3D val="0"/>
            <c:spPr>
              <a:solidFill>
                <a:srgbClr val="00B050"/>
              </a:solidFill>
              <a:ln>
                <a:solidFill>
                  <a:srgbClr val="00B050"/>
                </a:solidFill>
              </a:ln>
              <a:effectLst/>
            </c:spPr>
            <c:extLst>
              <c:ext xmlns:c16="http://schemas.microsoft.com/office/drawing/2014/chart" uri="{C3380CC4-5D6E-409C-BE32-E72D297353CC}">
                <c16:uniqueId val="{00000004-9CAF-4AD9-8076-9D4DF09C5D8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Geografija!$H$24:$H$40</c:f>
              <c:strCache>
                <c:ptCount val="17"/>
                <c:pt idx="0">
                  <c:v>G17</c:v>
                </c:pt>
                <c:pt idx="1">
                  <c:v>G12</c:v>
                </c:pt>
                <c:pt idx="2">
                  <c:v>Lietuva</c:v>
                </c:pt>
                <c:pt idx="3">
                  <c:v>G7</c:v>
                </c:pt>
                <c:pt idx="4">
                  <c:v>G2</c:v>
                </c:pt>
                <c:pt idx="5">
                  <c:v>Kauno m.</c:v>
                </c:pt>
                <c:pt idx="6">
                  <c:v>G20</c:v>
                </c:pt>
                <c:pt idx="7">
                  <c:v>G14</c:v>
                </c:pt>
                <c:pt idx="8">
                  <c:v>G10</c:v>
                </c:pt>
                <c:pt idx="9">
                  <c:v>G16</c:v>
                </c:pt>
                <c:pt idx="10">
                  <c:v>G18</c:v>
                </c:pt>
                <c:pt idx="11">
                  <c:v>G8</c:v>
                </c:pt>
                <c:pt idx="12">
                  <c:v>G11</c:v>
                </c:pt>
                <c:pt idx="13">
                  <c:v>G13</c:v>
                </c:pt>
                <c:pt idx="14">
                  <c:v>G3</c:v>
                </c:pt>
                <c:pt idx="15">
                  <c:v>G9</c:v>
                </c:pt>
                <c:pt idx="16">
                  <c:v>G21</c:v>
                </c:pt>
              </c:strCache>
            </c:strRef>
          </c:cat>
          <c:val>
            <c:numRef>
              <c:f>Geografija!$J$24:$J$40</c:f>
              <c:numCache>
                <c:formatCode>0</c:formatCode>
                <c:ptCount val="17"/>
                <c:pt idx="0">
                  <c:v>62.5</c:v>
                </c:pt>
                <c:pt idx="1">
                  <c:v>63.636363636363633</c:v>
                </c:pt>
                <c:pt idx="2">
                  <c:v>66.540000000000006</c:v>
                </c:pt>
                <c:pt idx="3">
                  <c:v>66.666666666666671</c:v>
                </c:pt>
                <c:pt idx="4">
                  <c:v>75</c:v>
                </c:pt>
                <c:pt idx="5">
                  <c:v>83.97</c:v>
                </c:pt>
                <c:pt idx="6">
                  <c:v>90.909090909090907</c:v>
                </c:pt>
                <c:pt idx="7">
                  <c:v>91.666666666666657</c:v>
                </c:pt>
                <c:pt idx="8">
                  <c:v>94.117647058823536</c:v>
                </c:pt>
                <c:pt idx="9">
                  <c:v>94.117647058823536</c:v>
                </c:pt>
                <c:pt idx="10">
                  <c:v>100</c:v>
                </c:pt>
                <c:pt idx="11">
                  <c:v>100</c:v>
                </c:pt>
                <c:pt idx="12">
                  <c:v>100</c:v>
                </c:pt>
                <c:pt idx="13">
                  <c:v>100</c:v>
                </c:pt>
                <c:pt idx="14">
                  <c:v>100</c:v>
                </c:pt>
                <c:pt idx="15">
                  <c:v>100</c:v>
                </c:pt>
                <c:pt idx="16">
                  <c:v>100</c:v>
                </c:pt>
              </c:numCache>
            </c:numRef>
          </c:val>
          <c:extLst>
            <c:ext xmlns:c16="http://schemas.microsoft.com/office/drawing/2014/chart" uri="{C3380CC4-5D6E-409C-BE32-E72D297353CC}">
              <c16:uniqueId val="{00000005-9CAF-4AD9-8076-9D4DF09C5D8A}"/>
            </c:ext>
          </c:extLst>
        </c:ser>
        <c:dLbls>
          <c:showLegendKey val="0"/>
          <c:showVal val="0"/>
          <c:showCatName val="0"/>
          <c:showSerName val="0"/>
          <c:showPercent val="0"/>
          <c:showBubbleSize val="0"/>
        </c:dLbls>
        <c:gapWidth val="182"/>
        <c:axId val="577387800"/>
        <c:axId val="577386488"/>
      </c:barChart>
      <c:catAx>
        <c:axId val="5773878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lt-LT"/>
          </a:p>
        </c:txPr>
        <c:crossAx val="577386488"/>
        <c:crosses val="autoZero"/>
        <c:auto val="1"/>
        <c:lblAlgn val="ctr"/>
        <c:lblOffset val="100"/>
        <c:noMultiLvlLbl val="0"/>
      </c:catAx>
      <c:valAx>
        <c:axId val="57738648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5773878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lt-LT" b="1" dirty="0" smtClean="0"/>
              <a:t>2023 </a:t>
            </a:r>
            <a:r>
              <a:rPr lang="lt-LT" b="1" dirty="0"/>
              <a:t>m.</a:t>
            </a:r>
          </a:p>
        </c:rich>
      </c:tx>
      <c:overlay val="0"/>
      <c:spPr>
        <a:noFill/>
        <a:ln>
          <a:noFill/>
        </a:ln>
        <a:effectLst/>
      </c:spPr>
    </c:title>
    <c:autoTitleDeleted val="0"/>
    <c:plotArea>
      <c:layout/>
      <c:barChart>
        <c:barDir val="bar"/>
        <c:grouping val="stacked"/>
        <c:varyColors val="0"/>
        <c:ser>
          <c:idx val="0"/>
          <c:order val="0"/>
          <c:tx>
            <c:strRef>
              <c:f>Lapas2!$C$4</c:f>
              <c:strCache>
                <c:ptCount val="1"/>
                <c:pt idx="0">
                  <c:v>Mažiau 16</c:v>
                </c:pt>
              </c:strCache>
            </c:strRef>
          </c:tx>
          <c:spPr>
            <a:solidFill>
              <a:srgbClr val="FF0000"/>
            </a:solidFill>
            <a:ln>
              <a:solidFill>
                <a:srgbClr val="FF0000"/>
              </a:solidFill>
            </a:ln>
            <a:effectLst/>
          </c:spPr>
          <c:invertIfNegative val="0"/>
          <c:dLbls>
            <c:dLbl>
              <c:idx val="0"/>
              <c:layout>
                <c:manualLayout>
                  <c:x val="-0.10234033245844269"/>
                  <c:y val="4.134366925064599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F14-41A7-893B-B6F215CDE897}"/>
                </c:ext>
              </c:extLst>
            </c:dLbl>
            <c:dLbl>
              <c:idx val="5"/>
              <c:layout>
                <c:manualLayout>
                  <c:x val="-0.10789588801399827"/>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F14-41A7-893B-B6F215CDE897}"/>
                </c:ext>
              </c:extLst>
            </c:dLbl>
            <c:dLbl>
              <c:idx val="7"/>
              <c:layout>
                <c:manualLayout>
                  <c:x val="-0.13693066491688538"/>
                  <c:y val="2.067183462532375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F14-41A7-893B-B6F215CDE897}"/>
                </c:ext>
              </c:extLst>
            </c:dLbl>
            <c:dLbl>
              <c:idx val="9"/>
              <c:layout>
                <c:manualLayout>
                  <c:x val="-3.963320209973753E-2"/>
                  <c:y val="2.067183462532299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F14-41A7-893B-B6F215CDE897}"/>
                </c:ext>
              </c:extLst>
            </c:dLbl>
            <c:dLbl>
              <c:idx val="11"/>
              <c:layout>
                <c:manualLayout>
                  <c:x val="-3.7376859142607174E-2"/>
                  <c:y val="2.067183462532299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F14-41A7-893B-B6F215CDE897}"/>
                </c:ext>
              </c:extLst>
            </c:dLbl>
            <c:dLbl>
              <c:idx val="15"/>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in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AF14-41A7-893B-B6F215CDE897}"/>
                </c:ext>
              </c:extLst>
            </c:dLbl>
            <c:dLbl>
              <c:idx val="16"/>
              <c:layout>
                <c:manualLayout>
                  <c:x val="-5.4935914260717408E-2"/>
                  <c:y val="2.067183462532299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F14-41A7-893B-B6F215CDE897}"/>
                </c:ext>
              </c:extLst>
            </c:dLbl>
            <c:dLbl>
              <c:idx val="18"/>
              <c:layout>
                <c:manualLayout>
                  <c:x val="-3.292060367454068E-2"/>
                  <c:y val="1.894896283984371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F14-41A7-893B-B6F215CDE89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Lapas2!$B$5:$B$24</c:f>
              <c:strCache>
                <c:ptCount val="20"/>
                <c:pt idx="0">
                  <c:v>G15</c:v>
                </c:pt>
                <c:pt idx="1">
                  <c:v>G10</c:v>
                </c:pt>
                <c:pt idx="2">
                  <c:v>G20</c:v>
                </c:pt>
                <c:pt idx="3">
                  <c:v>G2</c:v>
                </c:pt>
                <c:pt idx="4">
                  <c:v>G3</c:v>
                </c:pt>
                <c:pt idx="5">
                  <c:v>G4</c:v>
                </c:pt>
                <c:pt idx="6">
                  <c:v>G5</c:v>
                </c:pt>
                <c:pt idx="7">
                  <c:v>G1</c:v>
                </c:pt>
                <c:pt idx="8">
                  <c:v>G21</c:v>
                </c:pt>
                <c:pt idx="9">
                  <c:v>G12</c:v>
                </c:pt>
                <c:pt idx="10">
                  <c:v>G14</c:v>
                </c:pt>
                <c:pt idx="11">
                  <c:v>Lietuva</c:v>
                </c:pt>
                <c:pt idx="12">
                  <c:v>G9</c:v>
                </c:pt>
                <c:pt idx="13">
                  <c:v>G13</c:v>
                </c:pt>
                <c:pt idx="14">
                  <c:v>G16</c:v>
                </c:pt>
                <c:pt idx="15">
                  <c:v>Kauno m.</c:v>
                </c:pt>
                <c:pt idx="16">
                  <c:v>G8</c:v>
                </c:pt>
                <c:pt idx="17">
                  <c:v>G18</c:v>
                </c:pt>
                <c:pt idx="18">
                  <c:v>G11</c:v>
                </c:pt>
                <c:pt idx="19">
                  <c:v>G7</c:v>
                </c:pt>
              </c:strCache>
            </c:strRef>
          </c:cat>
          <c:val>
            <c:numRef>
              <c:f>Lapas2!$C$5:$C$24</c:f>
              <c:numCache>
                <c:formatCode>0</c:formatCode>
                <c:ptCount val="20"/>
                <c:pt idx="0">
                  <c:v>-33.3333333333333</c:v>
                </c:pt>
                <c:pt idx="1">
                  <c:v>0</c:v>
                </c:pt>
                <c:pt idx="2">
                  <c:v>0</c:v>
                </c:pt>
                <c:pt idx="3">
                  <c:v>0</c:v>
                </c:pt>
                <c:pt idx="4">
                  <c:v>0</c:v>
                </c:pt>
                <c:pt idx="5">
                  <c:v>-33.3333333333333</c:v>
                </c:pt>
                <c:pt idx="6">
                  <c:v>0</c:v>
                </c:pt>
                <c:pt idx="7">
                  <c:v>-50</c:v>
                </c:pt>
                <c:pt idx="8">
                  <c:v>0</c:v>
                </c:pt>
                <c:pt idx="9">
                  <c:v>-9.0909090909090899</c:v>
                </c:pt>
                <c:pt idx="10">
                  <c:v>0</c:v>
                </c:pt>
                <c:pt idx="11">
                  <c:v>-8.86</c:v>
                </c:pt>
                <c:pt idx="12">
                  <c:v>0</c:v>
                </c:pt>
                <c:pt idx="13">
                  <c:v>0</c:v>
                </c:pt>
                <c:pt idx="14">
                  <c:v>0</c:v>
                </c:pt>
                <c:pt idx="15">
                  <c:v>-3.14</c:v>
                </c:pt>
                <c:pt idx="16">
                  <c:v>-12.5</c:v>
                </c:pt>
                <c:pt idx="17">
                  <c:v>0</c:v>
                </c:pt>
                <c:pt idx="18">
                  <c:v>-7.1428571428571397</c:v>
                </c:pt>
                <c:pt idx="19">
                  <c:v>0</c:v>
                </c:pt>
              </c:numCache>
            </c:numRef>
          </c:val>
          <c:extLst>
            <c:ext xmlns:c16="http://schemas.microsoft.com/office/drawing/2014/chart" uri="{C3380CC4-5D6E-409C-BE32-E72D297353CC}">
              <c16:uniqueId val="{00000008-AF14-41A7-893B-B6F215CDE897}"/>
            </c:ext>
          </c:extLst>
        </c:ser>
        <c:ser>
          <c:idx val="1"/>
          <c:order val="1"/>
          <c:tx>
            <c:strRef>
              <c:f>Lapas2!$D$4</c:f>
              <c:strCache>
                <c:ptCount val="1"/>
                <c:pt idx="0">
                  <c:v>36-100</c:v>
                </c:pt>
              </c:strCache>
            </c:strRef>
          </c:tx>
          <c:spPr>
            <a:solidFill>
              <a:srgbClr val="FFC000"/>
            </a:solidFill>
            <a:ln>
              <a:solidFill>
                <a:srgbClr val="FFC000"/>
              </a:solidFill>
            </a:ln>
            <a:effectLst/>
          </c:spPr>
          <c:invertIfNegative val="0"/>
          <c:dPt>
            <c:idx val="11"/>
            <c:invertIfNegative val="0"/>
            <c:bubble3D val="0"/>
            <c:spPr>
              <a:solidFill>
                <a:srgbClr val="0070C0"/>
              </a:solidFill>
              <a:ln>
                <a:solidFill>
                  <a:srgbClr val="0070C0"/>
                </a:solidFill>
              </a:ln>
              <a:effectLst/>
            </c:spPr>
            <c:extLst>
              <c:ext xmlns:c16="http://schemas.microsoft.com/office/drawing/2014/chart" uri="{C3380CC4-5D6E-409C-BE32-E72D297353CC}">
                <c16:uniqueId val="{0000000B-AF14-41A7-893B-B6F215CDE897}"/>
              </c:ext>
            </c:extLst>
          </c:dPt>
          <c:dPt>
            <c:idx val="15"/>
            <c:invertIfNegative val="0"/>
            <c:bubble3D val="0"/>
            <c:spPr>
              <a:solidFill>
                <a:srgbClr val="00B050"/>
              </a:solidFill>
              <a:ln>
                <a:solidFill>
                  <a:srgbClr val="00B050"/>
                </a:solidFill>
              </a:ln>
              <a:effectLst/>
            </c:spPr>
            <c:extLst>
              <c:ext xmlns:c16="http://schemas.microsoft.com/office/drawing/2014/chart" uri="{C3380CC4-5D6E-409C-BE32-E72D297353CC}">
                <c16:uniqueId val="{0000000A-AF14-41A7-893B-B6F215CDE897}"/>
              </c:ext>
            </c:extLst>
          </c:dPt>
          <c:dLbls>
            <c:dLbl>
              <c:idx val="9"/>
              <c:layout>
                <c:manualLayout>
                  <c:x val="6.4477816887397427E-2"/>
                  <c:y val="4.863617650719400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4D2-4F79-8C09-B7FC02690C4B}"/>
                </c:ext>
              </c:extLst>
            </c:dLbl>
            <c:dLbl>
              <c:idx val="10"/>
              <c:layout>
                <c:manualLayout>
                  <c:x val="8.7861757423989634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4D2-4F79-8C09-B7FC02690C4B}"/>
                </c:ext>
              </c:extLst>
            </c:dLbl>
            <c:dLbl>
              <c:idx val="11"/>
              <c:layout>
                <c:manualLayout>
                  <c:x val="9.2380121222585224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F14-41A7-893B-B6F215CDE897}"/>
                </c:ext>
              </c:extLst>
            </c:dLbl>
            <c:dLbl>
              <c:idx val="12"/>
              <c:layout>
                <c:manualLayout>
                  <c:x val="9.1335761741709695E-2"/>
                  <c:y val="-8.9165293551444104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4D2-4F79-8C09-B7FC02690C4B}"/>
                </c:ext>
              </c:extLst>
            </c:dLbl>
            <c:dLbl>
              <c:idx val="13"/>
              <c:layout>
                <c:manualLayout>
                  <c:x val="0.11626617711824219"/>
                  <c:y val="2.431808825359700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4D2-4F79-8C09-B7FC02690C4B}"/>
                </c:ext>
              </c:extLst>
            </c:dLbl>
            <c:dLbl>
              <c:idx val="14"/>
              <c:layout>
                <c:manualLayout>
                  <c:x val="0.11319818145889297"/>
                  <c:y val="-2.431808825359745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4D2-4F79-8C09-B7FC02690C4B}"/>
                </c:ext>
              </c:extLst>
            </c:dLbl>
            <c:dLbl>
              <c:idx val="15"/>
              <c:layout>
                <c:manualLayout>
                  <c:x val="0.1155752205227261"/>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F14-41A7-893B-B6F215CDE897}"/>
                </c:ext>
              </c:extLst>
            </c:dLbl>
            <c:dLbl>
              <c:idx val="16"/>
              <c:layout>
                <c:manualLayout>
                  <c:x val="0.11192080538089606"/>
                  <c:y val="2.431808825359745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4D2-4F79-8C09-B7FC02690C4B}"/>
                </c:ext>
              </c:extLst>
            </c:dLbl>
            <c:dLbl>
              <c:idx val="17"/>
              <c:layout>
                <c:manualLayout>
                  <c:x val="0.12985633902936947"/>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4D2-4F79-8C09-B7FC02690C4B}"/>
                </c:ext>
              </c:extLst>
            </c:dLbl>
            <c:dLbl>
              <c:idx val="18"/>
              <c:layout>
                <c:manualLayout>
                  <c:x val="0.1380672234335786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4D2-4F79-8C09-B7FC02690C4B}"/>
                </c:ext>
              </c:extLst>
            </c:dLbl>
            <c:dLbl>
              <c:idx val="19"/>
              <c:layout>
                <c:manualLayout>
                  <c:x val="0.16781882302001649"/>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4D2-4F79-8C09-B7FC02690C4B}"/>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Lapas2!$B$5:$B$24</c:f>
              <c:strCache>
                <c:ptCount val="20"/>
                <c:pt idx="0">
                  <c:v>G15</c:v>
                </c:pt>
                <c:pt idx="1">
                  <c:v>G10</c:v>
                </c:pt>
                <c:pt idx="2">
                  <c:v>G20</c:v>
                </c:pt>
                <c:pt idx="3">
                  <c:v>G2</c:v>
                </c:pt>
                <c:pt idx="4">
                  <c:v>G3</c:v>
                </c:pt>
                <c:pt idx="5">
                  <c:v>G4</c:v>
                </c:pt>
                <c:pt idx="6">
                  <c:v>G5</c:v>
                </c:pt>
                <c:pt idx="7">
                  <c:v>G1</c:v>
                </c:pt>
                <c:pt idx="8">
                  <c:v>G21</c:v>
                </c:pt>
                <c:pt idx="9">
                  <c:v>G12</c:v>
                </c:pt>
                <c:pt idx="10">
                  <c:v>G14</c:v>
                </c:pt>
                <c:pt idx="11">
                  <c:v>Lietuva</c:v>
                </c:pt>
                <c:pt idx="12">
                  <c:v>G9</c:v>
                </c:pt>
                <c:pt idx="13">
                  <c:v>G13</c:v>
                </c:pt>
                <c:pt idx="14">
                  <c:v>G16</c:v>
                </c:pt>
                <c:pt idx="15">
                  <c:v>Kauno m.</c:v>
                </c:pt>
                <c:pt idx="16">
                  <c:v>G8</c:v>
                </c:pt>
                <c:pt idx="17">
                  <c:v>G18</c:v>
                </c:pt>
                <c:pt idx="18">
                  <c:v>G11</c:v>
                </c:pt>
                <c:pt idx="19">
                  <c:v>G7</c:v>
                </c:pt>
              </c:strCache>
            </c:strRef>
          </c:cat>
          <c:val>
            <c:numRef>
              <c:f>Lapas2!$D$5:$D$24</c:f>
              <c:numCache>
                <c:formatCode>0</c:formatCode>
                <c:ptCount val="20"/>
                <c:pt idx="0">
                  <c:v>0</c:v>
                </c:pt>
                <c:pt idx="1">
                  <c:v>0</c:v>
                </c:pt>
                <c:pt idx="2">
                  <c:v>0</c:v>
                </c:pt>
                <c:pt idx="3">
                  <c:v>0</c:v>
                </c:pt>
                <c:pt idx="4">
                  <c:v>0</c:v>
                </c:pt>
                <c:pt idx="5">
                  <c:v>0</c:v>
                </c:pt>
                <c:pt idx="6">
                  <c:v>0</c:v>
                </c:pt>
                <c:pt idx="7">
                  <c:v>0</c:v>
                </c:pt>
                <c:pt idx="8">
                  <c:v>0</c:v>
                </c:pt>
                <c:pt idx="9">
                  <c:v>18.181818181818183</c:v>
                </c:pt>
                <c:pt idx="10">
                  <c:v>41.666666666666671</c:v>
                </c:pt>
                <c:pt idx="11">
                  <c:v>41.84</c:v>
                </c:pt>
                <c:pt idx="12">
                  <c:v>47.368421052631575</c:v>
                </c:pt>
                <c:pt idx="13">
                  <c:v>56.25</c:v>
                </c:pt>
                <c:pt idx="14">
                  <c:v>57.142857142857139</c:v>
                </c:pt>
                <c:pt idx="15">
                  <c:v>58.89</c:v>
                </c:pt>
                <c:pt idx="16">
                  <c:v>62.5</c:v>
                </c:pt>
                <c:pt idx="17">
                  <c:v>69.387755102040813</c:v>
                </c:pt>
                <c:pt idx="18">
                  <c:v>78.571428571428569</c:v>
                </c:pt>
                <c:pt idx="19">
                  <c:v>100</c:v>
                </c:pt>
              </c:numCache>
            </c:numRef>
          </c:val>
          <c:extLst>
            <c:ext xmlns:c16="http://schemas.microsoft.com/office/drawing/2014/chart" uri="{C3380CC4-5D6E-409C-BE32-E72D297353CC}">
              <c16:uniqueId val="{00000009-AF14-41A7-893B-B6F215CDE897}"/>
            </c:ext>
          </c:extLst>
        </c:ser>
        <c:dLbls>
          <c:showLegendKey val="0"/>
          <c:showVal val="0"/>
          <c:showCatName val="0"/>
          <c:showSerName val="0"/>
          <c:showPercent val="0"/>
          <c:showBubbleSize val="0"/>
        </c:dLbls>
        <c:gapWidth val="150"/>
        <c:overlap val="100"/>
        <c:axId val="426404736"/>
        <c:axId val="426405064"/>
      </c:barChart>
      <c:catAx>
        <c:axId val="426404736"/>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lt-LT"/>
          </a:p>
        </c:txPr>
        <c:crossAx val="426405064"/>
        <c:crosses val="autoZero"/>
        <c:auto val="1"/>
        <c:lblAlgn val="ctr"/>
        <c:lblOffset val="100"/>
        <c:noMultiLvlLbl val="0"/>
      </c:catAx>
      <c:valAx>
        <c:axId val="42640506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4264047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lt-LT"/>
        </a:p>
      </c:txPr>
    </c:legend>
    <c:plotVisOnly val="1"/>
    <c:dispBlanksAs val="gap"/>
    <c:showDLblsOverMax val="0"/>
  </c:chart>
  <c:spPr>
    <a:noFill/>
    <a:ln>
      <a:noFill/>
    </a:ln>
    <a:effectLst/>
  </c:spPr>
  <c:txPr>
    <a:bodyPr/>
    <a:lstStyle/>
    <a:p>
      <a:pPr>
        <a:defRPr/>
      </a:pPr>
      <a:endParaRPr lang="lt-LT"/>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lt-LT" b="1" dirty="0" smtClean="0"/>
              <a:t>2022 </a:t>
            </a:r>
            <a:r>
              <a:rPr lang="lt-LT" b="1" dirty="0"/>
              <a:t>m. </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lt-LT"/>
        </a:p>
      </c:txPr>
    </c:title>
    <c:autoTitleDeleted val="0"/>
    <c:plotArea>
      <c:layout/>
      <c:barChart>
        <c:barDir val="bar"/>
        <c:grouping val="clustered"/>
        <c:varyColors val="0"/>
        <c:ser>
          <c:idx val="0"/>
          <c:order val="0"/>
          <c:tx>
            <c:strRef>
              <c:f>IT!$J$50</c:f>
              <c:strCache>
                <c:ptCount val="1"/>
                <c:pt idx="0">
                  <c:v>Mažiau 16</c:v>
                </c:pt>
              </c:strCache>
            </c:strRef>
          </c:tx>
          <c:spPr>
            <a:solidFill>
              <a:srgbClr val="FF0000"/>
            </a:solidFill>
            <a:ln>
              <a:solidFill>
                <a:srgbClr val="FF0000"/>
              </a:solidFill>
            </a:ln>
            <a:effectLst/>
          </c:spPr>
          <c:invertIfNegative val="0"/>
          <c:dPt>
            <c:idx val="9"/>
            <c:invertIfNegative val="0"/>
            <c:bubble3D val="0"/>
            <c:spPr>
              <a:solidFill>
                <a:srgbClr val="0070C0"/>
              </a:solidFill>
              <a:ln>
                <a:solidFill>
                  <a:srgbClr val="0070C0"/>
                </a:solidFill>
              </a:ln>
              <a:effectLst/>
            </c:spPr>
            <c:extLst>
              <c:ext xmlns:c16="http://schemas.microsoft.com/office/drawing/2014/chart" uri="{C3380CC4-5D6E-409C-BE32-E72D297353CC}">
                <c16:uniqueId val="{00000001-F304-4B80-B161-0506D54EA47E}"/>
              </c:ext>
            </c:extLst>
          </c:dPt>
          <c:dPt>
            <c:idx val="13"/>
            <c:invertIfNegative val="0"/>
            <c:bubble3D val="0"/>
            <c:spPr>
              <a:solidFill>
                <a:srgbClr val="00B050"/>
              </a:solidFill>
              <a:ln>
                <a:solidFill>
                  <a:srgbClr val="00B050"/>
                </a:solidFill>
              </a:ln>
              <a:effectLst/>
            </c:spPr>
            <c:extLst>
              <c:ext xmlns:c16="http://schemas.microsoft.com/office/drawing/2014/chart" uri="{C3380CC4-5D6E-409C-BE32-E72D297353CC}">
                <c16:uniqueId val="{00000003-F304-4B80-B161-0506D54EA47E}"/>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IT!$I$51:$I$68</c:f>
              <c:strCache>
                <c:ptCount val="18"/>
                <c:pt idx="0">
                  <c:v>G20</c:v>
                </c:pt>
                <c:pt idx="1">
                  <c:v>G4</c:v>
                </c:pt>
                <c:pt idx="2">
                  <c:v>G21</c:v>
                </c:pt>
                <c:pt idx="3">
                  <c:v>G12</c:v>
                </c:pt>
                <c:pt idx="4">
                  <c:v>G3</c:v>
                </c:pt>
                <c:pt idx="5">
                  <c:v>G1</c:v>
                </c:pt>
                <c:pt idx="6">
                  <c:v>G19</c:v>
                </c:pt>
                <c:pt idx="7">
                  <c:v>G14</c:v>
                </c:pt>
                <c:pt idx="8">
                  <c:v>G9</c:v>
                </c:pt>
                <c:pt idx="9">
                  <c:v>Lietuva </c:v>
                </c:pt>
                <c:pt idx="10">
                  <c:v>G8</c:v>
                </c:pt>
                <c:pt idx="11">
                  <c:v>G16</c:v>
                </c:pt>
                <c:pt idx="12">
                  <c:v>G11</c:v>
                </c:pt>
                <c:pt idx="13">
                  <c:v>Kauno m.</c:v>
                </c:pt>
                <c:pt idx="14">
                  <c:v>G18</c:v>
                </c:pt>
                <c:pt idx="15">
                  <c:v>G10</c:v>
                </c:pt>
                <c:pt idx="16">
                  <c:v>G13</c:v>
                </c:pt>
                <c:pt idx="17">
                  <c:v>G7</c:v>
                </c:pt>
              </c:strCache>
            </c:strRef>
          </c:cat>
          <c:val>
            <c:numRef>
              <c:f>IT!$J$51:$J$68</c:f>
              <c:numCache>
                <c:formatCode>0</c:formatCode>
                <c:ptCount val="18"/>
                <c:pt idx="0">
                  <c:v>-33.3333333333333</c:v>
                </c:pt>
                <c:pt idx="1">
                  <c:v>0</c:v>
                </c:pt>
                <c:pt idx="2">
                  <c:v>-33.3333333333333</c:v>
                </c:pt>
                <c:pt idx="3">
                  <c:v>-25</c:v>
                </c:pt>
                <c:pt idx="4">
                  <c:v>-22.2222222222222</c:v>
                </c:pt>
                <c:pt idx="5">
                  <c:v>-33.3333333333333</c:v>
                </c:pt>
                <c:pt idx="6">
                  <c:v>-25</c:v>
                </c:pt>
                <c:pt idx="7">
                  <c:v>-5</c:v>
                </c:pt>
                <c:pt idx="8">
                  <c:v>-10.714285714285699</c:v>
                </c:pt>
                <c:pt idx="9">
                  <c:v>-13.286093888396801</c:v>
                </c:pt>
                <c:pt idx="10">
                  <c:v>-14.285714285714301</c:v>
                </c:pt>
                <c:pt idx="11">
                  <c:v>-4.1666666666666696</c:v>
                </c:pt>
                <c:pt idx="12">
                  <c:v>-7.6923076923076898</c:v>
                </c:pt>
                <c:pt idx="13">
                  <c:v>-8.8560885608856097</c:v>
                </c:pt>
                <c:pt idx="14">
                  <c:v>-2.7027027027027</c:v>
                </c:pt>
                <c:pt idx="15">
                  <c:v>0</c:v>
                </c:pt>
                <c:pt idx="16">
                  <c:v>0</c:v>
                </c:pt>
                <c:pt idx="17">
                  <c:v>0</c:v>
                </c:pt>
              </c:numCache>
            </c:numRef>
          </c:val>
          <c:extLst>
            <c:ext xmlns:c16="http://schemas.microsoft.com/office/drawing/2014/chart" uri="{C3380CC4-5D6E-409C-BE32-E72D297353CC}">
              <c16:uniqueId val="{00000004-F304-4B80-B161-0506D54EA47E}"/>
            </c:ext>
          </c:extLst>
        </c:ser>
        <c:ser>
          <c:idx val="1"/>
          <c:order val="1"/>
          <c:tx>
            <c:strRef>
              <c:f>IT!$K$50</c:f>
              <c:strCache>
                <c:ptCount val="1"/>
                <c:pt idx="0">
                  <c:v>36-100</c:v>
                </c:pt>
              </c:strCache>
            </c:strRef>
          </c:tx>
          <c:spPr>
            <a:solidFill>
              <a:srgbClr val="FFC000"/>
            </a:solidFill>
            <a:ln>
              <a:solidFill>
                <a:srgbClr val="FFC000"/>
              </a:solidFill>
            </a:ln>
            <a:effectLst/>
          </c:spPr>
          <c:invertIfNegative val="0"/>
          <c:dPt>
            <c:idx val="9"/>
            <c:invertIfNegative val="0"/>
            <c:bubble3D val="0"/>
            <c:spPr>
              <a:solidFill>
                <a:srgbClr val="0070C0"/>
              </a:solidFill>
              <a:ln>
                <a:solidFill>
                  <a:srgbClr val="0070C0"/>
                </a:solidFill>
              </a:ln>
              <a:effectLst/>
            </c:spPr>
            <c:extLst>
              <c:ext xmlns:c16="http://schemas.microsoft.com/office/drawing/2014/chart" uri="{C3380CC4-5D6E-409C-BE32-E72D297353CC}">
                <c16:uniqueId val="{00000006-F304-4B80-B161-0506D54EA47E}"/>
              </c:ext>
            </c:extLst>
          </c:dPt>
          <c:dPt>
            <c:idx val="13"/>
            <c:invertIfNegative val="0"/>
            <c:bubble3D val="0"/>
            <c:spPr>
              <a:solidFill>
                <a:srgbClr val="00B050"/>
              </a:solidFill>
              <a:ln>
                <a:solidFill>
                  <a:srgbClr val="00B050"/>
                </a:solidFill>
              </a:ln>
              <a:effectLst/>
            </c:spPr>
            <c:extLst>
              <c:ext xmlns:c16="http://schemas.microsoft.com/office/drawing/2014/chart" uri="{C3380CC4-5D6E-409C-BE32-E72D297353CC}">
                <c16:uniqueId val="{00000008-F304-4B80-B161-0506D54EA47E}"/>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IT!$I$51:$I$68</c:f>
              <c:strCache>
                <c:ptCount val="18"/>
                <c:pt idx="0">
                  <c:v>G20</c:v>
                </c:pt>
                <c:pt idx="1">
                  <c:v>G4</c:v>
                </c:pt>
                <c:pt idx="2">
                  <c:v>G21</c:v>
                </c:pt>
                <c:pt idx="3">
                  <c:v>G12</c:v>
                </c:pt>
                <c:pt idx="4">
                  <c:v>G3</c:v>
                </c:pt>
                <c:pt idx="5">
                  <c:v>G1</c:v>
                </c:pt>
                <c:pt idx="6">
                  <c:v>G19</c:v>
                </c:pt>
                <c:pt idx="7">
                  <c:v>G14</c:v>
                </c:pt>
                <c:pt idx="8">
                  <c:v>G9</c:v>
                </c:pt>
                <c:pt idx="9">
                  <c:v>Lietuva </c:v>
                </c:pt>
                <c:pt idx="10">
                  <c:v>G8</c:v>
                </c:pt>
                <c:pt idx="11">
                  <c:v>G16</c:v>
                </c:pt>
                <c:pt idx="12">
                  <c:v>G11</c:v>
                </c:pt>
                <c:pt idx="13">
                  <c:v>Kauno m.</c:v>
                </c:pt>
                <c:pt idx="14">
                  <c:v>G18</c:v>
                </c:pt>
                <c:pt idx="15">
                  <c:v>G10</c:v>
                </c:pt>
                <c:pt idx="16">
                  <c:v>G13</c:v>
                </c:pt>
                <c:pt idx="17">
                  <c:v>G7</c:v>
                </c:pt>
              </c:strCache>
            </c:strRef>
          </c:cat>
          <c:val>
            <c:numRef>
              <c:f>IT!$K$51:$K$68</c:f>
              <c:numCache>
                <c:formatCode>0</c:formatCode>
                <c:ptCount val="18"/>
                <c:pt idx="0">
                  <c:v>0</c:v>
                </c:pt>
                <c:pt idx="1">
                  <c:v>0</c:v>
                </c:pt>
                <c:pt idx="2">
                  <c:v>0</c:v>
                </c:pt>
                <c:pt idx="3">
                  <c:v>6.25</c:v>
                </c:pt>
                <c:pt idx="4">
                  <c:v>11.111111111111111</c:v>
                </c:pt>
                <c:pt idx="5">
                  <c:v>16.666666666666668</c:v>
                </c:pt>
                <c:pt idx="6">
                  <c:v>25</c:v>
                </c:pt>
                <c:pt idx="7">
                  <c:v>25</c:v>
                </c:pt>
                <c:pt idx="8">
                  <c:v>35.714285714285715</c:v>
                </c:pt>
                <c:pt idx="9">
                  <c:v>36.75</c:v>
                </c:pt>
                <c:pt idx="10">
                  <c:v>42.857142857142854</c:v>
                </c:pt>
                <c:pt idx="11">
                  <c:v>45.833333333333329</c:v>
                </c:pt>
                <c:pt idx="12">
                  <c:v>46.153846153846153</c:v>
                </c:pt>
                <c:pt idx="13">
                  <c:v>50.56</c:v>
                </c:pt>
                <c:pt idx="14">
                  <c:v>56.756756756756758</c:v>
                </c:pt>
                <c:pt idx="15">
                  <c:v>66.666666666666671</c:v>
                </c:pt>
                <c:pt idx="16">
                  <c:v>90</c:v>
                </c:pt>
                <c:pt idx="17">
                  <c:v>100</c:v>
                </c:pt>
              </c:numCache>
            </c:numRef>
          </c:val>
          <c:extLst>
            <c:ext xmlns:c16="http://schemas.microsoft.com/office/drawing/2014/chart" uri="{C3380CC4-5D6E-409C-BE32-E72D297353CC}">
              <c16:uniqueId val="{00000009-F304-4B80-B161-0506D54EA47E}"/>
            </c:ext>
          </c:extLst>
        </c:ser>
        <c:dLbls>
          <c:showLegendKey val="0"/>
          <c:showVal val="0"/>
          <c:showCatName val="0"/>
          <c:showSerName val="0"/>
          <c:showPercent val="0"/>
          <c:showBubbleSize val="0"/>
        </c:dLbls>
        <c:gapWidth val="182"/>
        <c:axId val="582426264"/>
        <c:axId val="582421672"/>
      </c:barChart>
      <c:catAx>
        <c:axId val="582426264"/>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lt-LT"/>
          </a:p>
        </c:txPr>
        <c:crossAx val="582421672"/>
        <c:crosses val="autoZero"/>
        <c:auto val="1"/>
        <c:lblAlgn val="ctr"/>
        <c:lblOffset val="100"/>
        <c:noMultiLvlLbl val="0"/>
      </c:catAx>
      <c:valAx>
        <c:axId val="58242167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582426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400" b="1" i="0" u="none" strike="noStrike" kern="1200" spc="0" baseline="0">
                <a:solidFill>
                  <a:schemeClr val="tx1">
                    <a:lumMod val="65000"/>
                    <a:lumOff val="35000"/>
                  </a:schemeClr>
                </a:solidFill>
                <a:latin typeface="+mn-lt"/>
                <a:ea typeface="+mn-ea"/>
                <a:cs typeface="+mn-cs"/>
              </a:defRPr>
            </a:pPr>
            <a:r>
              <a:rPr lang="lt-LT" b="1" dirty="0" smtClean="0"/>
              <a:t>2021 </a:t>
            </a:r>
            <a:r>
              <a:rPr lang="lt-LT" b="1" dirty="0"/>
              <a:t>m.</a:t>
            </a:r>
            <a:endParaRPr lang="en-US" b="1" dirty="0"/>
          </a:p>
        </c:rich>
      </c:tx>
      <c:layout>
        <c:manualLayout>
          <c:xMode val="edge"/>
          <c:yMode val="edge"/>
          <c:x val="0.37147885421254129"/>
          <c:y val="1.8366889114663259E-2"/>
        </c:manualLayout>
      </c:layout>
      <c:overlay val="0"/>
      <c:spPr>
        <a:noFill/>
        <a:ln>
          <a:noFill/>
        </a:ln>
        <a:effectLst/>
      </c:spPr>
      <c:txPr>
        <a:bodyPr rot="0" spcFirstLastPara="1" vertOverflow="ellipsis" vert="horz" wrap="square" anchor="ctr" anchorCtr="1"/>
        <a:lstStyle/>
        <a:p>
          <a:pPr algn="ctr">
            <a:defRPr sz="1400" b="1" i="0" u="none" strike="noStrike" kern="1200" spc="0" baseline="0">
              <a:solidFill>
                <a:schemeClr val="tx1">
                  <a:lumMod val="65000"/>
                  <a:lumOff val="35000"/>
                </a:schemeClr>
              </a:solidFill>
              <a:latin typeface="+mn-lt"/>
              <a:ea typeface="+mn-ea"/>
              <a:cs typeface="+mn-cs"/>
            </a:defRPr>
          </a:pPr>
          <a:endParaRPr lang="lt-LT"/>
        </a:p>
      </c:txPr>
    </c:title>
    <c:autoTitleDeleted val="0"/>
    <c:plotArea>
      <c:layout>
        <c:manualLayout>
          <c:layoutTarget val="inner"/>
          <c:xMode val="edge"/>
          <c:yMode val="edge"/>
          <c:x val="0.14324803149606299"/>
          <c:y val="0.11895300623718567"/>
          <c:w val="0.8071964129483814"/>
          <c:h val="0.774394930070882"/>
        </c:manualLayout>
      </c:layout>
      <c:barChart>
        <c:barDir val="bar"/>
        <c:grouping val="clustered"/>
        <c:varyColors val="0"/>
        <c:ser>
          <c:idx val="0"/>
          <c:order val="0"/>
          <c:tx>
            <c:strRef>
              <c:f>IT!$P$1</c:f>
              <c:strCache>
                <c:ptCount val="1"/>
                <c:pt idx="0">
                  <c:v>Mažiau 16</c:v>
                </c:pt>
              </c:strCache>
            </c:strRef>
          </c:tx>
          <c:spPr>
            <a:solidFill>
              <a:srgbClr val="FF0000"/>
            </a:solidFill>
            <a:ln>
              <a:solidFill>
                <a:srgbClr val="FF0000"/>
              </a:solidFill>
            </a:ln>
            <a:effectLst/>
          </c:spPr>
          <c:invertIfNegative val="0"/>
          <c:dPt>
            <c:idx val="7"/>
            <c:invertIfNegative val="0"/>
            <c:bubble3D val="0"/>
            <c:spPr>
              <a:solidFill>
                <a:srgbClr val="0070C0"/>
              </a:solidFill>
              <a:ln>
                <a:solidFill>
                  <a:srgbClr val="0070C0"/>
                </a:solidFill>
              </a:ln>
              <a:effectLst/>
            </c:spPr>
            <c:extLst>
              <c:ext xmlns:c16="http://schemas.microsoft.com/office/drawing/2014/chart" uri="{C3380CC4-5D6E-409C-BE32-E72D297353CC}">
                <c16:uniqueId val="{00000001-56CD-4176-B99D-F9FD458D95CD}"/>
              </c:ext>
            </c:extLst>
          </c:dPt>
          <c:dPt>
            <c:idx val="9"/>
            <c:invertIfNegative val="0"/>
            <c:bubble3D val="0"/>
            <c:spPr>
              <a:solidFill>
                <a:srgbClr val="00B050"/>
              </a:solidFill>
              <a:ln>
                <a:solidFill>
                  <a:srgbClr val="00B050"/>
                </a:solidFill>
              </a:ln>
              <a:effectLst/>
            </c:spPr>
            <c:extLst>
              <c:ext xmlns:c16="http://schemas.microsoft.com/office/drawing/2014/chart" uri="{C3380CC4-5D6E-409C-BE32-E72D297353CC}">
                <c16:uniqueId val="{00000003-56CD-4176-B99D-F9FD458D95C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IT!$O$2:$O$22</c:f>
              <c:strCache>
                <c:ptCount val="21"/>
                <c:pt idx="0">
                  <c:v>G1</c:v>
                </c:pt>
                <c:pt idx="1">
                  <c:v>G4</c:v>
                </c:pt>
                <c:pt idx="2">
                  <c:v>G5</c:v>
                </c:pt>
                <c:pt idx="3">
                  <c:v>G12</c:v>
                </c:pt>
                <c:pt idx="4">
                  <c:v>G19</c:v>
                </c:pt>
                <c:pt idx="5">
                  <c:v>G13</c:v>
                </c:pt>
                <c:pt idx="6">
                  <c:v>G10</c:v>
                </c:pt>
                <c:pt idx="7">
                  <c:v>Lietuva</c:v>
                </c:pt>
                <c:pt idx="8">
                  <c:v>G21</c:v>
                </c:pt>
                <c:pt idx="9">
                  <c:v>Kauno m. </c:v>
                </c:pt>
                <c:pt idx="10">
                  <c:v>G8</c:v>
                </c:pt>
                <c:pt idx="11">
                  <c:v>G3</c:v>
                </c:pt>
                <c:pt idx="12">
                  <c:v>G14</c:v>
                </c:pt>
                <c:pt idx="13">
                  <c:v>G17</c:v>
                </c:pt>
                <c:pt idx="14">
                  <c:v>G20</c:v>
                </c:pt>
                <c:pt idx="15">
                  <c:v>G16</c:v>
                </c:pt>
                <c:pt idx="16">
                  <c:v>G9</c:v>
                </c:pt>
                <c:pt idx="17">
                  <c:v>G11</c:v>
                </c:pt>
                <c:pt idx="18">
                  <c:v>G18</c:v>
                </c:pt>
                <c:pt idx="19">
                  <c:v>G6</c:v>
                </c:pt>
                <c:pt idx="20">
                  <c:v>G7</c:v>
                </c:pt>
              </c:strCache>
            </c:strRef>
          </c:cat>
          <c:val>
            <c:numRef>
              <c:f>IT!$P$2:$P$22</c:f>
              <c:numCache>
                <c:formatCode>0</c:formatCode>
                <c:ptCount val="21"/>
                <c:pt idx="0">
                  <c:v>-50</c:v>
                </c:pt>
                <c:pt idx="1">
                  <c:v>0</c:v>
                </c:pt>
                <c:pt idx="2">
                  <c:v>0</c:v>
                </c:pt>
                <c:pt idx="3">
                  <c:v>-42.857142857142897</c:v>
                </c:pt>
                <c:pt idx="4">
                  <c:v>-12.5</c:v>
                </c:pt>
                <c:pt idx="5">
                  <c:v>0</c:v>
                </c:pt>
                <c:pt idx="6">
                  <c:v>-10</c:v>
                </c:pt>
                <c:pt idx="7">
                  <c:v>-7.9556412729026</c:v>
                </c:pt>
                <c:pt idx="8">
                  <c:v>-33.3333333333333</c:v>
                </c:pt>
                <c:pt idx="9">
                  <c:v>-7.8740157480314998</c:v>
                </c:pt>
                <c:pt idx="10">
                  <c:v>-8.3333333333333304</c:v>
                </c:pt>
                <c:pt idx="11">
                  <c:v>0</c:v>
                </c:pt>
                <c:pt idx="12">
                  <c:v>0</c:v>
                </c:pt>
                <c:pt idx="13">
                  <c:v>-25</c:v>
                </c:pt>
                <c:pt idx="14">
                  <c:v>-10</c:v>
                </c:pt>
                <c:pt idx="15">
                  <c:v>-5.8823529411764701</c:v>
                </c:pt>
                <c:pt idx="16">
                  <c:v>-14.285714285714301</c:v>
                </c:pt>
                <c:pt idx="17">
                  <c:v>0</c:v>
                </c:pt>
                <c:pt idx="18">
                  <c:v>0</c:v>
                </c:pt>
                <c:pt idx="19">
                  <c:v>0</c:v>
                </c:pt>
                <c:pt idx="20">
                  <c:v>0</c:v>
                </c:pt>
              </c:numCache>
            </c:numRef>
          </c:val>
          <c:extLst>
            <c:ext xmlns:c16="http://schemas.microsoft.com/office/drawing/2014/chart" uri="{C3380CC4-5D6E-409C-BE32-E72D297353CC}">
              <c16:uniqueId val="{00000004-56CD-4176-B99D-F9FD458D95CD}"/>
            </c:ext>
          </c:extLst>
        </c:ser>
        <c:ser>
          <c:idx val="1"/>
          <c:order val="1"/>
          <c:tx>
            <c:strRef>
              <c:f>IT!$Q$1</c:f>
              <c:strCache>
                <c:ptCount val="1"/>
                <c:pt idx="0">
                  <c:v>36-100</c:v>
                </c:pt>
              </c:strCache>
            </c:strRef>
          </c:tx>
          <c:spPr>
            <a:solidFill>
              <a:srgbClr val="FFC000"/>
            </a:solidFill>
            <a:ln>
              <a:solidFill>
                <a:srgbClr val="FFC000"/>
              </a:solidFill>
            </a:ln>
            <a:effectLst/>
          </c:spPr>
          <c:invertIfNegative val="0"/>
          <c:dPt>
            <c:idx val="7"/>
            <c:invertIfNegative val="0"/>
            <c:bubble3D val="0"/>
            <c:spPr>
              <a:solidFill>
                <a:srgbClr val="0070C0"/>
              </a:solidFill>
              <a:ln>
                <a:solidFill>
                  <a:srgbClr val="0070C0"/>
                </a:solidFill>
              </a:ln>
              <a:effectLst/>
            </c:spPr>
            <c:extLst>
              <c:ext xmlns:c16="http://schemas.microsoft.com/office/drawing/2014/chart" uri="{C3380CC4-5D6E-409C-BE32-E72D297353CC}">
                <c16:uniqueId val="{00000006-56CD-4176-B99D-F9FD458D95CD}"/>
              </c:ext>
            </c:extLst>
          </c:dPt>
          <c:dPt>
            <c:idx val="9"/>
            <c:invertIfNegative val="0"/>
            <c:bubble3D val="0"/>
            <c:spPr>
              <a:solidFill>
                <a:srgbClr val="00B050"/>
              </a:solidFill>
              <a:ln>
                <a:solidFill>
                  <a:srgbClr val="00B050"/>
                </a:solidFill>
              </a:ln>
              <a:effectLst/>
            </c:spPr>
            <c:extLst>
              <c:ext xmlns:c16="http://schemas.microsoft.com/office/drawing/2014/chart" uri="{C3380CC4-5D6E-409C-BE32-E72D297353CC}">
                <c16:uniqueId val="{00000008-56CD-4176-B99D-F9FD458D95C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IT!$O$2:$O$22</c:f>
              <c:strCache>
                <c:ptCount val="21"/>
                <c:pt idx="0">
                  <c:v>G1</c:v>
                </c:pt>
                <c:pt idx="1">
                  <c:v>G4</c:v>
                </c:pt>
                <c:pt idx="2">
                  <c:v>G5</c:v>
                </c:pt>
                <c:pt idx="3">
                  <c:v>G12</c:v>
                </c:pt>
                <c:pt idx="4">
                  <c:v>G19</c:v>
                </c:pt>
                <c:pt idx="5">
                  <c:v>G13</c:v>
                </c:pt>
                <c:pt idx="6">
                  <c:v>G10</c:v>
                </c:pt>
                <c:pt idx="7">
                  <c:v>Lietuva</c:v>
                </c:pt>
                <c:pt idx="8">
                  <c:v>G21</c:v>
                </c:pt>
                <c:pt idx="9">
                  <c:v>Kauno m. </c:v>
                </c:pt>
                <c:pt idx="10">
                  <c:v>G8</c:v>
                </c:pt>
                <c:pt idx="11">
                  <c:v>G3</c:v>
                </c:pt>
                <c:pt idx="12">
                  <c:v>G14</c:v>
                </c:pt>
                <c:pt idx="13">
                  <c:v>G17</c:v>
                </c:pt>
                <c:pt idx="14">
                  <c:v>G20</c:v>
                </c:pt>
                <c:pt idx="15">
                  <c:v>G16</c:v>
                </c:pt>
                <c:pt idx="16">
                  <c:v>G9</c:v>
                </c:pt>
                <c:pt idx="17">
                  <c:v>G11</c:v>
                </c:pt>
                <c:pt idx="18">
                  <c:v>G18</c:v>
                </c:pt>
                <c:pt idx="19">
                  <c:v>G6</c:v>
                </c:pt>
                <c:pt idx="20">
                  <c:v>G7</c:v>
                </c:pt>
              </c:strCache>
            </c:strRef>
          </c:cat>
          <c:val>
            <c:numRef>
              <c:f>IT!$Q$2:$Q$22</c:f>
              <c:numCache>
                <c:formatCode>0</c:formatCode>
                <c:ptCount val="21"/>
                <c:pt idx="0">
                  <c:v>0</c:v>
                </c:pt>
                <c:pt idx="1">
                  <c:v>0</c:v>
                </c:pt>
                <c:pt idx="2">
                  <c:v>0</c:v>
                </c:pt>
                <c:pt idx="3">
                  <c:v>0</c:v>
                </c:pt>
                <c:pt idx="4">
                  <c:v>12.5</c:v>
                </c:pt>
                <c:pt idx="5">
                  <c:v>14.3</c:v>
                </c:pt>
                <c:pt idx="6">
                  <c:v>20</c:v>
                </c:pt>
                <c:pt idx="7">
                  <c:v>24</c:v>
                </c:pt>
                <c:pt idx="8">
                  <c:v>33.299999999999997</c:v>
                </c:pt>
                <c:pt idx="9">
                  <c:v>36.200000000000003</c:v>
                </c:pt>
                <c:pt idx="10">
                  <c:v>41.7</c:v>
                </c:pt>
                <c:pt idx="11">
                  <c:v>42.900000000000006</c:v>
                </c:pt>
                <c:pt idx="12">
                  <c:v>43.8</c:v>
                </c:pt>
                <c:pt idx="13">
                  <c:v>50</c:v>
                </c:pt>
                <c:pt idx="14">
                  <c:v>50</c:v>
                </c:pt>
                <c:pt idx="15">
                  <c:v>53</c:v>
                </c:pt>
                <c:pt idx="16">
                  <c:v>57.2</c:v>
                </c:pt>
                <c:pt idx="17">
                  <c:v>63.599999999999994</c:v>
                </c:pt>
                <c:pt idx="18">
                  <c:v>76.900000000000006</c:v>
                </c:pt>
                <c:pt idx="19">
                  <c:v>100</c:v>
                </c:pt>
                <c:pt idx="20">
                  <c:v>100</c:v>
                </c:pt>
              </c:numCache>
            </c:numRef>
          </c:val>
          <c:extLst>
            <c:ext xmlns:c16="http://schemas.microsoft.com/office/drawing/2014/chart" uri="{C3380CC4-5D6E-409C-BE32-E72D297353CC}">
              <c16:uniqueId val="{00000009-56CD-4176-B99D-F9FD458D95CD}"/>
            </c:ext>
          </c:extLst>
        </c:ser>
        <c:dLbls>
          <c:showLegendKey val="0"/>
          <c:showVal val="0"/>
          <c:showCatName val="0"/>
          <c:showSerName val="0"/>
          <c:showPercent val="0"/>
          <c:showBubbleSize val="0"/>
        </c:dLbls>
        <c:gapWidth val="182"/>
        <c:axId val="632880784"/>
        <c:axId val="632883080"/>
      </c:barChart>
      <c:catAx>
        <c:axId val="632880784"/>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lt-LT"/>
          </a:p>
        </c:txPr>
        <c:crossAx val="632883080"/>
        <c:crosses val="autoZero"/>
        <c:auto val="1"/>
        <c:lblAlgn val="ctr"/>
        <c:lblOffset val="100"/>
        <c:noMultiLvlLbl val="0"/>
      </c:catAx>
      <c:valAx>
        <c:axId val="63288308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6328807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lt-LT" b="1" dirty="0" smtClean="0"/>
              <a:t>2020 </a:t>
            </a:r>
            <a:r>
              <a:rPr lang="lt-LT" b="1" dirty="0"/>
              <a:t>m.</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lt-LT"/>
        </a:p>
      </c:txPr>
    </c:title>
    <c:autoTitleDeleted val="0"/>
    <c:plotArea>
      <c:layout>
        <c:manualLayout>
          <c:layoutTarget val="inner"/>
          <c:xMode val="edge"/>
          <c:yMode val="edge"/>
          <c:x val="0.14037292213473315"/>
          <c:y val="0.12834443997278921"/>
          <c:w val="0.81284930008748901"/>
          <c:h val="0.74386030540340076"/>
        </c:manualLayout>
      </c:layout>
      <c:barChart>
        <c:barDir val="bar"/>
        <c:grouping val="clustered"/>
        <c:varyColors val="0"/>
        <c:ser>
          <c:idx val="0"/>
          <c:order val="0"/>
          <c:tx>
            <c:strRef>
              <c:f>IT!$J$27</c:f>
              <c:strCache>
                <c:ptCount val="1"/>
                <c:pt idx="0">
                  <c:v>Mažiau 16</c:v>
                </c:pt>
              </c:strCache>
            </c:strRef>
          </c:tx>
          <c:spPr>
            <a:solidFill>
              <a:srgbClr val="FF0000"/>
            </a:solidFill>
            <a:ln>
              <a:solidFill>
                <a:srgbClr val="FF0000"/>
              </a:solidFill>
            </a:ln>
            <a:effectLst/>
          </c:spPr>
          <c:invertIfNegative val="0"/>
          <c:dPt>
            <c:idx val="9"/>
            <c:invertIfNegative val="0"/>
            <c:bubble3D val="0"/>
            <c:spPr>
              <a:solidFill>
                <a:srgbClr val="0070C0"/>
              </a:solidFill>
              <a:ln>
                <a:solidFill>
                  <a:srgbClr val="0070C0"/>
                </a:solidFill>
              </a:ln>
              <a:effectLst/>
            </c:spPr>
            <c:extLst>
              <c:ext xmlns:c16="http://schemas.microsoft.com/office/drawing/2014/chart" uri="{C3380CC4-5D6E-409C-BE32-E72D297353CC}">
                <c16:uniqueId val="{00000001-3D7E-4A62-B160-E6FAE72A5313}"/>
              </c:ext>
            </c:extLst>
          </c:dPt>
          <c:dPt>
            <c:idx val="12"/>
            <c:invertIfNegative val="0"/>
            <c:bubble3D val="0"/>
            <c:spPr>
              <a:solidFill>
                <a:srgbClr val="00B050"/>
              </a:solidFill>
              <a:ln>
                <a:solidFill>
                  <a:srgbClr val="00B050"/>
                </a:solidFill>
              </a:ln>
              <a:effectLst/>
            </c:spPr>
            <c:extLst>
              <c:ext xmlns:c16="http://schemas.microsoft.com/office/drawing/2014/chart" uri="{C3380CC4-5D6E-409C-BE32-E72D297353CC}">
                <c16:uniqueId val="{00000003-3D7E-4A62-B160-E6FAE72A5313}"/>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IT!$I$28:$I$47</c:f>
              <c:strCache>
                <c:ptCount val="20"/>
                <c:pt idx="0">
                  <c:v>G1</c:v>
                </c:pt>
                <c:pt idx="1">
                  <c:v>G2</c:v>
                </c:pt>
                <c:pt idx="2">
                  <c:v>G6</c:v>
                </c:pt>
                <c:pt idx="3">
                  <c:v>G12</c:v>
                </c:pt>
                <c:pt idx="4">
                  <c:v>G7</c:v>
                </c:pt>
                <c:pt idx="5">
                  <c:v>G19</c:v>
                </c:pt>
                <c:pt idx="6">
                  <c:v>G21</c:v>
                </c:pt>
                <c:pt idx="7">
                  <c:v>G17</c:v>
                </c:pt>
                <c:pt idx="8">
                  <c:v>G10</c:v>
                </c:pt>
                <c:pt idx="9">
                  <c:v>Lietuva</c:v>
                </c:pt>
                <c:pt idx="10">
                  <c:v>G14</c:v>
                </c:pt>
                <c:pt idx="11">
                  <c:v>G16</c:v>
                </c:pt>
                <c:pt idx="12">
                  <c:v>Kauno m.</c:v>
                </c:pt>
                <c:pt idx="13">
                  <c:v>G11</c:v>
                </c:pt>
                <c:pt idx="14">
                  <c:v>G13</c:v>
                </c:pt>
                <c:pt idx="15">
                  <c:v>G20</c:v>
                </c:pt>
                <c:pt idx="16">
                  <c:v>G8</c:v>
                </c:pt>
                <c:pt idx="17">
                  <c:v>G3</c:v>
                </c:pt>
                <c:pt idx="18">
                  <c:v>G9</c:v>
                </c:pt>
                <c:pt idx="19">
                  <c:v>G18</c:v>
                </c:pt>
              </c:strCache>
            </c:strRef>
          </c:cat>
          <c:val>
            <c:numRef>
              <c:f>IT!$J$28:$J$47</c:f>
              <c:numCache>
                <c:formatCode>0</c:formatCode>
                <c:ptCount val="20"/>
                <c:pt idx="0">
                  <c:v>0</c:v>
                </c:pt>
                <c:pt idx="1">
                  <c:v>0</c:v>
                </c:pt>
                <c:pt idx="2">
                  <c:v>0</c:v>
                </c:pt>
                <c:pt idx="3">
                  <c:v>0</c:v>
                </c:pt>
                <c:pt idx="4">
                  <c:v>0</c:v>
                </c:pt>
                <c:pt idx="5">
                  <c:v>-27.272727272727298</c:v>
                </c:pt>
                <c:pt idx="6">
                  <c:v>-25</c:v>
                </c:pt>
                <c:pt idx="7">
                  <c:v>-22.2222222222222</c:v>
                </c:pt>
                <c:pt idx="8">
                  <c:v>-16.6666666666667</c:v>
                </c:pt>
                <c:pt idx="9">
                  <c:v>-6.0699999999999896</c:v>
                </c:pt>
                <c:pt idx="10">
                  <c:v>0</c:v>
                </c:pt>
                <c:pt idx="11">
                  <c:v>-4.5454545454545503</c:v>
                </c:pt>
                <c:pt idx="12">
                  <c:v>-6.02</c:v>
                </c:pt>
                <c:pt idx="13">
                  <c:v>0</c:v>
                </c:pt>
                <c:pt idx="14">
                  <c:v>0</c:v>
                </c:pt>
                <c:pt idx="15">
                  <c:v>-9.0909090909090899</c:v>
                </c:pt>
                <c:pt idx="16">
                  <c:v>0</c:v>
                </c:pt>
                <c:pt idx="17">
                  <c:v>0</c:v>
                </c:pt>
                <c:pt idx="18">
                  <c:v>0</c:v>
                </c:pt>
                <c:pt idx="19">
                  <c:v>0</c:v>
                </c:pt>
              </c:numCache>
            </c:numRef>
          </c:val>
          <c:extLst>
            <c:ext xmlns:c16="http://schemas.microsoft.com/office/drawing/2014/chart" uri="{C3380CC4-5D6E-409C-BE32-E72D297353CC}">
              <c16:uniqueId val="{00000004-3D7E-4A62-B160-E6FAE72A5313}"/>
            </c:ext>
          </c:extLst>
        </c:ser>
        <c:ser>
          <c:idx val="1"/>
          <c:order val="1"/>
          <c:tx>
            <c:strRef>
              <c:f>IT!$K$27</c:f>
              <c:strCache>
                <c:ptCount val="1"/>
                <c:pt idx="0">
                  <c:v>36-100</c:v>
                </c:pt>
              </c:strCache>
            </c:strRef>
          </c:tx>
          <c:spPr>
            <a:solidFill>
              <a:srgbClr val="FFC000"/>
            </a:solidFill>
            <a:ln>
              <a:solidFill>
                <a:srgbClr val="FFC000"/>
              </a:solidFill>
            </a:ln>
            <a:effectLst/>
          </c:spPr>
          <c:invertIfNegative val="0"/>
          <c:dPt>
            <c:idx val="9"/>
            <c:invertIfNegative val="0"/>
            <c:bubble3D val="0"/>
            <c:spPr>
              <a:solidFill>
                <a:srgbClr val="0070C0"/>
              </a:solidFill>
              <a:ln>
                <a:solidFill>
                  <a:srgbClr val="0070C0"/>
                </a:solidFill>
              </a:ln>
              <a:effectLst/>
            </c:spPr>
            <c:extLst>
              <c:ext xmlns:c16="http://schemas.microsoft.com/office/drawing/2014/chart" uri="{C3380CC4-5D6E-409C-BE32-E72D297353CC}">
                <c16:uniqueId val="{00000006-3D7E-4A62-B160-E6FAE72A5313}"/>
              </c:ext>
            </c:extLst>
          </c:dPt>
          <c:dPt>
            <c:idx val="12"/>
            <c:invertIfNegative val="0"/>
            <c:bubble3D val="0"/>
            <c:spPr>
              <a:solidFill>
                <a:srgbClr val="00B050"/>
              </a:solidFill>
              <a:ln>
                <a:solidFill>
                  <a:srgbClr val="00B050"/>
                </a:solidFill>
              </a:ln>
              <a:effectLst/>
            </c:spPr>
            <c:extLst>
              <c:ext xmlns:c16="http://schemas.microsoft.com/office/drawing/2014/chart" uri="{C3380CC4-5D6E-409C-BE32-E72D297353CC}">
                <c16:uniqueId val="{00000008-3D7E-4A62-B160-E6FAE72A5313}"/>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IT!$I$28:$I$47</c:f>
              <c:strCache>
                <c:ptCount val="20"/>
                <c:pt idx="0">
                  <c:v>G1</c:v>
                </c:pt>
                <c:pt idx="1">
                  <c:v>G2</c:v>
                </c:pt>
                <c:pt idx="2">
                  <c:v>G6</c:v>
                </c:pt>
                <c:pt idx="3">
                  <c:v>G12</c:v>
                </c:pt>
                <c:pt idx="4">
                  <c:v>G7</c:v>
                </c:pt>
                <c:pt idx="5">
                  <c:v>G19</c:v>
                </c:pt>
                <c:pt idx="6">
                  <c:v>G21</c:v>
                </c:pt>
                <c:pt idx="7">
                  <c:v>G17</c:v>
                </c:pt>
                <c:pt idx="8">
                  <c:v>G10</c:v>
                </c:pt>
                <c:pt idx="9">
                  <c:v>Lietuva</c:v>
                </c:pt>
                <c:pt idx="10">
                  <c:v>G14</c:v>
                </c:pt>
                <c:pt idx="11">
                  <c:v>G16</c:v>
                </c:pt>
                <c:pt idx="12">
                  <c:v>Kauno m.</c:v>
                </c:pt>
                <c:pt idx="13">
                  <c:v>G11</c:v>
                </c:pt>
                <c:pt idx="14">
                  <c:v>G13</c:v>
                </c:pt>
                <c:pt idx="15">
                  <c:v>G20</c:v>
                </c:pt>
                <c:pt idx="16">
                  <c:v>G8</c:v>
                </c:pt>
                <c:pt idx="17">
                  <c:v>G3</c:v>
                </c:pt>
                <c:pt idx="18">
                  <c:v>G9</c:v>
                </c:pt>
                <c:pt idx="19">
                  <c:v>G18</c:v>
                </c:pt>
              </c:strCache>
            </c:strRef>
          </c:cat>
          <c:val>
            <c:numRef>
              <c:f>IT!$K$28:$K$47</c:f>
              <c:numCache>
                <c:formatCode>0</c:formatCode>
                <c:ptCount val="20"/>
                <c:pt idx="0">
                  <c:v>0</c:v>
                </c:pt>
                <c:pt idx="1">
                  <c:v>0</c:v>
                </c:pt>
                <c:pt idx="2">
                  <c:v>0</c:v>
                </c:pt>
                <c:pt idx="3">
                  <c:v>0</c:v>
                </c:pt>
                <c:pt idx="4">
                  <c:v>0</c:v>
                </c:pt>
                <c:pt idx="5">
                  <c:v>9.0909090909090917</c:v>
                </c:pt>
                <c:pt idx="6">
                  <c:v>25</c:v>
                </c:pt>
                <c:pt idx="7">
                  <c:v>33.333333333333329</c:v>
                </c:pt>
                <c:pt idx="8">
                  <c:v>33.333333333333336</c:v>
                </c:pt>
                <c:pt idx="9">
                  <c:v>51.37</c:v>
                </c:pt>
                <c:pt idx="10">
                  <c:v>55</c:v>
                </c:pt>
                <c:pt idx="11">
                  <c:v>63.63636363636364</c:v>
                </c:pt>
                <c:pt idx="12">
                  <c:v>65.41</c:v>
                </c:pt>
                <c:pt idx="13">
                  <c:v>66.666666666666657</c:v>
                </c:pt>
                <c:pt idx="14">
                  <c:v>66.666666666666671</c:v>
                </c:pt>
                <c:pt idx="15">
                  <c:v>72.727272727272734</c:v>
                </c:pt>
                <c:pt idx="16">
                  <c:v>73.333333333333329</c:v>
                </c:pt>
                <c:pt idx="17">
                  <c:v>75</c:v>
                </c:pt>
                <c:pt idx="18">
                  <c:v>78.571428571428569</c:v>
                </c:pt>
                <c:pt idx="19">
                  <c:v>100</c:v>
                </c:pt>
              </c:numCache>
            </c:numRef>
          </c:val>
          <c:extLst>
            <c:ext xmlns:c16="http://schemas.microsoft.com/office/drawing/2014/chart" uri="{C3380CC4-5D6E-409C-BE32-E72D297353CC}">
              <c16:uniqueId val="{00000009-3D7E-4A62-B160-E6FAE72A5313}"/>
            </c:ext>
          </c:extLst>
        </c:ser>
        <c:dLbls>
          <c:showLegendKey val="0"/>
          <c:showVal val="0"/>
          <c:showCatName val="0"/>
          <c:showSerName val="0"/>
          <c:showPercent val="0"/>
          <c:showBubbleSize val="0"/>
        </c:dLbls>
        <c:gapWidth val="182"/>
        <c:axId val="627871208"/>
        <c:axId val="627870552"/>
      </c:barChart>
      <c:catAx>
        <c:axId val="627871208"/>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lt-LT"/>
          </a:p>
        </c:txPr>
        <c:crossAx val="627870552"/>
        <c:crosses val="autoZero"/>
        <c:auto val="1"/>
        <c:lblAlgn val="ctr"/>
        <c:lblOffset val="100"/>
        <c:noMultiLvlLbl val="0"/>
      </c:catAx>
      <c:valAx>
        <c:axId val="62787055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6278712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lt-LT" b="1" dirty="0" smtClean="0"/>
              <a:t>2022 m.</a:t>
            </a:r>
            <a:endParaRPr lang="lt-LT" b="1" dirty="0"/>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lt-LT"/>
        </a:p>
      </c:txPr>
    </c:title>
    <c:autoTitleDeleted val="0"/>
    <c:plotArea>
      <c:layout>
        <c:manualLayout>
          <c:layoutTarget val="inner"/>
          <c:xMode val="edge"/>
          <c:yMode val="edge"/>
          <c:x val="0.2330698453357597"/>
          <c:y val="0.15739930237934879"/>
          <c:w val="0.88449300087489069"/>
          <c:h val="0.75997024557453186"/>
        </c:manualLayout>
      </c:layout>
      <c:barChart>
        <c:barDir val="bar"/>
        <c:grouping val="clustered"/>
        <c:varyColors val="0"/>
        <c:ser>
          <c:idx val="0"/>
          <c:order val="0"/>
          <c:tx>
            <c:strRef>
              <c:f>'Lietuvių k.'!$J$54</c:f>
              <c:strCache>
                <c:ptCount val="1"/>
                <c:pt idx="0">
                  <c:v>Mažiau 16</c:v>
                </c:pt>
              </c:strCache>
            </c:strRef>
          </c:tx>
          <c:spPr>
            <a:solidFill>
              <a:srgbClr val="FF0000"/>
            </a:solidFill>
            <a:ln>
              <a:solidFill>
                <a:srgbClr val="FF0000"/>
              </a:solidFill>
            </a:ln>
            <a:effectLst/>
          </c:spPr>
          <c:invertIfNegative val="0"/>
          <c:dPt>
            <c:idx val="8"/>
            <c:invertIfNegative val="0"/>
            <c:bubble3D val="0"/>
            <c:spPr>
              <a:solidFill>
                <a:srgbClr val="0070C0"/>
              </a:solidFill>
              <a:ln>
                <a:solidFill>
                  <a:srgbClr val="0070C0"/>
                </a:solidFill>
              </a:ln>
              <a:effectLst/>
            </c:spPr>
            <c:extLst>
              <c:ext xmlns:c16="http://schemas.microsoft.com/office/drawing/2014/chart" uri="{C3380CC4-5D6E-409C-BE32-E72D297353CC}">
                <c16:uniqueId val="{00000001-9BDC-48C7-A4AE-A448E74AB318}"/>
              </c:ext>
            </c:extLst>
          </c:dPt>
          <c:dPt>
            <c:idx val="14"/>
            <c:invertIfNegative val="0"/>
            <c:bubble3D val="0"/>
            <c:spPr>
              <a:solidFill>
                <a:srgbClr val="00B050"/>
              </a:solidFill>
              <a:ln>
                <a:solidFill>
                  <a:srgbClr val="00B050"/>
                </a:solidFill>
              </a:ln>
              <a:effectLst/>
            </c:spPr>
            <c:extLst>
              <c:ext xmlns:c16="http://schemas.microsoft.com/office/drawing/2014/chart" uri="{C3380CC4-5D6E-409C-BE32-E72D297353CC}">
                <c16:uniqueId val="{00000003-9BDC-48C7-A4AE-A448E74AB318}"/>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'Lietuvių k.'!$I$55:$I$77</c:f>
              <c:strCache>
                <c:ptCount val="23"/>
                <c:pt idx="0">
                  <c:v>G19</c:v>
                </c:pt>
                <c:pt idx="1">
                  <c:v>G12</c:v>
                </c:pt>
                <c:pt idx="2">
                  <c:v>G1</c:v>
                </c:pt>
                <c:pt idx="3">
                  <c:v>G17</c:v>
                </c:pt>
                <c:pt idx="4">
                  <c:v>G6</c:v>
                </c:pt>
                <c:pt idx="5">
                  <c:v>G3</c:v>
                </c:pt>
                <c:pt idx="6">
                  <c:v>G2</c:v>
                </c:pt>
                <c:pt idx="7">
                  <c:v>G4</c:v>
                </c:pt>
                <c:pt idx="8">
                  <c:v>Lietuva </c:v>
                </c:pt>
                <c:pt idx="9">
                  <c:v>G21</c:v>
                </c:pt>
                <c:pt idx="10">
                  <c:v>G20</c:v>
                </c:pt>
                <c:pt idx="11">
                  <c:v>G10</c:v>
                </c:pt>
                <c:pt idx="12">
                  <c:v>G5</c:v>
                </c:pt>
                <c:pt idx="13">
                  <c:v>G11</c:v>
                </c:pt>
                <c:pt idx="14">
                  <c:v>Kauno m.</c:v>
                </c:pt>
                <c:pt idx="15">
                  <c:v>G14</c:v>
                </c:pt>
                <c:pt idx="16">
                  <c:v>G9</c:v>
                </c:pt>
                <c:pt idx="17">
                  <c:v>G15</c:v>
                </c:pt>
                <c:pt idx="18">
                  <c:v>G8</c:v>
                </c:pt>
                <c:pt idx="19">
                  <c:v>G13</c:v>
                </c:pt>
                <c:pt idx="20">
                  <c:v>G16</c:v>
                </c:pt>
                <c:pt idx="21">
                  <c:v>G7</c:v>
                </c:pt>
                <c:pt idx="22">
                  <c:v>G18</c:v>
                </c:pt>
              </c:strCache>
            </c:strRef>
          </c:cat>
          <c:val>
            <c:numRef>
              <c:f>'Lietuvių k.'!$J$55:$J$77</c:f>
              <c:numCache>
                <c:formatCode>0</c:formatCode>
                <c:ptCount val="23"/>
                <c:pt idx="0">
                  <c:v>-46.511627906976699</c:v>
                </c:pt>
                <c:pt idx="1">
                  <c:v>-11.2244897959184</c:v>
                </c:pt>
                <c:pt idx="2">
                  <c:v>-20</c:v>
                </c:pt>
                <c:pt idx="3">
                  <c:v>-7.8947368421052602</c:v>
                </c:pt>
                <c:pt idx="4">
                  <c:v>-5.8823529411764701</c:v>
                </c:pt>
                <c:pt idx="5">
                  <c:v>-9.8901098901098905</c:v>
                </c:pt>
                <c:pt idx="6">
                  <c:v>0</c:v>
                </c:pt>
                <c:pt idx="7">
                  <c:v>-20</c:v>
                </c:pt>
                <c:pt idx="8">
                  <c:v>-7.4694295524366003</c:v>
                </c:pt>
                <c:pt idx="9">
                  <c:v>0</c:v>
                </c:pt>
                <c:pt idx="10">
                  <c:v>-5.3333333333333304</c:v>
                </c:pt>
                <c:pt idx="11">
                  <c:v>-4.3478260869565197</c:v>
                </c:pt>
                <c:pt idx="12">
                  <c:v>0</c:v>
                </c:pt>
                <c:pt idx="13">
                  <c:v>-3.47826086956522</c:v>
                </c:pt>
                <c:pt idx="14">
                  <c:v>-5.5832502492522398</c:v>
                </c:pt>
                <c:pt idx="15">
                  <c:v>-2.5641025641025599</c:v>
                </c:pt>
                <c:pt idx="16">
                  <c:v>0</c:v>
                </c:pt>
                <c:pt idx="17">
                  <c:v>0</c:v>
                </c:pt>
                <c:pt idx="18">
                  <c:v>0</c:v>
                </c:pt>
                <c:pt idx="19">
                  <c:v>-1.78571428571429</c:v>
                </c:pt>
                <c:pt idx="20">
                  <c:v>-3.8095238095238102</c:v>
                </c:pt>
                <c:pt idx="21">
                  <c:v>0</c:v>
                </c:pt>
                <c:pt idx="22">
                  <c:v>-0.45871559633027498</c:v>
                </c:pt>
              </c:numCache>
            </c:numRef>
          </c:val>
          <c:extLst>
            <c:ext xmlns:c16="http://schemas.microsoft.com/office/drawing/2014/chart" uri="{C3380CC4-5D6E-409C-BE32-E72D297353CC}">
              <c16:uniqueId val="{00000004-9BDC-48C7-A4AE-A448E74AB318}"/>
            </c:ext>
          </c:extLst>
        </c:ser>
        <c:ser>
          <c:idx val="1"/>
          <c:order val="1"/>
          <c:tx>
            <c:strRef>
              <c:f>'Lietuvių k.'!$K$54</c:f>
              <c:strCache>
                <c:ptCount val="1"/>
                <c:pt idx="0">
                  <c:v>36-100</c:v>
                </c:pt>
              </c:strCache>
            </c:strRef>
          </c:tx>
          <c:spPr>
            <a:solidFill>
              <a:srgbClr val="FFC000"/>
            </a:solidFill>
            <a:ln>
              <a:solidFill>
                <a:srgbClr val="FFC000"/>
              </a:solidFill>
            </a:ln>
            <a:effectLst/>
          </c:spPr>
          <c:invertIfNegative val="0"/>
          <c:dPt>
            <c:idx val="8"/>
            <c:invertIfNegative val="0"/>
            <c:bubble3D val="0"/>
            <c:spPr>
              <a:solidFill>
                <a:srgbClr val="0070C0"/>
              </a:solidFill>
              <a:ln>
                <a:solidFill>
                  <a:srgbClr val="0070C0"/>
                </a:solidFill>
              </a:ln>
              <a:effectLst/>
            </c:spPr>
            <c:extLst>
              <c:ext xmlns:c16="http://schemas.microsoft.com/office/drawing/2014/chart" uri="{C3380CC4-5D6E-409C-BE32-E72D297353CC}">
                <c16:uniqueId val="{00000006-9BDC-48C7-A4AE-A448E74AB318}"/>
              </c:ext>
            </c:extLst>
          </c:dPt>
          <c:dPt>
            <c:idx val="14"/>
            <c:invertIfNegative val="0"/>
            <c:bubble3D val="0"/>
            <c:spPr>
              <a:solidFill>
                <a:srgbClr val="00B050"/>
              </a:solidFill>
              <a:ln>
                <a:solidFill>
                  <a:srgbClr val="00B050"/>
                </a:solidFill>
              </a:ln>
              <a:effectLst/>
            </c:spPr>
            <c:extLst>
              <c:ext xmlns:c16="http://schemas.microsoft.com/office/drawing/2014/chart" uri="{C3380CC4-5D6E-409C-BE32-E72D297353CC}">
                <c16:uniqueId val="{00000008-9BDC-48C7-A4AE-A448E74AB318}"/>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'Lietuvių k.'!$I$55:$I$77</c:f>
              <c:strCache>
                <c:ptCount val="23"/>
                <c:pt idx="0">
                  <c:v>G19</c:v>
                </c:pt>
                <c:pt idx="1">
                  <c:v>G12</c:v>
                </c:pt>
                <c:pt idx="2">
                  <c:v>G1</c:v>
                </c:pt>
                <c:pt idx="3">
                  <c:v>G17</c:v>
                </c:pt>
                <c:pt idx="4">
                  <c:v>G6</c:v>
                </c:pt>
                <c:pt idx="5">
                  <c:v>G3</c:v>
                </c:pt>
                <c:pt idx="6">
                  <c:v>G2</c:v>
                </c:pt>
                <c:pt idx="7">
                  <c:v>G4</c:v>
                </c:pt>
                <c:pt idx="8">
                  <c:v>Lietuva </c:v>
                </c:pt>
                <c:pt idx="9">
                  <c:v>G21</c:v>
                </c:pt>
                <c:pt idx="10">
                  <c:v>G20</c:v>
                </c:pt>
                <c:pt idx="11">
                  <c:v>G10</c:v>
                </c:pt>
                <c:pt idx="12">
                  <c:v>G5</c:v>
                </c:pt>
                <c:pt idx="13">
                  <c:v>G11</c:v>
                </c:pt>
                <c:pt idx="14">
                  <c:v>Kauno m.</c:v>
                </c:pt>
                <c:pt idx="15">
                  <c:v>G14</c:v>
                </c:pt>
                <c:pt idx="16">
                  <c:v>G9</c:v>
                </c:pt>
                <c:pt idx="17">
                  <c:v>G15</c:v>
                </c:pt>
                <c:pt idx="18">
                  <c:v>G8</c:v>
                </c:pt>
                <c:pt idx="19">
                  <c:v>G13</c:v>
                </c:pt>
                <c:pt idx="20">
                  <c:v>G16</c:v>
                </c:pt>
                <c:pt idx="21">
                  <c:v>G7</c:v>
                </c:pt>
                <c:pt idx="22">
                  <c:v>G18</c:v>
                </c:pt>
              </c:strCache>
            </c:strRef>
          </c:cat>
          <c:val>
            <c:numRef>
              <c:f>'Lietuvių k.'!$K$55:$K$77</c:f>
              <c:numCache>
                <c:formatCode>0</c:formatCode>
                <c:ptCount val="23"/>
                <c:pt idx="0">
                  <c:v>13.953488372093023</c:v>
                </c:pt>
                <c:pt idx="1">
                  <c:v>35.714285714285715</c:v>
                </c:pt>
                <c:pt idx="2">
                  <c:v>40</c:v>
                </c:pt>
                <c:pt idx="3">
                  <c:v>42.105263157894733</c:v>
                </c:pt>
                <c:pt idx="4">
                  <c:v>47.058823529411768</c:v>
                </c:pt>
                <c:pt idx="5">
                  <c:v>57.142857142857146</c:v>
                </c:pt>
                <c:pt idx="6">
                  <c:v>60</c:v>
                </c:pt>
                <c:pt idx="7">
                  <c:v>60</c:v>
                </c:pt>
                <c:pt idx="8">
                  <c:v>61.03</c:v>
                </c:pt>
                <c:pt idx="9">
                  <c:v>62.5</c:v>
                </c:pt>
                <c:pt idx="10">
                  <c:v>65.333333333333329</c:v>
                </c:pt>
                <c:pt idx="11">
                  <c:v>66.304347826086953</c:v>
                </c:pt>
                <c:pt idx="12">
                  <c:v>66.666666666666671</c:v>
                </c:pt>
                <c:pt idx="13">
                  <c:v>67.826086956521749</c:v>
                </c:pt>
                <c:pt idx="14">
                  <c:v>69.040000000000006</c:v>
                </c:pt>
                <c:pt idx="15">
                  <c:v>69.230769230769226</c:v>
                </c:pt>
                <c:pt idx="16">
                  <c:v>69.767441860465112</c:v>
                </c:pt>
                <c:pt idx="17">
                  <c:v>72.222222222222229</c:v>
                </c:pt>
                <c:pt idx="18">
                  <c:v>75</c:v>
                </c:pt>
                <c:pt idx="19">
                  <c:v>75.892857142857139</c:v>
                </c:pt>
                <c:pt idx="20">
                  <c:v>76.666666666666657</c:v>
                </c:pt>
                <c:pt idx="21">
                  <c:v>80.769230769230774</c:v>
                </c:pt>
                <c:pt idx="22">
                  <c:v>84.862385321100916</c:v>
                </c:pt>
              </c:numCache>
            </c:numRef>
          </c:val>
          <c:extLst>
            <c:ext xmlns:c16="http://schemas.microsoft.com/office/drawing/2014/chart" uri="{C3380CC4-5D6E-409C-BE32-E72D297353CC}">
              <c16:uniqueId val="{00000009-9BDC-48C7-A4AE-A448E74AB318}"/>
            </c:ext>
          </c:extLst>
        </c:ser>
        <c:dLbls>
          <c:showLegendKey val="0"/>
          <c:showVal val="0"/>
          <c:showCatName val="0"/>
          <c:showSerName val="0"/>
          <c:showPercent val="0"/>
          <c:showBubbleSize val="0"/>
        </c:dLbls>
        <c:gapWidth val="182"/>
        <c:axId val="241344504"/>
        <c:axId val="493656104"/>
      </c:barChart>
      <c:catAx>
        <c:axId val="241344504"/>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lt-LT"/>
          </a:p>
        </c:txPr>
        <c:crossAx val="493656104"/>
        <c:crosses val="autoZero"/>
        <c:auto val="1"/>
        <c:lblAlgn val="ctr"/>
        <c:lblOffset val="100"/>
        <c:noMultiLvlLbl val="0"/>
      </c:catAx>
      <c:valAx>
        <c:axId val="49365610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2413445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lt-LT" b="1" dirty="0" smtClean="0"/>
              <a:t>    2021 m.</a:t>
            </a:r>
            <a:endParaRPr lang="lt-LT" b="1" dirty="0"/>
          </a:p>
        </c:rich>
      </c:tx>
      <c:layout>
        <c:manualLayout>
          <c:xMode val="edge"/>
          <c:yMode val="edge"/>
          <c:x val="0.20092118545731613"/>
          <c:y val="2.0971955170381654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lt-LT"/>
        </a:p>
      </c:txPr>
    </c:title>
    <c:autoTitleDeleted val="0"/>
    <c:plotArea>
      <c:layout>
        <c:manualLayout>
          <c:layoutTarget val="inner"/>
          <c:xMode val="edge"/>
          <c:yMode val="edge"/>
          <c:x val="0.16759558180227471"/>
          <c:y val="0.17748445938902668"/>
          <c:w val="0.63505025243125257"/>
          <c:h val="0.77441008635450237"/>
        </c:manualLayout>
      </c:layout>
      <c:barChart>
        <c:barDir val="bar"/>
        <c:grouping val="stacked"/>
        <c:varyColors val="0"/>
        <c:ser>
          <c:idx val="0"/>
          <c:order val="0"/>
          <c:tx>
            <c:strRef>
              <c:f>'3 m. palyginimas'!$N$4</c:f>
              <c:strCache>
                <c:ptCount val="1"/>
                <c:pt idx="0">
                  <c:v>Mažiau 16</c:v>
                </c:pt>
              </c:strCache>
            </c:strRef>
          </c:tx>
          <c:spPr>
            <a:solidFill>
              <a:srgbClr val="FF0000"/>
            </a:solidFill>
            <a:ln>
              <a:solidFill>
                <a:srgbClr val="FF0000"/>
              </a:solidFill>
            </a:ln>
            <a:effectLst/>
          </c:spPr>
          <c:invertIfNegative val="0"/>
          <c:dPt>
            <c:idx val="6"/>
            <c:invertIfNegative val="0"/>
            <c:bubble3D val="0"/>
            <c:spPr>
              <a:solidFill>
                <a:srgbClr val="00B050"/>
              </a:solidFill>
              <a:ln>
                <a:solidFill>
                  <a:srgbClr val="00B050"/>
                </a:solidFill>
              </a:ln>
              <a:effectLst/>
            </c:spPr>
            <c:extLst>
              <c:ext xmlns:c16="http://schemas.microsoft.com/office/drawing/2014/chart" uri="{C3380CC4-5D6E-409C-BE32-E72D297353CC}">
                <c16:uniqueId val="{00000001-F38D-44B8-929F-E625FB2680E5}"/>
              </c:ext>
            </c:extLst>
          </c:dPt>
          <c:dPt>
            <c:idx val="7"/>
            <c:invertIfNegative val="0"/>
            <c:bubble3D val="0"/>
            <c:spPr>
              <a:solidFill>
                <a:srgbClr val="0070C0"/>
              </a:solidFill>
              <a:ln>
                <a:solidFill>
                  <a:srgbClr val="0070C0"/>
                </a:solidFill>
              </a:ln>
              <a:effectLst/>
            </c:spPr>
            <c:extLst>
              <c:ext xmlns:c16="http://schemas.microsoft.com/office/drawing/2014/chart" uri="{C3380CC4-5D6E-409C-BE32-E72D297353CC}">
                <c16:uniqueId val="{00000003-F38D-44B8-929F-E625FB2680E5}"/>
              </c:ext>
            </c:extLst>
          </c:dPt>
          <c:dLbls>
            <c:dLbl>
              <c:idx val="1"/>
              <c:layout>
                <c:manualLayout>
                  <c:x val="-3.8113735783027125E-2"/>
                  <c:y val="1.73837461973053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38D-44B8-929F-E625FB2680E5}"/>
                </c:ext>
              </c:extLst>
            </c:dLbl>
            <c:dLbl>
              <c:idx val="2"/>
              <c:layout>
                <c:manualLayout>
                  <c:x val="-3.4731408573928257E-2"/>
                  <c:y val="1.738374619730520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38D-44B8-929F-E625FB2680E5}"/>
                </c:ext>
              </c:extLst>
            </c:dLbl>
            <c:dLbl>
              <c:idx val="4"/>
              <c:layout>
                <c:manualLayout>
                  <c:x val="-3.6695319335083118E-2"/>
                  <c:y val="-3.1869833198694116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38D-44B8-929F-E625FB2680E5}"/>
                </c:ext>
              </c:extLst>
            </c:dLbl>
            <c:dLbl>
              <c:idx val="6"/>
              <c:layout>
                <c:manualLayout>
                  <c:x val="-3.4447506561679789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38D-44B8-929F-E625FB2680E5}"/>
                </c:ext>
              </c:extLst>
            </c:dLbl>
            <c:dLbl>
              <c:idx val="7"/>
              <c:layout>
                <c:manualLayout>
                  <c:x val="-3.8524715660542434E-2"/>
                  <c:y val="-6.3739666397388232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38D-44B8-929F-E625FB2680E5}"/>
                </c:ext>
              </c:extLst>
            </c:dLbl>
            <c:dLbl>
              <c:idx val="9"/>
              <c:layout>
                <c:manualLayout>
                  <c:x val="-3.1760936132983378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38D-44B8-929F-E625FB2680E5}"/>
                </c:ext>
              </c:extLst>
            </c:dLbl>
            <c:dLbl>
              <c:idx val="10"/>
              <c:layout>
                <c:manualLayout>
                  <c:x val="-3.733989501312336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38D-44B8-929F-E625FB2680E5}"/>
                </c:ext>
              </c:extLst>
            </c:dLbl>
            <c:dLbl>
              <c:idx val="11"/>
              <c:layout>
                <c:manualLayout>
                  <c:x val="-3.396434820647419E-2"/>
                  <c:y val="-6.3739666397388232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38D-44B8-929F-E625FB2680E5}"/>
                </c:ext>
              </c:extLst>
            </c:dLbl>
            <c:dLbl>
              <c:idx val="12"/>
              <c:layout>
                <c:manualLayout>
                  <c:x val="-7.7914916885389332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38D-44B8-929F-E625FB2680E5}"/>
                </c:ext>
              </c:extLst>
            </c:dLbl>
            <c:dLbl>
              <c:idx val="13"/>
              <c:layout>
                <c:manualLayout>
                  <c:x val="-4.106999125109361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38D-44B8-929F-E625FB2680E5}"/>
                </c:ext>
              </c:extLst>
            </c:dLbl>
            <c:dLbl>
              <c:idx val="14"/>
              <c:layout>
                <c:manualLayout>
                  <c:x val="-4.433005249343832E-2"/>
                  <c:y val="-1.738374619730679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38D-44B8-929F-E625FB2680E5}"/>
                </c:ext>
              </c:extLst>
            </c:dLbl>
            <c:dLbl>
              <c:idx val="15"/>
              <c:layout>
                <c:manualLayout>
                  <c:x val="-5.6298337707786528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38D-44B8-929F-E625FB2680E5}"/>
                </c:ext>
              </c:extLst>
            </c:dLbl>
            <c:dLbl>
              <c:idx val="16"/>
              <c:layout>
                <c:manualLayout>
                  <c:x val="-7.2034120734908141E-2"/>
                  <c:y val="-1.2747933279477646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38D-44B8-929F-E625FB2680E5}"/>
                </c:ext>
              </c:extLst>
            </c:dLbl>
            <c:dLbl>
              <c:idx val="17"/>
              <c:layout>
                <c:manualLayout>
                  <c:x val="-6.2710411198600227E-2"/>
                  <c:y val="-1.73837461973055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38D-44B8-929F-E625FB2680E5}"/>
                </c:ext>
              </c:extLst>
            </c:dLbl>
            <c:dLbl>
              <c:idx val="19"/>
              <c:layout>
                <c:manualLayout>
                  <c:x val="-4.1388232720909884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F38D-44B8-929F-E625FB2680E5}"/>
                </c:ext>
              </c:extLst>
            </c:dLbl>
            <c:dLbl>
              <c:idx val="20"/>
              <c:layout>
                <c:manualLayout>
                  <c:x val="-4.0996719160104986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F38D-44B8-929F-E625FB2680E5}"/>
                </c:ext>
              </c:extLst>
            </c:dLbl>
            <c:dLbl>
              <c:idx val="21"/>
              <c:layout>
                <c:manualLayout>
                  <c:x val="-7.0655730533683292E-2"/>
                  <c:y val="-1.73837461973055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F38D-44B8-929F-E625FB2680E5}"/>
                </c:ext>
              </c:extLst>
            </c:dLbl>
            <c:dLbl>
              <c:idx val="22"/>
              <c:layout>
                <c:manualLayout>
                  <c:x val="-6.1144575678040297E-2"/>
                  <c:y val="-1.73837461973055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F38D-44B8-929F-E625FB2680E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 m. palyginimas'!$M$5:$M$27</c:f>
              <c:strCache>
                <c:ptCount val="23"/>
                <c:pt idx="0">
                  <c:v>G18</c:v>
                </c:pt>
                <c:pt idx="1">
                  <c:v>G16</c:v>
                </c:pt>
                <c:pt idx="2">
                  <c:v>G9</c:v>
                </c:pt>
                <c:pt idx="3">
                  <c:v>G13</c:v>
                </c:pt>
                <c:pt idx="4">
                  <c:v>G5</c:v>
                </c:pt>
                <c:pt idx="5">
                  <c:v>G14</c:v>
                </c:pt>
                <c:pt idx="6">
                  <c:v>Kauno m. </c:v>
                </c:pt>
                <c:pt idx="7">
                  <c:v>Visa Lietuva</c:v>
                </c:pt>
                <c:pt idx="8">
                  <c:v>G3</c:v>
                </c:pt>
                <c:pt idx="9">
                  <c:v>G17</c:v>
                </c:pt>
                <c:pt idx="10">
                  <c:v>G8</c:v>
                </c:pt>
                <c:pt idx="11">
                  <c:v>G11</c:v>
                </c:pt>
                <c:pt idx="12">
                  <c:v>G1</c:v>
                </c:pt>
                <c:pt idx="13">
                  <c:v>G10</c:v>
                </c:pt>
                <c:pt idx="14">
                  <c:v>G20</c:v>
                </c:pt>
                <c:pt idx="15">
                  <c:v>G21</c:v>
                </c:pt>
                <c:pt idx="16">
                  <c:v>G6</c:v>
                </c:pt>
                <c:pt idx="17">
                  <c:v>G19</c:v>
                </c:pt>
                <c:pt idx="18">
                  <c:v>G7</c:v>
                </c:pt>
                <c:pt idx="19">
                  <c:v>G4</c:v>
                </c:pt>
                <c:pt idx="20">
                  <c:v>G12</c:v>
                </c:pt>
                <c:pt idx="21">
                  <c:v>G15</c:v>
                </c:pt>
                <c:pt idx="22">
                  <c:v>G2</c:v>
                </c:pt>
              </c:strCache>
            </c:strRef>
          </c:cat>
          <c:val>
            <c:numRef>
              <c:f>'3 m. palyginimas'!$N$5:$N$27</c:f>
              <c:numCache>
                <c:formatCode>0</c:formatCode>
                <c:ptCount val="23"/>
                <c:pt idx="0">
                  <c:v>-0.84745762711864403</c:v>
                </c:pt>
                <c:pt idx="1">
                  <c:v>-3.8834951456310698</c:v>
                </c:pt>
                <c:pt idx="2">
                  <c:v>-5.0847457627118597</c:v>
                </c:pt>
                <c:pt idx="3">
                  <c:v>-1.7543859649122799</c:v>
                </c:pt>
                <c:pt idx="4">
                  <c:v>-8.3333333333333304</c:v>
                </c:pt>
                <c:pt idx="5">
                  <c:v>-1.3888888888888899</c:v>
                </c:pt>
                <c:pt idx="6">
                  <c:v>-5.1855375832540398</c:v>
                </c:pt>
                <c:pt idx="7">
                  <c:v>-7.6836016096579502</c:v>
                </c:pt>
                <c:pt idx="8">
                  <c:v>-2.29885057471264</c:v>
                </c:pt>
                <c:pt idx="9">
                  <c:v>-4.1666666666666696</c:v>
                </c:pt>
                <c:pt idx="10">
                  <c:v>-9.0909090909090899</c:v>
                </c:pt>
                <c:pt idx="11">
                  <c:v>-5.3571428571428603</c:v>
                </c:pt>
                <c:pt idx="12">
                  <c:v>-17.647058823529399</c:v>
                </c:pt>
                <c:pt idx="13">
                  <c:v>-6.7796610169491496</c:v>
                </c:pt>
                <c:pt idx="14">
                  <c:v>-7.59493670886076</c:v>
                </c:pt>
                <c:pt idx="15">
                  <c:v>-10.526315789473699</c:v>
                </c:pt>
                <c:pt idx="16">
                  <c:v>-15.789473684210501</c:v>
                </c:pt>
                <c:pt idx="17">
                  <c:v>-12.1951219512195</c:v>
                </c:pt>
                <c:pt idx="18">
                  <c:v>0</c:v>
                </c:pt>
                <c:pt idx="19">
                  <c:v>-6.6666666666666696</c:v>
                </c:pt>
                <c:pt idx="20">
                  <c:v>-7.7922077922077904</c:v>
                </c:pt>
                <c:pt idx="21">
                  <c:v>-16.2790697674419</c:v>
                </c:pt>
                <c:pt idx="22">
                  <c:v>-11.764705882352899</c:v>
                </c:pt>
              </c:numCache>
            </c:numRef>
          </c:val>
          <c:extLst>
            <c:ext xmlns:c16="http://schemas.microsoft.com/office/drawing/2014/chart" uri="{C3380CC4-5D6E-409C-BE32-E72D297353CC}">
              <c16:uniqueId val="{00000014-F38D-44B8-929F-E625FB2680E5}"/>
            </c:ext>
          </c:extLst>
        </c:ser>
        <c:ser>
          <c:idx val="1"/>
          <c:order val="1"/>
          <c:tx>
            <c:strRef>
              <c:f>'3 m. palyginimas'!$O$4</c:f>
              <c:strCache>
                <c:ptCount val="1"/>
                <c:pt idx="0">
                  <c:v>36-100</c:v>
                </c:pt>
              </c:strCache>
            </c:strRef>
          </c:tx>
          <c:spPr>
            <a:solidFill>
              <a:srgbClr val="FFC000"/>
            </a:solidFill>
            <a:ln>
              <a:solidFill>
                <a:srgbClr val="FFC000"/>
              </a:solidFill>
            </a:ln>
            <a:effectLst/>
          </c:spPr>
          <c:invertIfNegative val="0"/>
          <c:dPt>
            <c:idx val="6"/>
            <c:invertIfNegative val="0"/>
            <c:bubble3D val="0"/>
            <c:spPr>
              <a:solidFill>
                <a:srgbClr val="00B050"/>
              </a:solidFill>
              <a:ln>
                <a:solidFill>
                  <a:srgbClr val="00B050"/>
                </a:solidFill>
              </a:ln>
              <a:effectLst/>
            </c:spPr>
            <c:extLst>
              <c:ext xmlns:c16="http://schemas.microsoft.com/office/drawing/2014/chart" uri="{C3380CC4-5D6E-409C-BE32-E72D297353CC}">
                <c16:uniqueId val="{00000016-F38D-44B8-929F-E625FB2680E5}"/>
              </c:ext>
            </c:extLst>
          </c:dPt>
          <c:dPt>
            <c:idx val="7"/>
            <c:invertIfNegative val="0"/>
            <c:bubble3D val="0"/>
            <c:spPr>
              <a:solidFill>
                <a:srgbClr val="0070C0"/>
              </a:solidFill>
              <a:ln>
                <a:solidFill>
                  <a:srgbClr val="0070C0"/>
                </a:solidFill>
              </a:ln>
              <a:effectLst/>
            </c:spPr>
            <c:extLst>
              <c:ext xmlns:c16="http://schemas.microsoft.com/office/drawing/2014/chart" uri="{C3380CC4-5D6E-409C-BE32-E72D297353CC}">
                <c16:uniqueId val="{00000018-F38D-44B8-929F-E625FB2680E5}"/>
              </c:ext>
            </c:extLst>
          </c:dPt>
          <c:dLbls>
            <c:dLbl>
              <c:idx val="0"/>
              <c:layout>
                <c:manualLayout>
                  <c:x val="0.22033441763109296"/>
                  <c:y val="2.0641688157421455E-7"/>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9-F38D-44B8-929F-E625FB2680E5}"/>
                </c:ext>
              </c:extLst>
            </c:dLbl>
            <c:dLbl>
              <c:idx val="1"/>
              <c:layout>
                <c:manualLayout>
                  <c:x val="0.1805994875929274"/>
                  <c:y val="2.0641688162227472E-7"/>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A-F38D-44B8-929F-E625FB2680E5}"/>
                </c:ext>
              </c:extLst>
            </c:dLbl>
            <c:dLbl>
              <c:idx val="2"/>
              <c:layout>
                <c:manualLayout>
                  <c:x val="0.18628160690558629"/>
                  <c:y val="-2.6212879794161085E-3"/>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B-F38D-44B8-929F-E625FB2680E5}"/>
                </c:ext>
              </c:extLst>
            </c:dLbl>
            <c:dLbl>
              <c:idx val="3"/>
              <c:layout>
                <c:manualLayout>
                  <c:x val="0.17946842598498694"/>
                  <c:y val="-2.6212879794161085E-3"/>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C-F38D-44B8-929F-E625FB2680E5}"/>
                </c:ext>
              </c:extLst>
            </c:dLbl>
            <c:dLbl>
              <c:idx val="4"/>
              <c:layout>
                <c:manualLayout>
                  <c:x val="0.17839753386170246"/>
                  <c:y val="2.0641688159824463E-7"/>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D-F38D-44B8-929F-E625FB2680E5}"/>
                </c:ext>
              </c:extLst>
            </c:dLbl>
            <c:dLbl>
              <c:idx val="5"/>
              <c:layout>
                <c:manualLayout>
                  <c:x val="0.1736659677030159"/>
                  <c:y val="-2.6212879794161085E-3"/>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E-F38D-44B8-929F-E625FB2680E5}"/>
                </c:ext>
              </c:extLst>
            </c:dLbl>
            <c:dLbl>
              <c:idx val="6"/>
              <c:layout>
                <c:manualLayout>
                  <c:x val="0.17556115059019078"/>
                  <c:y val="2.0641688164630481E-7"/>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6-F38D-44B8-929F-E625FB2680E5}"/>
                </c:ext>
              </c:extLst>
            </c:dLbl>
            <c:dLbl>
              <c:idx val="7"/>
              <c:layout>
                <c:manualLayout>
                  <c:x val="0.15864947253496844"/>
                  <c:y val="2.0641688164630481E-7"/>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8-F38D-44B8-929F-E625FB2680E5}"/>
                </c:ext>
              </c:extLst>
            </c:dLbl>
            <c:dLbl>
              <c:idx val="8"/>
              <c:layout>
                <c:manualLayout>
                  <c:x val="0.16191265386085449"/>
                  <c:y val="2.0641688159824463E-7"/>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F-F38D-44B8-929F-E625FB2680E5}"/>
                </c:ext>
              </c:extLst>
            </c:dLbl>
            <c:dLbl>
              <c:idx val="9"/>
              <c:layout>
                <c:manualLayout>
                  <c:x val="0.15551224184017598"/>
                  <c:y val="5.2431952094770121E-3"/>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20-F38D-44B8-929F-E625FB2680E5}"/>
                </c:ext>
              </c:extLst>
            </c:dLbl>
            <c:dLbl>
              <c:idx val="10"/>
              <c:layout>
                <c:manualLayout>
                  <c:x val="0.15487313591507187"/>
                  <c:y val="2.0641688159824463E-7"/>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21-F38D-44B8-929F-E625FB2680E5}"/>
                </c:ext>
              </c:extLst>
            </c:dLbl>
            <c:dLbl>
              <c:idx val="11"/>
              <c:layout>
                <c:manualLayout>
                  <c:x val="0.15314567936336321"/>
                  <c:y val="4.1283376319648927E-7"/>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22-F38D-44B8-929F-E625FB2680E5}"/>
                </c:ext>
              </c:extLst>
            </c:dLbl>
            <c:dLbl>
              <c:idx val="12"/>
              <c:layout>
                <c:manualLayout>
                  <c:x val="0.15961873122821194"/>
                  <c:y val="2.0641688159824463E-7"/>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23-F38D-44B8-929F-E625FB2680E5}"/>
                </c:ext>
              </c:extLst>
            </c:dLbl>
            <c:dLbl>
              <c:idx val="13"/>
              <c:layout>
                <c:manualLayout>
                  <c:x val="0.13893913404576497"/>
                  <c:y val="2.0641688159824463E-7"/>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24-F38D-44B8-929F-E625FB2680E5}"/>
                </c:ext>
              </c:extLst>
            </c:dLbl>
            <c:dLbl>
              <c:idx val="14"/>
              <c:layout>
                <c:manualLayout>
                  <c:x val="0.14156320944654674"/>
                  <c:y val="2.0641688159824463E-7"/>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25-F38D-44B8-929F-E625FB2680E5}"/>
                </c:ext>
              </c:extLst>
            </c:dLbl>
            <c:dLbl>
              <c:idx val="15"/>
              <c:layout>
                <c:manualLayout>
                  <c:x val="0.14503215170441749"/>
                  <c:y val="-2.620875145652912E-3"/>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26-F38D-44B8-929F-E625FB2680E5}"/>
                </c:ext>
              </c:extLst>
            </c:dLbl>
            <c:dLbl>
              <c:idx val="16"/>
              <c:layout>
                <c:manualLayout>
                  <c:x val="0.12297411215716636"/>
                  <c:y val="-3.9320351775649623E-3"/>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ctr"/>
              <c:showLegendKey val="0"/>
              <c:showVal val="1"/>
              <c:showCatName val="0"/>
              <c:showSerName val="0"/>
              <c:showPercent val="0"/>
              <c:showBubbleSize val="0"/>
              <c:separator>, </c:separator>
              <c:extLst>
                <c:ext xmlns:c15="http://schemas.microsoft.com/office/drawing/2012/chart" uri="{CE6537A1-D6FC-4f65-9D91-7224C49458BB}">
                  <c15:layout>
                    <c:manualLayout>
                      <c:w val="7.9661903612850193E-2"/>
                      <c:h val="2.8797219151771108E-2"/>
                    </c:manualLayout>
                  </c15:layout>
                </c:ext>
                <c:ext xmlns:c16="http://schemas.microsoft.com/office/drawing/2014/chart" uri="{C3380CC4-5D6E-409C-BE32-E72D297353CC}">
                  <c16:uniqueId val="{00000027-F38D-44B8-929F-E625FB2680E5}"/>
                </c:ext>
              </c:extLst>
            </c:dLbl>
            <c:dLbl>
              <c:idx val="17"/>
              <c:layout>
                <c:manualLayout>
                  <c:x val="0.12725846004777389"/>
                  <c:y val="-1.738236559938818E-3"/>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28-F38D-44B8-929F-E625FB2680E5}"/>
                </c:ext>
              </c:extLst>
            </c:dLbl>
            <c:dLbl>
              <c:idx val="18"/>
              <c:layout>
                <c:manualLayout>
                  <c:x val="0.12898248725061603"/>
                  <c:y val="2.0641688169436498E-7"/>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29-F38D-44B8-929F-E625FB2680E5}"/>
                </c:ext>
              </c:extLst>
            </c:dLbl>
            <c:dLbl>
              <c:idx val="19"/>
              <c:layout>
                <c:manualLayout>
                  <c:x val="0.10717681660403436"/>
                  <c:y val="6.1925064489085425E-7"/>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2A-F38D-44B8-929F-E625FB2680E5}"/>
                </c:ext>
              </c:extLst>
            </c:dLbl>
            <c:dLbl>
              <c:idx val="20"/>
              <c:layout>
                <c:manualLayout>
                  <c:x val="0.10643919483876753"/>
                  <c:y val="-1.738236559938818E-3"/>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2B-F38D-44B8-929F-E625FB2680E5}"/>
                </c:ext>
              </c:extLst>
            </c:dLbl>
            <c:dLbl>
              <c:idx val="21"/>
              <c:layout>
                <c:manualLayout>
                  <c:x val="0.10823929123464665"/>
                  <c:y val="2.0641688159824463E-7"/>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2C-F38D-44B8-929F-E625FB2680E5}"/>
                </c:ext>
              </c:extLst>
            </c:dLbl>
            <c:dLbl>
              <c:idx val="22"/>
              <c:layout>
                <c:manualLayout>
                  <c:x val="7.0999056617302755E-2"/>
                  <c:y val="2.0641688159824463E-7"/>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2D-F38D-44B8-929F-E625FB2680E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in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 m. palyginimas'!$M$5:$M$27</c:f>
              <c:strCache>
                <c:ptCount val="23"/>
                <c:pt idx="0">
                  <c:v>G18</c:v>
                </c:pt>
                <c:pt idx="1">
                  <c:v>G16</c:v>
                </c:pt>
                <c:pt idx="2">
                  <c:v>G9</c:v>
                </c:pt>
                <c:pt idx="3">
                  <c:v>G13</c:v>
                </c:pt>
                <c:pt idx="4">
                  <c:v>G5</c:v>
                </c:pt>
                <c:pt idx="5">
                  <c:v>G14</c:v>
                </c:pt>
                <c:pt idx="6">
                  <c:v>Kauno m. </c:v>
                </c:pt>
                <c:pt idx="7">
                  <c:v>Visa Lietuva</c:v>
                </c:pt>
                <c:pt idx="8">
                  <c:v>G3</c:v>
                </c:pt>
                <c:pt idx="9">
                  <c:v>G17</c:v>
                </c:pt>
                <c:pt idx="10">
                  <c:v>G8</c:v>
                </c:pt>
                <c:pt idx="11">
                  <c:v>G11</c:v>
                </c:pt>
                <c:pt idx="12">
                  <c:v>G1</c:v>
                </c:pt>
                <c:pt idx="13">
                  <c:v>G10</c:v>
                </c:pt>
                <c:pt idx="14">
                  <c:v>G20</c:v>
                </c:pt>
                <c:pt idx="15">
                  <c:v>G21</c:v>
                </c:pt>
                <c:pt idx="16">
                  <c:v>G6</c:v>
                </c:pt>
                <c:pt idx="17">
                  <c:v>G19</c:v>
                </c:pt>
                <c:pt idx="18">
                  <c:v>G7</c:v>
                </c:pt>
                <c:pt idx="19">
                  <c:v>G4</c:v>
                </c:pt>
                <c:pt idx="20">
                  <c:v>G12</c:v>
                </c:pt>
                <c:pt idx="21">
                  <c:v>G15</c:v>
                </c:pt>
                <c:pt idx="22">
                  <c:v>G2</c:v>
                </c:pt>
              </c:strCache>
            </c:strRef>
          </c:cat>
          <c:val>
            <c:numRef>
              <c:f>'3 m. palyginimas'!$O$5:$O$27</c:f>
              <c:numCache>
                <c:formatCode>0</c:formatCode>
                <c:ptCount val="23"/>
                <c:pt idx="0">
                  <c:v>83</c:v>
                </c:pt>
                <c:pt idx="1">
                  <c:v>71.400000000000006</c:v>
                </c:pt>
                <c:pt idx="2">
                  <c:v>69.5</c:v>
                </c:pt>
                <c:pt idx="3">
                  <c:v>67.5</c:v>
                </c:pt>
                <c:pt idx="4">
                  <c:v>66.7</c:v>
                </c:pt>
                <c:pt idx="5">
                  <c:v>64.600000000000009</c:v>
                </c:pt>
                <c:pt idx="6">
                  <c:v>63.3</c:v>
                </c:pt>
                <c:pt idx="7">
                  <c:v>58.7</c:v>
                </c:pt>
                <c:pt idx="8">
                  <c:v>58.6</c:v>
                </c:pt>
                <c:pt idx="9">
                  <c:v>58.3</c:v>
                </c:pt>
                <c:pt idx="10">
                  <c:v>56.1</c:v>
                </c:pt>
                <c:pt idx="11">
                  <c:v>54.5</c:v>
                </c:pt>
                <c:pt idx="12">
                  <c:v>53</c:v>
                </c:pt>
                <c:pt idx="13">
                  <c:v>51.699999999999996</c:v>
                </c:pt>
                <c:pt idx="14">
                  <c:v>49.4</c:v>
                </c:pt>
                <c:pt idx="15">
                  <c:v>47.400000000000006</c:v>
                </c:pt>
                <c:pt idx="16">
                  <c:v>47.3</c:v>
                </c:pt>
                <c:pt idx="17">
                  <c:v>43.9</c:v>
                </c:pt>
                <c:pt idx="18">
                  <c:v>41.7</c:v>
                </c:pt>
                <c:pt idx="19">
                  <c:v>40</c:v>
                </c:pt>
                <c:pt idx="20">
                  <c:v>35.1</c:v>
                </c:pt>
                <c:pt idx="21">
                  <c:v>34.9</c:v>
                </c:pt>
                <c:pt idx="22">
                  <c:v>23.5</c:v>
                </c:pt>
              </c:numCache>
            </c:numRef>
          </c:val>
          <c:extLst>
            <c:ext xmlns:c16="http://schemas.microsoft.com/office/drawing/2014/chart" uri="{C3380CC4-5D6E-409C-BE32-E72D297353CC}">
              <c16:uniqueId val="{0000002E-F38D-44B8-929F-E625FB2680E5}"/>
            </c:ext>
          </c:extLst>
        </c:ser>
        <c:dLbls>
          <c:showLegendKey val="0"/>
          <c:showVal val="0"/>
          <c:showCatName val="0"/>
          <c:showSerName val="0"/>
          <c:showPercent val="0"/>
          <c:showBubbleSize val="0"/>
        </c:dLbls>
        <c:gapWidth val="150"/>
        <c:overlap val="100"/>
        <c:axId val="567588264"/>
        <c:axId val="567588920"/>
      </c:barChart>
      <c:catAx>
        <c:axId val="567588264"/>
        <c:scaling>
          <c:orientation val="maxMin"/>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lt-LT"/>
          </a:p>
        </c:txPr>
        <c:crossAx val="567588920"/>
        <c:crosses val="autoZero"/>
        <c:auto val="1"/>
        <c:lblAlgn val="ctr"/>
        <c:lblOffset val="100"/>
        <c:noMultiLvlLbl val="0"/>
      </c:catAx>
      <c:valAx>
        <c:axId val="567588920"/>
        <c:scaling>
          <c:orientation val="minMax"/>
          <c:min val="-50"/>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567588264"/>
        <c:crosses val="autoZero"/>
        <c:crossBetween val="between"/>
      </c:valAx>
      <c:spPr>
        <a:noFill/>
        <a:ln>
          <a:noFill/>
        </a:ln>
        <a:effectLst/>
      </c:spPr>
    </c:plotArea>
    <c:legend>
      <c:legendPos val="b"/>
      <c:layout>
        <c:manualLayout>
          <c:xMode val="edge"/>
          <c:yMode val="edge"/>
          <c:x val="0.30247262288448146"/>
          <c:y val="0.95576197243715377"/>
          <c:w val="0.39505444247204924"/>
          <c:h val="4.423802756284619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just">
              <a:defRPr sz="1400" b="1" i="0" u="none" strike="noStrike" kern="1200" spc="0" baseline="0">
                <a:solidFill>
                  <a:schemeClr val="tx1">
                    <a:lumMod val="65000"/>
                    <a:lumOff val="35000"/>
                  </a:schemeClr>
                </a:solidFill>
                <a:latin typeface="+mn-lt"/>
                <a:ea typeface="+mn-ea"/>
                <a:cs typeface="+mn-cs"/>
              </a:defRPr>
            </a:pPr>
            <a:r>
              <a:rPr lang="lt-LT" b="1" dirty="0" smtClean="0"/>
              <a:t>2020 </a:t>
            </a:r>
            <a:r>
              <a:rPr lang="lt-LT" b="1" dirty="0"/>
              <a:t>m. </a:t>
            </a:r>
          </a:p>
        </c:rich>
      </c:tx>
      <c:layout>
        <c:manualLayout>
          <c:xMode val="edge"/>
          <c:yMode val="edge"/>
          <c:x val="0.10702147934860907"/>
          <c:y val="1.792750391672604E-2"/>
        </c:manualLayout>
      </c:layout>
      <c:overlay val="0"/>
      <c:spPr>
        <a:noFill/>
        <a:ln>
          <a:noFill/>
        </a:ln>
        <a:effectLst/>
      </c:spPr>
      <c:txPr>
        <a:bodyPr rot="0" spcFirstLastPara="1" vertOverflow="ellipsis" vert="horz" wrap="square" anchor="ctr" anchorCtr="1"/>
        <a:lstStyle/>
        <a:p>
          <a:pPr algn="just">
            <a:defRPr sz="1400" b="1" i="0" u="none" strike="noStrike" kern="1200" spc="0" baseline="0">
              <a:solidFill>
                <a:schemeClr val="tx1">
                  <a:lumMod val="65000"/>
                  <a:lumOff val="35000"/>
                </a:schemeClr>
              </a:solidFill>
              <a:latin typeface="+mn-lt"/>
              <a:ea typeface="+mn-ea"/>
              <a:cs typeface="+mn-cs"/>
            </a:defRPr>
          </a:pPr>
          <a:endParaRPr lang="lt-LT"/>
        </a:p>
      </c:txPr>
    </c:title>
    <c:autoTitleDeleted val="0"/>
    <c:plotArea>
      <c:layout/>
      <c:barChart>
        <c:barDir val="bar"/>
        <c:grouping val="clustered"/>
        <c:varyColors val="0"/>
        <c:ser>
          <c:idx val="0"/>
          <c:order val="0"/>
          <c:tx>
            <c:strRef>
              <c:f>'3 m. palyginimas'!$J$4</c:f>
              <c:strCache>
                <c:ptCount val="1"/>
                <c:pt idx="0">
                  <c:v>Mažiau 16</c:v>
                </c:pt>
              </c:strCache>
            </c:strRef>
          </c:tx>
          <c:spPr>
            <a:solidFill>
              <a:srgbClr val="FF0000"/>
            </a:solidFill>
            <a:ln>
              <a:solidFill>
                <a:srgbClr val="FF0000"/>
              </a:solidFill>
            </a:ln>
            <a:effectLst/>
          </c:spPr>
          <c:invertIfNegative val="0"/>
          <c:dPt>
            <c:idx val="7"/>
            <c:invertIfNegative val="0"/>
            <c:bubble3D val="0"/>
            <c:spPr>
              <a:solidFill>
                <a:srgbClr val="00B050"/>
              </a:solidFill>
              <a:ln>
                <a:solidFill>
                  <a:srgbClr val="00B050"/>
                </a:solidFill>
              </a:ln>
              <a:effectLst/>
            </c:spPr>
            <c:extLst>
              <c:ext xmlns:c16="http://schemas.microsoft.com/office/drawing/2014/chart" uri="{C3380CC4-5D6E-409C-BE32-E72D297353CC}">
                <c16:uniqueId val="{00000001-FB79-4C6F-B0C4-B66D2271F0E3}"/>
              </c:ext>
            </c:extLst>
          </c:dPt>
          <c:dPt>
            <c:idx val="9"/>
            <c:invertIfNegative val="0"/>
            <c:bubble3D val="0"/>
            <c:spPr>
              <a:solidFill>
                <a:srgbClr val="0070C0"/>
              </a:solidFill>
              <a:ln>
                <a:solidFill>
                  <a:srgbClr val="0070C0"/>
                </a:solidFill>
              </a:ln>
              <a:effectLst/>
            </c:spPr>
            <c:extLst>
              <c:ext xmlns:c16="http://schemas.microsoft.com/office/drawing/2014/chart" uri="{C3380CC4-5D6E-409C-BE32-E72D297353CC}">
                <c16:uniqueId val="{00000003-FB79-4C6F-B0C4-B66D2271F0E3}"/>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 m. palyginimas'!$I$5:$I$26</c:f>
              <c:strCache>
                <c:ptCount val="22"/>
                <c:pt idx="0">
                  <c:v>G18</c:v>
                </c:pt>
                <c:pt idx="1">
                  <c:v>G16</c:v>
                </c:pt>
                <c:pt idx="2">
                  <c:v>G11</c:v>
                </c:pt>
                <c:pt idx="3">
                  <c:v>G7</c:v>
                </c:pt>
                <c:pt idx="4">
                  <c:v>G3</c:v>
                </c:pt>
                <c:pt idx="5">
                  <c:v>G6</c:v>
                </c:pt>
                <c:pt idx="6">
                  <c:v>G9</c:v>
                </c:pt>
                <c:pt idx="7">
                  <c:v>Kauno m.</c:v>
                </c:pt>
                <c:pt idx="8">
                  <c:v>G14</c:v>
                </c:pt>
                <c:pt idx="9">
                  <c:v>Visa Lietuva</c:v>
                </c:pt>
                <c:pt idx="10">
                  <c:v>G5</c:v>
                </c:pt>
                <c:pt idx="11">
                  <c:v>G13</c:v>
                </c:pt>
                <c:pt idx="12">
                  <c:v>G4</c:v>
                </c:pt>
                <c:pt idx="13">
                  <c:v>G2</c:v>
                </c:pt>
                <c:pt idx="14">
                  <c:v>G20</c:v>
                </c:pt>
                <c:pt idx="15">
                  <c:v>G8</c:v>
                </c:pt>
                <c:pt idx="16">
                  <c:v>G10</c:v>
                </c:pt>
                <c:pt idx="17">
                  <c:v>G21</c:v>
                </c:pt>
                <c:pt idx="18">
                  <c:v>G1</c:v>
                </c:pt>
                <c:pt idx="19">
                  <c:v>G19</c:v>
                </c:pt>
                <c:pt idx="20">
                  <c:v>G12</c:v>
                </c:pt>
                <c:pt idx="21">
                  <c:v>G15</c:v>
                </c:pt>
              </c:strCache>
            </c:strRef>
          </c:cat>
          <c:val>
            <c:numRef>
              <c:f>'3 m. palyginimas'!$J$5:$J$26</c:f>
              <c:numCache>
                <c:formatCode>0</c:formatCode>
                <c:ptCount val="22"/>
                <c:pt idx="0">
                  <c:v>-0.39840637450199201</c:v>
                </c:pt>
                <c:pt idx="1">
                  <c:v>-4.3859649122807003</c:v>
                </c:pt>
                <c:pt idx="2">
                  <c:v>-7</c:v>
                </c:pt>
                <c:pt idx="3">
                  <c:v>0</c:v>
                </c:pt>
                <c:pt idx="4">
                  <c:v>-5.9523809523809499</c:v>
                </c:pt>
                <c:pt idx="5">
                  <c:v>-4.1666666666666696</c:v>
                </c:pt>
                <c:pt idx="6">
                  <c:v>-10.526315789473699</c:v>
                </c:pt>
                <c:pt idx="7">
                  <c:v>-8.61</c:v>
                </c:pt>
                <c:pt idx="8">
                  <c:v>-6.7669172932330799</c:v>
                </c:pt>
                <c:pt idx="9">
                  <c:v>-9.77</c:v>
                </c:pt>
                <c:pt idx="10">
                  <c:v>-11.1111111111111</c:v>
                </c:pt>
                <c:pt idx="11">
                  <c:v>-9.9173553719008307</c:v>
                </c:pt>
                <c:pt idx="12">
                  <c:v>-5.5555555555555598</c:v>
                </c:pt>
                <c:pt idx="13">
                  <c:v>-8.3333333333333304</c:v>
                </c:pt>
                <c:pt idx="14">
                  <c:v>-8.5714285714285694</c:v>
                </c:pt>
                <c:pt idx="15">
                  <c:v>-18.840579710144901</c:v>
                </c:pt>
                <c:pt idx="16">
                  <c:v>-8.4033613445378208</c:v>
                </c:pt>
                <c:pt idx="17">
                  <c:v>-7.1428571428571397</c:v>
                </c:pt>
                <c:pt idx="18">
                  <c:v>0</c:v>
                </c:pt>
                <c:pt idx="19">
                  <c:v>-35.714285714285701</c:v>
                </c:pt>
                <c:pt idx="20">
                  <c:v>-14.634146341463399</c:v>
                </c:pt>
                <c:pt idx="21">
                  <c:v>-26.315789473684202</c:v>
                </c:pt>
              </c:numCache>
            </c:numRef>
          </c:val>
          <c:extLst>
            <c:ext xmlns:c16="http://schemas.microsoft.com/office/drawing/2014/chart" uri="{C3380CC4-5D6E-409C-BE32-E72D297353CC}">
              <c16:uniqueId val="{00000004-FB79-4C6F-B0C4-B66D2271F0E3}"/>
            </c:ext>
          </c:extLst>
        </c:ser>
        <c:ser>
          <c:idx val="1"/>
          <c:order val="1"/>
          <c:tx>
            <c:strRef>
              <c:f>'3 m. palyginimas'!$K$4</c:f>
              <c:strCache>
                <c:ptCount val="1"/>
                <c:pt idx="0">
                  <c:v>36-100</c:v>
                </c:pt>
              </c:strCache>
            </c:strRef>
          </c:tx>
          <c:spPr>
            <a:solidFill>
              <a:srgbClr val="FFC000"/>
            </a:solidFill>
            <a:ln>
              <a:solidFill>
                <a:srgbClr val="FFC000"/>
              </a:solidFill>
            </a:ln>
            <a:effectLst/>
          </c:spPr>
          <c:invertIfNegative val="0"/>
          <c:dPt>
            <c:idx val="7"/>
            <c:invertIfNegative val="0"/>
            <c:bubble3D val="0"/>
            <c:spPr>
              <a:solidFill>
                <a:srgbClr val="00B050"/>
              </a:solidFill>
              <a:ln>
                <a:solidFill>
                  <a:srgbClr val="00B050"/>
                </a:solidFill>
              </a:ln>
              <a:effectLst/>
            </c:spPr>
            <c:extLst>
              <c:ext xmlns:c16="http://schemas.microsoft.com/office/drawing/2014/chart" uri="{C3380CC4-5D6E-409C-BE32-E72D297353CC}">
                <c16:uniqueId val="{00000006-FB79-4C6F-B0C4-B66D2271F0E3}"/>
              </c:ext>
            </c:extLst>
          </c:dPt>
          <c:dPt>
            <c:idx val="9"/>
            <c:invertIfNegative val="0"/>
            <c:bubble3D val="0"/>
            <c:spPr>
              <a:solidFill>
                <a:srgbClr val="0070C0"/>
              </a:solidFill>
              <a:ln>
                <a:solidFill>
                  <a:srgbClr val="0070C0"/>
                </a:solidFill>
              </a:ln>
              <a:effectLst/>
            </c:spPr>
            <c:extLst>
              <c:ext xmlns:c16="http://schemas.microsoft.com/office/drawing/2014/chart" uri="{C3380CC4-5D6E-409C-BE32-E72D297353CC}">
                <c16:uniqueId val="{00000008-FB79-4C6F-B0C4-B66D2271F0E3}"/>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 m. palyginimas'!$I$5:$I$26</c:f>
              <c:strCache>
                <c:ptCount val="22"/>
                <c:pt idx="0">
                  <c:v>G18</c:v>
                </c:pt>
                <c:pt idx="1">
                  <c:v>G16</c:v>
                </c:pt>
                <c:pt idx="2">
                  <c:v>G11</c:v>
                </c:pt>
                <c:pt idx="3">
                  <c:v>G7</c:v>
                </c:pt>
                <c:pt idx="4">
                  <c:v>G3</c:v>
                </c:pt>
                <c:pt idx="5">
                  <c:v>G6</c:v>
                </c:pt>
                <c:pt idx="6">
                  <c:v>G9</c:v>
                </c:pt>
                <c:pt idx="7">
                  <c:v>Kauno m.</c:v>
                </c:pt>
                <c:pt idx="8">
                  <c:v>G14</c:v>
                </c:pt>
                <c:pt idx="9">
                  <c:v>Visa Lietuva</c:v>
                </c:pt>
                <c:pt idx="10">
                  <c:v>G5</c:v>
                </c:pt>
                <c:pt idx="11">
                  <c:v>G13</c:v>
                </c:pt>
                <c:pt idx="12">
                  <c:v>G4</c:v>
                </c:pt>
                <c:pt idx="13">
                  <c:v>G2</c:v>
                </c:pt>
                <c:pt idx="14">
                  <c:v>G20</c:v>
                </c:pt>
                <c:pt idx="15">
                  <c:v>G8</c:v>
                </c:pt>
                <c:pt idx="16">
                  <c:v>G10</c:v>
                </c:pt>
                <c:pt idx="17">
                  <c:v>G21</c:v>
                </c:pt>
                <c:pt idx="18">
                  <c:v>G1</c:v>
                </c:pt>
                <c:pt idx="19">
                  <c:v>G19</c:v>
                </c:pt>
                <c:pt idx="20">
                  <c:v>G12</c:v>
                </c:pt>
                <c:pt idx="21">
                  <c:v>G15</c:v>
                </c:pt>
              </c:strCache>
            </c:strRef>
          </c:cat>
          <c:val>
            <c:numRef>
              <c:f>'3 m. palyginimas'!$K$5:$K$26</c:f>
              <c:numCache>
                <c:formatCode>0</c:formatCode>
                <c:ptCount val="22"/>
                <c:pt idx="0">
                  <c:v>79.681274900398407</c:v>
                </c:pt>
                <c:pt idx="1">
                  <c:v>74.561403508771932</c:v>
                </c:pt>
                <c:pt idx="2">
                  <c:v>68</c:v>
                </c:pt>
                <c:pt idx="3">
                  <c:v>66.666666666666671</c:v>
                </c:pt>
                <c:pt idx="4">
                  <c:v>63.095238095238095</c:v>
                </c:pt>
                <c:pt idx="5">
                  <c:v>62.5</c:v>
                </c:pt>
                <c:pt idx="6">
                  <c:v>61.842105263157897</c:v>
                </c:pt>
                <c:pt idx="7">
                  <c:v>61.400000000000006</c:v>
                </c:pt>
                <c:pt idx="8">
                  <c:v>60.150375939849624</c:v>
                </c:pt>
                <c:pt idx="9">
                  <c:v>55.97</c:v>
                </c:pt>
                <c:pt idx="10">
                  <c:v>55.555555555555557</c:v>
                </c:pt>
                <c:pt idx="11">
                  <c:v>53.719008264462815</c:v>
                </c:pt>
                <c:pt idx="12">
                  <c:v>50</c:v>
                </c:pt>
                <c:pt idx="13">
                  <c:v>45.833333333333336</c:v>
                </c:pt>
                <c:pt idx="14">
                  <c:v>45.714285714285715</c:v>
                </c:pt>
                <c:pt idx="15">
                  <c:v>44.927536231884062</c:v>
                </c:pt>
                <c:pt idx="16">
                  <c:v>44.537815126050418</c:v>
                </c:pt>
                <c:pt idx="17">
                  <c:v>42.857142857142854</c:v>
                </c:pt>
                <c:pt idx="18">
                  <c:v>31.578947368421051</c:v>
                </c:pt>
                <c:pt idx="19">
                  <c:v>30.952380952380953</c:v>
                </c:pt>
                <c:pt idx="20">
                  <c:v>26.829268292682926</c:v>
                </c:pt>
                <c:pt idx="21">
                  <c:v>5.2631578947368425</c:v>
                </c:pt>
              </c:numCache>
            </c:numRef>
          </c:val>
          <c:extLst>
            <c:ext xmlns:c16="http://schemas.microsoft.com/office/drawing/2014/chart" uri="{C3380CC4-5D6E-409C-BE32-E72D297353CC}">
              <c16:uniqueId val="{00000009-FB79-4C6F-B0C4-B66D2271F0E3}"/>
            </c:ext>
          </c:extLst>
        </c:ser>
        <c:dLbls>
          <c:showLegendKey val="0"/>
          <c:showVal val="0"/>
          <c:showCatName val="0"/>
          <c:showSerName val="0"/>
          <c:showPercent val="0"/>
          <c:showBubbleSize val="0"/>
        </c:dLbls>
        <c:gapWidth val="182"/>
        <c:axId val="418751856"/>
        <c:axId val="418753496"/>
      </c:barChart>
      <c:catAx>
        <c:axId val="418751856"/>
        <c:scaling>
          <c:orientation val="maxMin"/>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lt-LT"/>
          </a:p>
        </c:txPr>
        <c:crossAx val="418753496"/>
        <c:crosses val="autoZero"/>
        <c:auto val="1"/>
        <c:lblAlgn val="ctr"/>
        <c:lblOffset val="100"/>
        <c:noMultiLvlLbl val="0"/>
      </c:catAx>
      <c:valAx>
        <c:axId val="418753496"/>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418751856"/>
        <c:crosses val="autoZero"/>
        <c:crossBetween val="between"/>
      </c:valAx>
      <c:spPr>
        <a:noFill/>
        <a:ln>
          <a:noFill/>
        </a:ln>
        <a:effectLst/>
      </c:spPr>
    </c:plotArea>
    <c:legend>
      <c:legendPos val="b"/>
      <c:layout>
        <c:manualLayout>
          <c:xMode val="edge"/>
          <c:yMode val="edge"/>
          <c:x val="0.28700058281536445"/>
          <c:y val="0.93679139864491912"/>
          <c:w val="0.60365147461263946"/>
          <c:h val="4.761928178175717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lt-LT" b="1" dirty="0" smtClean="0"/>
              <a:t>2022 </a:t>
            </a:r>
            <a:r>
              <a:rPr lang="lt-LT" b="1" dirty="0"/>
              <a:t>m.</a:t>
            </a: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lt-LT"/>
        </a:p>
      </c:txPr>
    </c:title>
    <c:autoTitleDeleted val="0"/>
    <c:plotArea>
      <c:layout/>
      <c:barChart>
        <c:barDir val="bar"/>
        <c:grouping val="clustered"/>
        <c:varyColors val="0"/>
        <c:ser>
          <c:idx val="0"/>
          <c:order val="0"/>
          <c:tx>
            <c:strRef>
              <c:f>Matematika!$I$55</c:f>
              <c:strCache>
                <c:ptCount val="1"/>
                <c:pt idx="0">
                  <c:v>Mažiau 16</c:v>
                </c:pt>
              </c:strCache>
            </c:strRef>
          </c:tx>
          <c:spPr>
            <a:solidFill>
              <a:srgbClr val="FF0000"/>
            </a:solidFill>
            <a:ln>
              <a:solidFill>
                <a:srgbClr val="FF0000"/>
              </a:solidFill>
            </a:ln>
            <a:effectLst/>
          </c:spPr>
          <c:invertIfNegative val="0"/>
          <c:dPt>
            <c:idx val="15"/>
            <c:invertIfNegative val="0"/>
            <c:bubble3D val="0"/>
            <c:spPr>
              <a:solidFill>
                <a:schemeClr val="bg1">
                  <a:lumMod val="50000"/>
                </a:schemeClr>
              </a:solidFill>
              <a:ln>
                <a:solidFill>
                  <a:schemeClr val="bg1">
                    <a:lumMod val="50000"/>
                  </a:schemeClr>
                </a:solidFill>
              </a:ln>
              <a:effectLst/>
            </c:spPr>
            <c:extLst>
              <c:ext xmlns:c16="http://schemas.microsoft.com/office/drawing/2014/chart" uri="{C3380CC4-5D6E-409C-BE32-E72D297353CC}">
                <c16:uniqueId val="{00000001-AABD-4BCA-85B5-1B88054EB1D1}"/>
              </c:ext>
            </c:extLst>
          </c:dPt>
          <c:dPt>
            <c:idx val="20"/>
            <c:invertIfNegative val="0"/>
            <c:bubble3D val="0"/>
            <c:spPr>
              <a:solidFill>
                <a:srgbClr val="00B050"/>
              </a:solidFill>
              <a:ln>
                <a:solidFill>
                  <a:srgbClr val="00B050"/>
                </a:solidFill>
              </a:ln>
              <a:effectLst/>
            </c:spPr>
            <c:extLst>
              <c:ext xmlns:c16="http://schemas.microsoft.com/office/drawing/2014/chart" uri="{C3380CC4-5D6E-409C-BE32-E72D297353CC}">
                <c16:uniqueId val="{00000003-AABD-4BCA-85B5-1B88054EB1D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Matematika!$H$56:$H$78</c:f>
              <c:strCache>
                <c:ptCount val="23"/>
                <c:pt idx="0">
                  <c:v>G5</c:v>
                </c:pt>
                <c:pt idx="1">
                  <c:v>G19</c:v>
                </c:pt>
                <c:pt idx="2">
                  <c:v>G2</c:v>
                </c:pt>
                <c:pt idx="3">
                  <c:v>G6</c:v>
                </c:pt>
                <c:pt idx="4">
                  <c:v>G21</c:v>
                </c:pt>
                <c:pt idx="5">
                  <c:v>G17</c:v>
                </c:pt>
                <c:pt idx="6">
                  <c:v>G11</c:v>
                </c:pt>
                <c:pt idx="7">
                  <c:v>G12</c:v>
                </c:pt>
                <c:pt idx="8">
                  <c:v>G14</c:v>
                </c:pt>
                <c:pt idx="9">
                  <c:v>G15</c:v>
                </c:pt>
                <c:pt idx="10">
                  <c:v>G4</c:v>
                </c:pt>
                <c:pt idx="11">
                  <c:v>G3</c:v>
                </c:pt>
                <c:pt idx="12">
                  <c:v>G10</c:v>
                </c:pt>
                <c:pt idx="13">
                  <c:v>G20</c:v>
                </c:pt>
                <c:pt idx="14">
                  <c:v>G13</c:v>
                </c:pt>
                <c:pt idx="15">
                  <c:v>Lietuva</c:v>
                </c:pt>
                <c:pt idx="16">
                  <c:v>G8</c:v>
                </c:pt>
                <c:pt idx="17">
                  <c:v>G9</c:v>
                </c:pt>
                <c:pt idx="18">
                  <c:v>G1</c:v>
                </c:pt>
                <c:pt idx="19">
                  <c:v>G16</c:v>
                </c:pt>
                <c:pt idx="20">
                  <c:v>Kauno m.</c:v>
                </c:pt>
                <c:pt idx="21">
                  <c:v>G7</c:v>
                </c:pt>
                <c:pt idx="22">
                  <c:v>G18</c:v>
                </c:pt>
              </c:strCache>
            </c:strRef>
          </c:cat>
          <c:val>
            <c:numRef>
              <c:f>Matematika!$I$56:$I$78</c:f>
              <c:numCache>
                <c:formatCode>0</c:formatCode>
                <c:ptCount val="23"/>
                <c:pt idx="0">
                  <c:v>-16.6666666666667</c:v>
                </c:pt>
                <c:pt idx="1">
                  <c:v>-68.75</c:v>
                </c:pt>
                <c:pt idx="2">
                  <c:v>-46.6666666666667</c:v>
                </c:pt>
                <c:pt idx="3">
                  <c:v>-15.384615384615399</c:v>
                </c:pt>
                <c:pt idx="4">
                  <c:v>-38.095238095238102</c:v>
                </c:pt>
                <c:pt idx="5">
                  <c:v>-25</c:v>
                </c:pt>
                <c:pt idx="6">
                  <c:v>-40</c:v>
                </c:pt>
                <c:pt idx="7">
                  <c:v>-31.578947368421101</c:v>
                </c:pt>
                <c:pt idx="8">
                  <c:v>-30.337078651685399</c:v>
                </c:pt>
                <c:pt idx="9">
                  <c:v>-42.857142857142897</c:v>
                </c:pt>
                <c:pt idx="10">
                  <c:v>-28.571428571428601</c:v>
                </c:pt>
                <c:pt idx="11">
                  <c:v>-45.454545454545503</c:v>
                </c:pt>
                <c:pt idx="12">
                  <c:v>-38.571428571428598</c:v>
                </c:pt>
                <c:pt idx="13">
                  <c:v>-32.075471698113198</c:v>
                </c:pt>
                <c:pt idx="14">
                  <c:v>-18.390804597701099</c:v>
                </c:pt>
                <c:pt idx="15">
                  <c:v>-34.329626744103699</c:v>
                </c:pt>
                <c:pt idx="16">
                  <c:v>-35.294117647058798</c:v>
                </c:pt>
                <c:pt idx="17">
                  <c:v>-26.506024096385499</c:v>
                </c:pt>
                <c:pt idx="18">
                  <c:v>-30</c:v>
                </c:pt>
                <c:pt idx="19">
                  <c:v>-23.033707865168498</c:v>
                </c:pt>
                <c:pt idx="20">
                  <c:v>-23.9517153748412</c:v>
                </c:pt>
                <c:pt idx="21">
                  <c:v>-20</c:v>
                </c:pt>
                <c:pt idx="22">
                  <c:v>-8.3720930232558093</c:v>
                </c:pt>
              </c:numCache>
            </c:numRef>
          </c:val>
          <c:extLst>
            <c:ext xmlns:c16="http://schemas.microsoft.com/office/drawing/2014/chart" uri="{C3380CC4-5D6E-409C-BE32-E72D297353CC}">
              <c16:uniqueId val="{00000004-AABD-4BCA-85B5-1B88054EB1D1}"/>
            </c:ext>
          </c:extLst>
        </c:ser>
        <c:ser>
          <c:idx val="1"/>
          <c:order val="1"/>
          <c:tx>
            <c:strRef>
              <c:f>Matematika!$J$55</c:f>
              <c:strCache>
                <c:ptCount val="1"/>
                <c:pt idx="0">
                  <c:v>36-100</c:v>
                </c:pt>
              </c:strCache>
            </c:strRef>
          </c:tx>
          <c:spPr>
            <a:solidFill>
              <a:srgbClr val="FFC000"/>
            </a:solidFill>
            <a:ln>
              <a:solidFill>
                <a:srgbClr val="FFC000"/>
              </a:solidFill>
            </a:ln>
            <a:effectLst/>
          </c:spPr>
          <c:invertIfNegative val="0"/>
          <c:dPt>
            <c:idx val="15"/>
            <c:invertIfNegative val="0"/>
            <c:bubble3D val="0"/>
            <c:spPr>
              <a:solidFill>
                <a:schemeClr val="bg1">
                  <a:lumMod val="50000"/>
                </a:schemeClr>
              </a:solidFill>
              <a:ln>
                <a:solidFill>
                  <a:schemeClr val="bg1">
                    <a:lumMod val="50000"/>
                  </a:schemeClr>
                </a:solidFill>
              </a:ln>
              <a:effectLst/>
            </c:spPr>
            <c:extLst>
              <c:ext xmlns:c16="http://schemas.microsoft.com/office/drawing/2014/chart" uri="{C3380CC4-5D6E-409C-BE32-E72D297353CC}">
                <c16:uniqueId val="{00000006-AABD-4BCA-85B5-1B88054EB1D1}"/>
              </c:ext>
            </c:extLst>
          </c:dPt>
          <c:dPt>
            <c:idx val="20"/>
            <c:invertIfNegative val="0"/>
            <c:bubble3D val="0"/>
            <c:spPr>
              <a:solidFill>
                <a:srgbClr val="00B050"/>
              </a:solidFill>
              <a:ln>
                <a:solidFill>
                  <a:srgbClr val="00B050"/>
                </a:solidFill>
              </a:ln>
              <a:effectLst/>
            </c:spPr>
            <c:extLst>
              <c:ext xmlns:c16="http://schemas.microsoft.com/office/drawing/2014/chart" uri="{C3380CC4-5D6E-409C-BE32-E72D297353CC}">
                <c16:uniqueId val="{00000008-AABD-4BCA-85B5-1B88054EB1D1}"/>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Matematika!$H$56:$H$78</c:f>
              <c:strCache>
                <c:ptCount val="23"/>
                <c:pt idx="0">
                  <c:v>G5</c:v>
                </c:pt>
                <c:pt idx="1">
                  <c:v>G19</c:v>
                </c:pt>
                <c:pt idx="2">
                  <c:v>G2</c:v>
                </c:pt>
                <c:pt idx="3">
                  <c:v>G6</c:v>
                </c:pt>
                <c:pt idx="4">
                  <c:v>G21</c:v>
                </c:pt>
                <c:pt idx="5">
                  <c:v>G17</c:v>
                </c:pt>
                <c:pt idx="6">
                  <c:v>G11</c:v>
                </c:pt>
                <c:pt idx="7">
                  <c:v>G12</c:v>
                </c:pt>
                <c:pt idx="8">
                  <c:v>G14</c:v>
                </c:pt>
                <c:pt idx="9">
                  <c:v>G15</c:v>
                </c:pt>
                <c:pt idx="10">
                  <c:v>G4</c:v>
                </c:pt>
                <c:pt idx="11">
                  <c:v>G3</c:v>
                </c:pt>
                <c:pt idx="12">
                  <c:v>G10</c:v>
                </c:pt>
                <c:pt idx="13">
                  <c:v>G20</c:v>
                </c:pt>
                <c:pt idx="14">
                  <c:v>G13</c:v>
                </c:pt>
                <c:pt idx="15">
                  <c:v>Lietuva</c:v>
                </c:pt>
                <c:pt idx="16">
                  <c:v>G8</c:v>
                </c:pt>
                <c:pt idx="17">
                  <c:v>G9</c:v>
                </c:pt>
                <c:pt idx="18">
                  <c:v>G1</c:v>
                </c:pt>
                <c:pt idx="19">
                  <c:v>G16</c:v>
                </c:pt>
                <c:pt idx="20">
                  <c:v>Kauno m.</c:v>
                </c:pt>
                <c:pt idx="21">
                  <c:v>G7</c:v>
                </c:pt>
                <c:pt idx="22">
                  <c:v>G18</c:v>
                </c:pt>
              </c:strCache>
            </c:strRef>
          </c:cat>
          <c:val>
            <c:numRef>
              <c:f>Matematika!$J$56:$J$78</c:f>
              <c:numCache>
                <c:formatCode>0</c:formatCode>
                <c:ptCount val="23"/>
                <c:pt idx="0">
                  <c:v>0</c:v>
                </c:pt>
                <c:pt idx="1">
                  <c:v>6.25</c:v>
                </c:pt>
                <c:pt idx="2">
                  <c:v>6.666666666666667</c:v>
                </c:pt>
                <c:pt idx="3">
                  <c:v>7.6923076923076925</c:v>
                </c:pt>
                <c:pt idx="4">
                  <c:v>9.5238095238095237</c:v>
                </c:pt>
                <c:pt idx="5">
                  <c:v>10</c:v>
                </c:pt>
                <c:pt idx="6">
                  <c:v>11.76470588235294</c:v>
                </c:pt>
                <c:pt idx="7">
                  <c:v>12.280701754385966</c:v>
                </c:pt>
                <c:pt idx="8">
                  <c:v>13.48314606741573</c:v>
                </c:pt>
                <c:pt idx="9">
                  <c:v>14.285714285714286</c:v>
                </c:pt>
                <c:pt idx="10">
                  <c:v>14.285714285714286</c:v>
                </c:pt>
                <c:pt idx="11">
                  <c:v>16.883116883116884</c:v>
                </c:pt>
                <c:pt idx="12">
                  <c:v>18.571428571428573</c:v>
                </c:pt>
                <c:pt idx="13">
                  <c:v>18.867924528301888</c:v>
                </c:pt>
                <c:pt idx="14">
                  <c:v>21.839080459770116</c:v>
                </c:pt>
                <c:pt idx="15">
                  <c:v>25.24</c:v>
                </c:pt>
                <c:pt idx="16">
                  <c:v>27.450980392156861</c:v>
                </c:pt>
                <c:pt idx="17">
                  <c:v>27.710843373493976</c:v>
                </c:pt>
                <c:pt idx="18">
                  <c:v>30</c:v>
                </c:pt>
                <c:pt idx="19">
                  <c:v>30.337078651685392</c:v>
                </c:pt>
                <c:pt idx="20">
                  <c:v>33.480000000000004</c:v>
                </c:pt>
                <c:pt idx="21">
                  <c:v>45</c:v>
                </c:pt>
                <c:pt idx="22">
                  <c:v>45.116279069767437</c:v>
                </c:pt>
              </c:numCache>
            </c:numRef>
          </c:val>
          <c:extLst>
            <c:ext xmlns:c16="http://schemas.microsoft.com/office/drawing/2014/chart" uri="{C3380CC4-5D6E-409C-BE32-E72D297353CC}">
              <c16:uniqueId val="{00000009-AABD-4BCA-85B5-1B88054EB1D1}"/>
            </c:ext>
          </c:extLst>
        </c:ser>
        <c:dLbls>
          <c:showLegendKey val="0"/>
          <c:showVal val="0"/>
          <c:showCatName val="0"/>
          <c:showSerName val="0"/>
          <c:showPercent val="0"/>
          <c:showBubbleSize val="0"/>
        </c:dLbls>
        <c:gapWidth val="182"/>
        <c:axId val="493650856"/>
        <c:axId val="493658400"/>
      </c:barChart>
      <c:catAx>
        <c:axId val="493650856"/>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lt-LT"/>
          </a:p>
        </c:txPr>
        <c:crossAx val="493658400"/>
        <c:crosses val="autoZero"/>
        <c:auto val="1"/>
        <c:lblAlgn val="ctr"/>
        <c:lblOffset val="100"/>
        <c:noMultiLvlLbl val="0"/>
      </c:catAx>
      <c:valAx>
        <c:axId val="493658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4936508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lt-LT" b="1" dirty="0" smtClean="0"/>
              <a:t>2021 </a:t>
            </a:r>
            <a:r>
              <a:rPr lang="lt-LT" b="1" dirty="0"/>
              <a:t>m.</a:t>
            </a:r>
          </a:p>
        </c:rich>
      </c:tx>
      <c:layout>
        <c:manualLayout>
          <c:xMode val="edge"/>
          <c:yMode val="edge"/>
          <c:x val="0.33500678040244969"/>
          <c:y val="2.2675736961451247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lt-LT"/>
        </a:p>
      </c:txPr>
    </c:title>
    <c:autoTitleDeleted val="0"/>
    <c:plotArea>
      <c:layout>
        <c:manualLayout>
          <c:layoutTarget val="inner"/>
          <c:xMode val="edge"/>
          <c:yMode val="edge"/>
          <c:x val="0.2699757722592368"/>
          <c:y val="9.4366363050207278E-2"/>
          <c:w val="0.67515243286896831"/>
          <c:h val="0.80122942470974634"/>
        </c:manualLayout>
      </c:layout>
      <c:barChart>
        <c:barDir val="bar"/>
        <c:grouping val="stacked"/>
        <c:varyColors val="0"/>
        <c:ser>
          <c:idx val="0"/>
          <c:order val="0"/>
          <c:tx>
            <c:strRef>
              <c:f>Lapas3!$N$3</c:f>
              <c:strCache>
                <c:ptCount val="1"/>
                <c:pt idx="0">
                  <c:v>Mažiau 16</c:v>
                </c:pt>
              </c:strCache>
            </c:strRef>
          </c:tx>
          <c:spPr>
            <a:solidFill>
              <a:srgbClr val="FF0000"/>
            </a:solidFill>
            <a:ln>
              <a:solidFill>
                <a:srgbClr val="FF0000"/>
              </a:solidFill>
            </a:ln>
            <a:effectLst/>
          </c:spPr>
          <c:invertIfNegative val="0"/>
          <c:dPt>
            <c:idx val="3"/>
            <c:invertIfNegative val="0"/>
            <c:bubble3D val="0"/>
            <c:spPr>
              <a:solidFill>
                <a:srgbClr val="00B050"/>
              </a:solidFill>
              <a:ln>
                <a:solidFill>
                  <a:srgbClr val="00B050"/>
                </a:solidFill>
              </a:ln>
              <a:effectLst/>
            </c:spPr>
            <c:extLst>
              <c:ext xmlns:c16="http://schemas.microsoft.com/office/drawing/2014/chart" uri="{C3380CC4-5D6E-409C-BE32-E72D297353CC}">
                <c16:uniqueId val="{00000001-5EB1-413E-838F-57988F4B6E5C}"/>
              </c:ext>
            </c:extLst>
          </c:dPt>
          <c:dPt>
            <c:idx val="10"/>
            <c:invertIfNegative val="0"/>
            <c:bubble3D val="0"/>
            <c:spPr>
              <a:solidFill>
                <a:schemeClr val="tx2">
                  <a:lumMod val="60000"/>
                  <a:lumOff val="40000"/>
                </a:schemeClr>
              </a:solidFill>
              <a:ln>
                <a:solidFill>
                  <a:schemeClr val="tx2">
                    <a:lumMod val="60000"/>
                    <a:lumOff val="40000"/>
                  </a:schemeClr>
                </a:solidFill>
              </a:ln>
              <a:effectLst/>
            </c:spPr>
            <c:extLst>
              <c:ext xmlns:c16="http://schemas.microsoft.com/office/drawing/2014/chart" uri="{C3380CC4-5D6E-409C-BE32-E72D297353CC}">
                <c16:uniqueId val="{00000003-5EB1-413E-838F-57988F4B6E5C}"/>
              </c:ext>
            </c:extLst>
          </c:dPt>
          <c:dLbls>
            <c:dLbl>
              <c:idx val="0"/>
              <c:layout>
                <c:manualLayout>
                  <c:x val="-2.1131671041119859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5EB1-413E-838F-57988F4B6E5C}"/>
                </c:ext>
              </c:extLst>
            </c:dLbl>
            <c:dLbl>
              <c:idx val="1"/>
              <c:layout>
                <c:manualLayout>
                  <c:x val="-4.1473097112860895E-2"/>
                  <c:y val="-2.0785852094726518E-1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5EB1-413E-838F-57988F4B6E5C}"/>
                </c:ext>
              </c:extLst>
            </c:dLbl>
            <c:dLbl>
              <c:idx val="2"/>
              <c:layout>
                <c:manualLayout>
                  <c:x val="-6.1809492563429623E-2"/>
                  <c:y val="-2.0785852094726518E-1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5EB1-413E-838F-57988F4B6E5C}"/>
                </c:ext>
              </c:extLst>
            </c:dLbl>
            <c:dLbl>
              <c:idx val="3"/>
              <c:layout>
                <c:manualLayout>
                  <c:x val="-6.2646762904636971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5EB1-413E-838F-57988F4B6E5C}"/>
                </c:ext>
              </c:extLst>
            </c:dLbl>
            <c:dLbl>
              <c:idx val="4"/>
              <c:layout>
                <c:manualLayout>
                  <c:x val="-4.9811679790026299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5EB1-413E-838F-57988F4B6E5C}"/>
                </c:ext>
              </c:extLst>
            </c:dLbl>
            <c:dLbl>
              <c:idx val="5"/>
              <c:layout>
                <c:manualLayout>
                  <c:x val="-7.2660104986876695E-2"/>
                  <c:y val="-4.5351473922902496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5EB1-413E-838F-57988F4B6E5C}"/>
                </c:ext>
              </c:extLst>
            </c:dLbl>
            <c:dLbl>
              <c:idx val="6"/>
              <c:layout>
                <c:manualLayout>
                  <c:x val="-7.088057742782157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5EB1-413E-838F-57988F4B6E5C}"/>
                </c:ext>
              </c:extLst>
            </c:dLbl>
            <c:dLbl>
              <c:idx val="7"/>
              <c:layout>
                <c:manualLayout>
                  <c:x val="-6.577690288713911E-2"/>
                  <c:y val="2.2675736961451664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5EB1-413E-838F-57988F4B6E5C}"/>
                </c:ext>
              </c:extLst>
            </c:dLbl>
            <c:dLbl>
              <c:idx val="8"/>
              <c:layout>
                <c:manualLayout>
                  <c:x val="-5.7642607174103237E-2"/>
                  <c:y val="-2.2675736961451248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5EB1-413E-838F-57988F4B6E5C}"/>
                </c:ext>
              </c:extLst>
            </c:dLbl>
            <c:dLbl>
              <c:idx val="9"/>
              <c:layout>
                <c:manualLayout>
                  <c:x val="-6.2571084864392001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5EB1-413E-838F-57988F4B6E5C}"/>
                </c:ext>
              </c:extLst>
            </c:dLbl>
            <c:dLbl>
              <c:idx val="10"/>
              <c:layout>
                <c:manualLayout>
                  <c:x val="-6.6071741032370956E-2"/>
                  <c:y val="-2.2675736961451248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5EB1-413E-838F-57988F4B6E5C}"/>
                </c:ext>
              </c:extLst>
            </c:dLbl>
            <c:dLbl>
              <c:idx val="11"/>
              <c:layout>
                <c:manualLayout>
                  <c:x val="-6.4149606299212597E-2"/>
                  <c:y val="-8.3143408378906071E-1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5EB1-413E-838F-57988F4B6E5C}"/>
                </c:ext>
              </c:extLst>
            </c:dLbl>
            <c:dLbl>
              <c:idx val="12"/>
              <c:layout>
                <c:manualLayout>
                  <c:x val="-3.2198381452318563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5EB1-413E-838F-57988F4B6E5C}"/>
                </c:ext>
              </c:extLst>
            </c:dLbl>
            <c:dLbl>
              <c:idx val="13"/>
              <c:layout>
                <c:manualLayout>
                  <c:x val="-7.2660104986876695E-2"/>
                  <c:y val="-2.267573696145208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5EB1-413E-838F-57988F4B6E5C}"/>
                </c:ext>
              </c:extLst>
            </c:dLbl>
            <c:dLbl>
              <c:idx val="14"/>
              <c:layout>
                <c:manualLayout>
                  <c:x val="-6.9882327209098913E-2"/>
                  <c:y val="-8.3143408378906071E-1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5EB1-413E-838F-57988F4B6E5C}"/>
                </c:ext>
              </c:extLst>
            </c:dLbl>
            <c:dLbl>
              <c:idx val="15"/>
              <c:layout>
                <c:manualLayout>
                  <c:x val="-2.4222222222222221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1-5EB1-413E-838F-57988F4B6E5C}"/>
                </c:ext>
              </c:extLst>
            </c:dLbl>
            <c:dLbl>
              <c:idx val="16"/>
              <c:layout>
                <c:manualLayout>
                  <c:x val="-6.9882327209098913E-2"/>
                  <c:y val="-1.6628681675781214E-16"/>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2-5EB1-413E-838F-57988F4B6E5C}"/>
                </c:ext>
              </c:extLst>
            </c:dLbl>
            <c:dLbl>
              <c:idx val="17"/>
              <c:layout>
                <c:manualLayout>
                  <c:x val="-0.11133880139982502"/>
                  <c:y val="-2.2675736961451248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3-5EB1-413E-838F-57988F4B6E5C}"/>
                </c:ext>
              </c:extLst>
            </c:dLbl>
            <c:dLbl>
              <c:idx val="18"/>
              <c:layout>
                <c:manualLayout>
                  <c:x val="-0.14313604549431322"/>
                  <c:y val="-2.267573696145208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4-5EB1-413E-838F-57988F4B6E5C}"/>
                </c:ext>
              </c:extLst>
            </c:dLbl>
            <c:dLbl>
              <c:idx val="19"/>
              <c:layout>
                <c:manualLayout>
                  <c:x val="-0.1344324146981627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5-5EB1-413E-838F-57988F4B6E5C}"/>
                </c:ext>
              </c:extLst>
            </c:dLbl>
            <c:dLbl>
              <c:idx val="20"/>
              <c:layout>
                <c:manualLayout>
                  <c:x val="-0.12486461067366579"/>
                  <c:y val="-2.2675736961451248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6-5EB1-413E-838F-57988F4B6E5C}"/>
                </c:ext>
              </c:extLst>
            </c:dLbl>
            <c:dLbl>
              <c:idx val="21"/>
              <c:layout>
                <c:manualLayout>
                  <c:x val="-9.369181977252844E-2"/>
                  <c:y val="-1.6628681675781214E-16"/>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7-5EB1-413E-838F-57988F4B6E5C}"/>
                </c:ext>
              </c:extLst>
            </c:dLbl>
            <c:dLbl>
              <c:idx val="22"/>
              <c:layout>
                <c:manualLayout>
                  <c:x val="-0.10632808398950136"/>
                  <c:y val="-4.5351473922902496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8-5EB1-413E-838F-57988F4B6E5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Lapas3!$M$4:$M$26</c:f>
              <c:strCache>
                <c:ptCount val="23"/>
                <c:pt idx="0">
                  <c:v>G18</c:v>
                </c:pt>
                <c:pt idx="1">
                  <c:v>G9</c:v>
                </c:pt>
                <c:pt idx="2">
                  <c:v>G16</c:v>
                </c:pt>
                <c:pt idx="3">
                  <c:v>Kauno miestas</c:v>
                </c:pt>
                <c:pt idx="4">
                  <c:v>G5</c:v>
                </c:pt>
                <c:pt idx="5">
                  <c:v>G17</c:v>
                </c:pt>
                <c:pt idx="6">
                  <c:v>G8</c:v>
                </c:pt>
                <c:pt idx="7">
                  <c:v>G3</c:v>
                </c:pt>
                <c:pt idx="8">
                  <c:v>G14</c:v>
                </c:pt>
                <c:pt idx="9">
                  <c:v>G13</c:v>
                </c:pt>
                <c:pt idx="10">
                  <c:v>Visa Lietuva</c:v>
                </c:pt>
                <c:pt idx="11">
                  <c:v>G10</c:v>
                </c:pt>
                <c:pt idx="12">
                  <c:v>G11</c:v>
                </c:pt>
                <c:pt idx="13">
                  <c:v>G6</c:v>
                </c:pt>
                <c:pt idx="14">
                  <c:v>G20</c:v>
                </c:pt>
                <c:pt idx="15">
                  <c:v>G7</c:v>
                </c:pt>
                <c:pt idx="16">
                  <c:v>G12</c:v>
                </c:pt>
                <c:pt idx="17">
                  <c:v>G1</c:v>
                </c:pt>
                <c:pt idx="18">
                  <c:v>G4</c:v>
                </c:pt>
                <c:pt idx="19">
                  <c:v>G19</c:v>
                </c:pt>
                <c:pt idx="20">
                  <c:v>G2</c:v>
                </c:pt>
                <c:pt idx="21">
                  <c:v>G15</c:v>
                </c:pt>
                <c:pt idx="22">
                  <c:v>G21</c:v>
                </c:pt>
              </c:strCache>
            </c:strRef>
          </c:cat>
          <c:val>
            <c:numRef>
              <c:f>Lapas3!$N$4:$N$26</c:f>
              <c:numCache>
                <c:formatCode>0</c:formatCode>
                <c:ptCount val="23"/>
                <c:pt idx="0">
                  <c:v>-1.2820512820512799</c:v>
                </c:pt>
                <c:pt idx="1">
                  <c:v>-3.6363636363636398</c:v>
                </c:pt>
                <c:pt idx="2">
                  <c:v>-11.340206185567</c:v>
                </c:pt>
                <c:pt idx="3">
                  <c:v>-11.6457080371788</c:v>
                </c:pt>
                <c:pt idx="4">
                  <c:v>-7.6923076923076898</c:v>
                </c:pt>
                <c:pt idx="5">
                  <c:v>-14.285714285714301</c:v>
                </c:pt>
                <c:pt idx="6">
                  <c:v>-13.636363636363599</c:v>
                </c:pt>
                <c:pt idx="7">
                  <c:v>-14.814814814814801</c:v>
                </c:pt>
                <c:pt idx="8">
                  <c:v>-10.8333333333333</c:v>
                </c:pt>
                <c:pt idx="9">
                  <c:v>-12.6315789473684</c:v>
                </c:pt>
                <c:pt idx="10">
                  <c:v>-13.908822287885201</c:v>
                </c:pt>
                <c:pt idx="11">
                  <c:v>-13.207547169811299</c:v>
                </c:pt>
                <c:pt idx="12">
                  <c:v>-1.26582278481013</c:v>
                </c:pt>
                <c:pt idx="13">
                  <c:v>-14.285714285714301</c:v>
                </c:pt>
                <c:pt idx="14">
                  <c:v>-14.285714285714301</c:v>
                </c:pt>
                <c:pt idx="15">
                  <c:v>0</c:v>
                </c:pt>
                <c:pt idx="16">
                  <c:v>-14.285714285714301</c:v>
                </c:pt>
                <c:pt idx="17">
                  <c:v>-29.411764705882401</c:v>
                </c:pt>
                <c:pt idx="18">
                  <c:v>-40</c:v>
                </c:pt>
                <c:pt idx="19">
                  <c:v>-37.837837837837803</c:v>
                </c:pt>
                <c:pt idx="20">
                  <c:v>-33.3333333333333</c:v>
                </c:pt>
                <c:pt idx="21">
                  <c:v>-25</c:v>
                </c:pt>
                <c:pt idx="22">
                  <c:v>-23.529411764705898</c:v>
                </c:pt>
              </c:numCache>
            </c:numRef>
          </c:val>
          <c:extLst>
            <c:ext xmlns:c16="http://schemas.microsoft.com/office/drawing/2014/chart" uri="{C3380CC4-5D6E-409C-BE32-E72D297353CC}">
              <c16:uniqueId val="{00000019-5EB1-413E-838F-57988F4B6E5C}"/>
            </c:ext>
          </c:extLst>
        </c:ser>
        <c:ser>
          <c:idx val="1"/>
          <c:order val="1"/>
          <c:tx>
            <c:strRef>
              <c:f>Lapas3!$O$3</c:f>
              <c:strCache>
                <c:ptCount val="1"/>
                <c:pt idx="0">
                  <c:v>36-100</c:v>
                </c:pt>
              </c:strCache>
            </c:strRef>
          </c:tx>
          <c:spPr>
            <a:solidFill>
              <a:srgbClr val="FFC000"/>
            </a:solidFill>
            <a:ln>
              <a:solidFill>
                <a:srgbClr val="FFC000"/>
              </a:solidFill>
            </a:ln>
            <a:effectLst/>
          </c:spPr>
          <c:invertIfNegative val="0"/>
          <c:dPt>
            <c:idx val="3"/>
            <c:invertIfNegative val="0"/>
            <c:bubble3D val="0"/>
            <c:spPr>
              <a:solidFill>
                <a:srgbClr val="00B050"/>
              </a:solidFill>
              <a:ln>
                <a:solidFill>
                  <a:srgbClr val="00B050"/>
                </a:solidFill>
              </a:ln>
              <a:effectLst/>
            </c:spPr>
            <c:extLst>
              <c:ext xmlns:c16="http://schemas.microsoft.com/office/drawing/2014/chart" uri="{C3380CC4-5D6E-409C-BE32-E72D297353CC}">
                <c16:uniqueId val="{0000001B-5EB1-413E-838F-57988F4B6E5C}"/>
              </c:ext>
            </c:extLst>
          </c:dPt>
          <c:dPt>
            <c:idx val="10"/>
            <c:invertIfNegative val="0"/>
            <c:bubble3D val="0"/>
            <c:spPr>
              <a:solidFill>
                <a:schemeClr val="tx2">
                  <a:lumMod val="60000"/>
                  <a:lumOff val="40000"/>
                </a:schemeClr>
              </a:solidFill>
              <a:ln>
                <a:solidFill>
                  <a:schemeClr val="tx2">
                    <a:lumMod val="60000"/>
                    <a:lumOff val="40000"/>
                  </a:schemeClr>
                </a:solidFill>
              </a:ln>
              <a:effectLst/>
            </c:spPr>
            <c:extLst>
              <c:ext xmlns:c16="http://schemas.microsoft.com/office/drawing/2014/chart" uri="{C3380CC4-5D6E-409C-BE32-E72D297353CC}">
                <c16:uniqueId val="{0000001D-5EB1-413E-838F-57988F4B6E5C}"/>
              </c:ext>
            </c:extLst>
          </c:dPt>
          <c:dLbls>
            <c:dLbl>
              <c:idx val="0"/>
              <c:layout>
                <c:manualLayout>
                  <c:x val="0.15891416310739404"/>
                  <c:y val="5.2505525564767426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E-5EB1-413E-838F-57988F4B6E5C}"/>
                </c:ext>
              </c:extLst>
            </c:dLbl>
            <c:dLbl>
              <c:idx val="1"/>
              <c:layout>
                <c:manualLayout>
                  <c:x val="0.11978995811523303"/>
                  <c:y val="-1.312121393138895E-3"/>
                </c:manualLayout>
              </c:layout>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tx1">
                          <a:lumMod val="75000"/>
                          <a:lumOff val="25000"/>
                        </a:schemeClr>
                      </a:solidFill>
                      <a:latin typeface="+mn-lt"/>
                      <a:ea typeface="+mn-ea"/>
                      <a:cs typeface="+mn-cs"/>
                    </a:defRPr>
                  </a:pPr>
                  <a:endParaRPr lang="lt-LT"/>
                </a:p>
              </c:txPr>
              <c:dLblPos val="ctr"/>
              <c:showLegendKey val="0"/>
              <c:showVal val="1"/>
              <c:showCatName val="0"/>
              <c:showSerName val="0"/>
              <c:showPercent val="0"/>
              <c:showBubbleSize val="0"/>
              <c:extLst>
                <c:ext xmlns:c15="http://schemas.microsoft.com/office/drawing/2012/chart" uri="{CE6537A1-D6FC-4f65-9D91-7224C49458BB}">
                  <c15:layout>
                    <c:manualLayout>
                      <c:w val="8.9377924141543261E-2"/>
                      <c:h val="2.8836492683807061E-2"/>
                    </c:manualLayout>
                  </c15:layout>
                </c:ext>
                <c:ext xmlns:c16="http://schemas.microsoft.com/office/drawing/2014/chart" uri="{C3380CC4-5D6E-409C-BE32-E72D297353CC}">
                  <c16:uniqueId val="{0000001F-5EB1-413E-838F-57988F4B6E5C}"/>
                </c:ext>
              </c:extLst>
            </c:dLbl>
            <c:dLbl>
              <c:idx val="2"/>
              <c:layout>
                <c:manualLayout>
                  <c:x val="0.11155252308818694"/>
                  <c:y val="4.1339678422775516E-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0-5EB1-413E-838F-57988F4B6E5C}"/>
                </c:ext>
              </c:extLst>
            </c:dLbl>
            <c:dLbl>
              <c:idx val="3"/>
              <c:layout>
                <c:manualLayout>
                  <c:x val="0.11061813402320869"/>
                  <c:y val="-2.2670679647050092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B-5EB1-413E-838F-57988F4B6E5C}"/>
                </c:ext>
              </c:extLst>
            </c:dLbl>
            <c:dLbl>
              <c:idx val="4"/>
              <c:layout>
                <c:manualLayout>
                  <c:x val="0.11755455570439936"/>
                  <c:y val="2.0669839216200332E-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1-5EB1-413E-838F-57988F4B6E5C}"/>
                </c:ext>
              </c:extLst>
            </c:dLbl>
            <c:dLbl>
              <c:idx val="5"/>
              <c:layout>
                <c:manualLayout>
                  <c:x val="0.10295468085036354"/>
                  <c:y val="2.0669839216200332E-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2-5EB1-413E-838F-57988F4B6E5C}"/>
                </c:ext>
              </c:extLst>
            </c:dLbl>
            <c:dLbl>
              <c:idx val="6"/>
              <c:layout>
                <c:manualLayout>
                  <c:x val="0.10463584974731259"/>
                  <c:y val="2.0669839211387758E-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3-5EB1-413E-838F-57988F4B6E5C}"/>
                </c:ext>
              </c:extLst>
            </c:dLbl>
            <c:dLbl>
              <c:idx val="7"/>
              <c:layout>
                <c:manualLayout>
                  <c:x val="0.11997701878323161"/>
                  <c:y val="4.1339678427588087E-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4-5EB1-413E-838F-57988F4B6E5C}"/>
                </c:ext>
              </c:extLst>
            </c:dLbl>
            <c:dLbl>
              <c:idx val="8"/>
              <c:layout>
                <c:manualLayout>
                  <c:x val="0.10986586854114996"/>
                  <c:y val="2.0669839216200332E-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5-5EB1-413E-838F-57988F4B6E5C}"/>
                </c:ext>
              </c:extLst>
            </c:dLbl>
            <c:dLbl>
              <c:idx val="9"/>
              <c:layout>
                <c:manualLayout>
                  <c:x val="0.1191033375792265"/>
                  <c:y val="-2.6248628814541314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6-5EB1-413E-838F-57988F4B6E5C}"/>
                </c:ext>
              </c:extLst>
            </c:dLbl>
            <c:dLbl>
              <c:idx val="10"/>
              <c:layout>
                <c:manualLayout>
                  <c:x val="9.2280337199253895E-2"/>
                  <c:y val="-4.8923442429433684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D-5EB1-413E-838F-57988F4B6E5C}"/>
                </c:ext>
              </c:extLst>
            </c:dLbl>
            <c:dLbl>
              <c:idx val="11"/>
              <c:layout>
                <c:manualLayout>
                  <c:x val="9.2643487235075095E-2"/>
                  <c:y val="2.0669839211387758E-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7-5EB1-413E-838F-57988F4B6E5C}"/>
                </c:ext>
              </c:extLst>
            </c:dLbl>
            <c:dLbl>
              <c:idx val="12"/>
              <c:layout>
                <c:manualLayout>
                  <c:x val="9.599156233874466E-2"/>
                  <c:y val="-2.6248628814541314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8-5EB1-413E-838F-57988F4B6E5C}"/>
                </c:ext>
              </c:extLst>
            </c:dLbl>
            <c:dLbl>
              <c:idx val="13"/>
              <c:layout>
                <c:manualLayout>
                  <c:x val="9.9932819071923085E-2"/>
                  <c:y val="2.0669839211387758E-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9-5EB1-413E-838F-57988F4B6E5C}"/>
                </c:ext>
              </c:extLst>
            </c:dLbl>
            <c:dLbl>
              <c:idx val="14"/>
              <c:layout>
                <c:manualLayout>
                  <c:x val="0.1016512903894701"/>
                  <c:y val="-2.2672746630970271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A-5EB1-413E-838F-57988F4B6E5C}"/>
                </c:ext>
              </c:extLst>
            </c:dLbl>
            <c:dLbl>
              <c:idx val="15"/>
              <c:layout>
                <c:manualLayout>
                  <c:x val="0.10264419305538633"/>
                  <c:y val="2.0669839211387758E-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B-5EB1-413E-838F-57988F4B6E5C}"/>
                </c:ext>
              </c:extLst>
            </c:dLbl>
            <c:dLbl>
              <c:idx val="16"/>
              <c:layout>
                <c:manualLayout>
                  <c:x val="8.4739762588378398E-2"/>
                  <c:y val="-4.8923442429432721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C-5EB1-413E-838F-57988F4B6E5C}"/>
                </c:ext>
              </c:extLst>
            </c:dLbl>
            <c:dLbl>
              <c:idx val="17"/>
              <c:layout>
                <c:manualLayout>
                  <c:x val="0.10124409448818898"/>
                  <c:y val="-8.3143408378906071E-1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D-5EB1-413E-838F-57988F4B6E5C}"/>
                </c:ext>
              </c:extLst>
            </c:dLbl>
            <c:dLbl>
              <c:idx val="18"/>
              <c:layout>
                <c:manualLayout>
                  <c:x val="7.5481189851268587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E-5EB1-413E-838F-57988F4B6E5C}"/>
                </c:ext>
              </c:extLst>
            </c:dLbl>
            <c:dLbl>
              <c:idx val="19"/>
              <c:layout>
                <c:manualLayout>
                  <c:x val="7.2466535433070869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F-5EB1-413E-838F-57988F4B6E5C}"/>
                </c:ext>
              </c:extLst>
            </c:dLbl>
            <c:dLbl>
              <c:idx val="20"/>
              <c:layout>
                <c:manualLayout>
                  <c:x val="7.4770122484689408E-2"/>
                  <c:y val="1.6628681675781214E-16"/>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30-5EB1-413E-838F-57988F4B6E5C}"/>
                </c:ext>
              </c:extLst>
            </c:dLbl>
            <c:dLbl>
              <c:idx val="21"/>
              <c:layout>
                <c:manualLayout>
                  <c:x val="5.4925853018372599E-2"/>
                  <c:y val="2.2675736961451248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31-5EB1-413E-838F-57988F4B6E5C}"/>
                </c:ext>
              </c:extLst>
            </c:dLbl>
            <c:dLbl>
              <c:idx val="22"/>
              <c:layout>
                <c:manualLayout>
                  <c:x val="5.8562773403324588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32-5EB1-413E-838F-57988F4B6E5C}"/>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lt-L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Lapas3!$M$4:$M$26</c:f>
              <c:strCache>
                <c:ptCount val="23"/>
                <c:pt idx="0">
                  <c:v>G18</c:v>
                </c:pt>
                <c:pt idx="1">
                  <c:v>G9</c:v>
                </c:pt>
                <c:pt idx="2">
                  <c:v>G16</c:v>
                </c:pt>
                <c:pt idx="3">
                  <c:v>Kauno miestas</c:v>
                </c:pt>
                <c:pt idx="4">
                  <c:v>G5</c:v>
                </c:pt>
                <c:pt idx="5">
                  <c:v>G17</c:v>
                </c:pt>
                <c:pt idx="6">
                  <c:v>G8</c:v>
                </c:pt>
                <c:pt idx="7">
                  <c:v>G3</c:v>
                </c:pt>
                <c:pt idx="8">
                  <c:v>G14</c:v>
                </c:pt>
                <c:pt idx="9">
                  <c:v>G13</c:v>
                </c:pt>
                <c:pt idx="10">
                  <c:v>Visa Lietuva</c:v>
                </c:pt>
                <c:pt idx="11">
                  <c:v>G10</c:v>
                </c:pt>
                <c:pt idx="12">
                  <c:v>G11</c:v>
                </c:pt>
                <c:pt idx="13">
                  <c:v>G6</c:v>
                </c:pt>
                <c:pt idx="14">
                  <c:v>G20</c:v>
                </c:pt>
                <c:pt idx="15">
                  <c:v>G7</c:v>
                </c:pt>
                <c:pt idx="16">
                  <c:v>G12</c:v>
                </c:pt>
                <c:pt idx="17">
                  <c:v>G1</c:v>
                </c:pt>
                <c:pt idx="18">
                  <c:v>G4</c:v>
                </c:pt>
                <c:pt idx="19">
                  <c:v>G19</c:v>
                </c:pt>
                <c:pt idx="20">
                  <c:v>G2</c:v>
                </c:pt>
                <c:pt idx="21">
                  <c:v>G15</c:v>
                </c:pt>
                <c:pt idx="22">
                  <c:v>G21</c:v>
                </c:pt>
              </c:strCache>
            </c:strRef>
          </c:cat>
          <c:val>
            <c:numRef>
              <c:f>Lapas3!$O$4:$O$26</c:f>
              <c:numCache>
                <c:formatCode>0</c:formatCode>
                <c:ptCount val="23"/>
                <c:pt idx="0">
                  <c:v>73.900000000000006</c:v>
                </c:pt>
                <c:pt idx="1">
                  <c:v>51.8</c:v>
                </c:pt>
                <c:pt idx="2">
                  <c:v>50.5</c:v>
                </c:pt>
                <c:pt idx="3">
                  <c:v>49.5</c:v>
                </c:pt>
                <c:pt idx="4">
                  <c:v>46.2</c:v>
                </c:pt>
                <c:pt idx="5">
                  <c:v>42.9</c:v>
                </c:pt>
                <c:pt idx="6">
                  <c:v>42.5</c:v>
                </c:pt>
                <c:pt idx="7">
                  <c:v>42</c:v>
                </c:pt>
                <c:pt idx="8">
                  <c:v>41.7</c:v>
                </c:pt>
                <c:pt idx="9">
                  <c:v>41</c:v>
                </c:pt>
                <c:pt idx="10">
                  <c:v>40.700000000000003</c:v>
                </c:pt>
                <c:pt idx="11">
                  <c:v>40.5</c:v>
                </c:pt>
                <c:pt idx="12">
                  <c:v>38</c:v>
                </c:pt>
                <c:pt idx="13">
                  <c:v>35.700000000000003</c:v>
                </c:pt>
                <c:pt idx="14">
                  <c:v>34.299999999999997</c:v>
                </c:pt>
                <c:pt idx="15">
                  <c:v>33.299999999999997</c:v>
                </c:pt>
                <c:pt idx="16">
                  <c:v>32.200000000000003</c:v>
                </c:pt>
                <c:pt idx="17">
                  <c:v>29.4</c:v>
                </c:pt>
                <c:pt idx="18">
                  <c:v>20</c:v>
                </c:pt>
                <c:pt idx="19">
                  <c:v>18.899999999999999</c:v>
                </c:pt>
                <c:pt idx="20">
                  <c:v>16.7</c:v>
                </c:pt>
                <c:pt idx="21">
                  <c:v>12.5</c:v>
                </c:pt>
                <c:pt idx="22">
                  <c:v>11.8</c:v>
                </c:pt>
              </c:numCache>
            </c:numRef>
          </c:val>
          <c:extLst>
            <c:ext xmlns:c16="http://schemas.microsoft.com/office/drawing/2014/chart" uri="{C3380CC4-5D6E-409C-BE32-E72D297353CC}">
              <c16:uniqueId val="{00000033-5EB1-413E-838F-57988F4B6E5C}"/>
            </c:ext>
          </c:extLst>
        </c:ser>
        <c:dLbls>
          <c:showLegendKey val="0"/>
          <c:showVal val="0"/>
          <c:showCatName val="0"/>
          <c:showSerName val="0"/>
          <c:showPercent val="0"/>
          <c:showBubbleSize val="0"/>
        </c:dLbls>
        <c:gapWidth val="150"/>
        <c:overlap val="100"/>
        <c:axId val="332176288"/>
        <c:axId val="332174976"/>
      </c:barChart>
      <c:catAx>
        <c:axId val="332176288"/>
        <c:scaling>
          <c:orientation val="maxMin"/>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lt-LT"/>
          </a:p>
        </c:txPr>
        <c:crossAx val="332174976"/>
        <c:crosses val="autoZero"/>
        <c:auto val="1"/>
        <c:lblAlgn val="ctr"/>
        <c:lblOffset val="100"/>
        <c:noMultiLvlLbl val="0"/>
      </c:catAx>
      <c:valAx>
        <c:axId val="332174976"/>
        <c:scaling>
          <c:orientation val="minMax"/>
          <c:min val="-100"/>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3321762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lt-LT" b="1" baseline="0" dirty="0" smtClean="0"/>
              <a:t>2020 </a:t>
            </a:r>
            <a:r>
              <a:rPr lang="lt-LT" b="1" baseline="0" dirty="0"/>
              <a:t>m.</a:t>
            </a:r>
            <a:endParaRPr lang="lt-LT" b="1" dirty="0"/>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lt-LT"/>
        </a:p>
      </c:txPr>
    </c:title>
    <c:autoTitleDeleted val="0"/>
    <c:plotArea>
      <c:layout/>
      <c:barChart>
        <c:barDir val="bar"/>
        <c:grouping val="clustered"/>
        <c:varyColors val="0"/>
        <c:ser>
          <c:idx val="0"/>
          <c:order val="0"/>
          <c:tx>
            <c:strRef>
              <c:f>Lapas3!$J$3</c:f>
              <c:strCache>
                <c:ptCount val="1"/>
                <c:pt idx="0">
                  <c:v>Mažiau 16</c:v>
                </c:pt>
              </c:strCache>
            </c:strRef>
          </c:tx>
          <c:spPr>
            <a:solidFill>
              <a:srgbClr val="FF0000"/>
            </a:solidFill>
            <a:ln>
              <a:solidFill>
                <a:srgbClr val="FF0000"/>
              </a:solidFill>
            </a:ln>
            <a:effectLst/>
          </c:spPr>
          <c:invertIfNegative val="0"/>
          <c:dPt>
            <c:idx val="16"/>
            <c:invertIfNegative val="0"/>
            <c:bubble3D val="0"/>
            <c:spPr>
              <a:solidFill>
                <a:srgbClr val="0070C0"/>
              </a:solidFill>
              <a:ln>
                <a:solidFill>
                  <a:srgbClr val="0070C0"/>
                </a:solidFill>
              </a:ln>
              <a:effectLst/>
            </c:spPr>
            <c:extLst>
              <c:ext xmlns:c16="http://schemas.microsoft.com/office/drawing/2014/chart" uri="{C3380CC4-5D6E-409C-BE32-E72D297353CC}">
                <c16:uniqueId val="{00000001-2B1E-424B-AA88-A4C220625D5E}"/>
              </c:ext>
            </c:extLst>
          </c:dPt>
          <c:dPt>
            <c:idx val="20"/>
            <c:invertIfNegative val="0"/>
            <c:bubble3D val="0"/>
            <c:spPr>
              <a:solidFill>
                <a:srgbClr val="00B050"/>
              </a:solidFill>
              <a:ln>
                <a:solidFill>
                  <a:srgbClr val="00B050"/>
                </a:solidFill>
              </a:ln>
              <a:effectLst/>
            </c:spPr>
            <c:extLst>
              <c:ext xmlns:c16="http://schemas.microsoft.com/office/drawing/2014/chart" uri="{C3380CC4-5D6E-409C-BE32-E72D297353CC}">
                <c16:uniqueId val="{00000003-2B1E-424B-AA88-A4C220625D5E}"/>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Lapas3!$I$4:$I$26</c:f>
              <c:strCache>
                <c:ptCount val="23"/>
                <c:pt idx="0">
                  <c:v>G15</c:v>
                </c:pt>
                <c:pt idx="1">
                  <c:v>G19</c:v>
                </c:pt>
                <c:pt idx="2">
                  <c:v>G4</c:v>
                </c:pt>
                <c:pt idx="3">
                  <c:v>G7</c:v>
                </c:pt>
                <c:pt idx="4">
                  <c:v>G2</c:v>
                </c:pt>
                <c:pt idx="5">
                  <c:v>G21</c:v>
                </c:pt>
                <c:pt idx="6">
                  <c:v>G8</c:v>
                </c:pt>
                <c:pt idx="7">
                  <c:v>G1</c:v>
                </c:pt>
                <c:pt idx="8">
                  <c:v>G5</c:v>
                </c:pt>
                <c:pt idx="9">
                  <c:v>G13</c:v>
                </c:pt>
                <c:pt idx="10">
                  <c:v>G17</c:v>
                </c:pt>
                <c:pt idx="11">
                  <c:v>G12</c:v>
                </c:pt>
                <c:pt idx="12">
                  <c:v>G11</c:v>
                </c:pt>
                <c:pt idx="13">
                  <c:v>G10</c:v>
                </c:pt>
                <c:pt idx="14">
                  <c:v>G14</c:v>
                </c:pt>
                <c:pt idx="15">
                  <c:v>G6</c:v>
                </c:pt>
                <c:pt idx="16">
                  <c:v>Lietuva</c:v>
                </c:pt>
                <c:pt idx="17">
                  <c:v>G3</c:v>
                </c:pt>
                <c:pt idx="18">
                  <c:v>G20</c:v>
                </c:pt>
                <c:pt idx="19">
                  <c:v>G16</c:v>
                </c:pt>
                <c:pt idx="20">
                  <c:v>Kauno m.</c:v>
                </c:pt>
                <c:pt idx="21">
                  <c:v>G9</c:v>
                </c:pt>
                <c:pt idx="22">
                  <c:v>G18</c:v>
                </c:pt>
              </c:strCache>
            </c:strRef>
          </c:cat>
          <c:val>
            <c:numRef>
              <c:f>Lapas3!$J$4:$J$26</c:f>
              <c:numCache>
                <c:formatCode>0</c:formatCode>
                <c:ptCount val="23"/>
                <c:pt idx="0">
                  <c:v>-93.3333333333333</c:v>
                </c:pt>
                <c:pt idx="1">
                  <c:v>-59.375</c:v>
                </c:pt>
                <c:pt idx="2">
                  <c:v>-25</c:v>
                </c:pt>
                <c:pt idx="3">
                  <c:v>-40</c:v>
                </c:pt>
                <c:pt idx="4">
                  <c:v>-30.769230769230798</c:v>
                </c:pt>
                <c:pt idx="5">
                  <c:v>-36.363636363636402</c:v>
                </c:pt>
                <c:pt idx="6">
                  <c:v>-36.363636363636402</c:v>
                </c:pt>
                <c:pt idx="7">
                  <c:v>-45</c:v>
                </c:pt>
                <c:pt idx="8">
                  <c:v>-66.6666666666667</c:v>
                </c:pt>
                <c:pt idx="9">
                  <c:v>-35.106382978723403</c:v>
                </c:pt>
                <c:pt idx="10">
                  <c:v>-35.4166666666667</c:v>
                </c:pt>
                <c:pt idx="11">
                  <c:v>-33.3333333333333</c:v>
                </c:pt>
                <c:pt idx="12">
                  <c:v>-27.027027027027</c:v>
                </c:pt>
                <c:pt idx="13">
                  <c:v>-32.258064516128997</c:v>
                </c:pt>
                <c:pt idx="14">
                  <c:v>-26.6666666666667</c:v>
                </c:pt>
                <c:pt idx="15">
                  <c:v>-47.619047619047599</c:v>
                </c:pt>
                <c:pt idx="16">
                  <c:v>-30.6</c:v>
                </c:pt>
                <c:pt idx="17">
                  <c:v>-30.136986301369902</c:v>
                </c:pt>
                <c:pt idx="18">
                  <c:v>-29.230769230769202</c:v>
                </c:pt>
                <c:pt idx="19">
                  <c:v>-15.887850467289701</c:v>
                </c:pt>
                <c:pt idx="20">
                  <c:v>-23.76</c:v>
                </c:pt>
                <c:pt idx="21">
                  <c:v>-22.388059701492502</c:v>
                </c:pt>
                <c:pt idx="22">
                  <c:v>-7.2289156626506097</c:v>
                </c:pt>
              </c:numCache>
            </c:numRef>
          </c:val>
          <c:extLst>
            <c:ext xmlns:c16="http://schemas.microsoft.com/office/drawing/2014/chart" uri="{C3380CC4-5D6E-409C-BE32-E72D297353CC}">
              <c16:uniqueId val="{00000004-2B1E-424B-AA88-A4C220625D5E}"/>
            </c:ext>
          </c:extLst>
        </c:ser>
        <c:ser>
          <c:idx val="1"/>
          <c:order val="1"/>
          <c:tx>
            <c:strRef>
              <c:f>Lapas3!$K$3</c:f>
              <c:strCache>
                <c:ptCount val="1"/>
                <c:pt idx="0">
                  <c:v>36-100</c:v>
                </c:pt>
              </c:strCache>
            </c:strRef>
          </c:tx>
          <c:spPr>
            <a:solidFill>
              <a:srgbClr val="FFC000"/>
            </a:solidFill>
            <a:ln>
              <a:solidFill>
                <a:srgbClr val="FFC000"/>
              </a:solidFill>
            </a:ln>
            <a:effectLst/>
          </c:spPr>
          <c:invertIfNegative val="0"/>
          <c:dPt>
            <c:idx val="16"/>
            <c:invertIfNegative val="0"/>
            <c:bubble3D val="0"/>
            <c:spPr>
              <a:solidFill>
                <a:srgbClr val="0070C0"/>
              </a:solidFill>
              <a:ln>
                <a:solidFill>
                  <a:srgbClr val="0070C0"/>
                </a:solidFill>
              </a:ln>
              <a:effectLst/>
            </c:spPr>
            <c:extLst>
              <c:ext xmlns:c16="http://schemas.microsoft.com/office/drawing/2014/chart" uri="{C3380CC4-5D6E-409C-BE32-E72D297353CC}">
                <c16:uniqueId val="{00000006-2B1E-424B-AA88-A4C220625D5E}"/>
              </c:ext>
            </c:extLst>
          </c:dPt>
          <c:dPt>
            <c:idx val="20"/>
            <c:invertIfNegative val="0"/>
            <c:bubble3D val="0"/>
            <c:spPr>
              <a:solidFill>
                <a:srgbClr val="00B050"/>
              </a:solidFill>
              <a:ln>
                <a:solidFill>
                  <a:srgbClr val="00B050"/>
                </a:solidFill>
              </a:ln>
              <a:effectLst/>
            </c:spPr>
            <c:extLst>
              <c:ext xmlns:c16="http://schemas.microsoft.com/office/drawing/2014/chart" uri="{C3380CC4-5D6E-409C-BE32-E72D297353CC}">
                <c16:uniqueId val="{00000008-2B1E-424B-AA88-A4C220625D5E}"/>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Lapas3!$I$4:$I$26</c:f>
              <c:strCache>
                <c:ptCount val="23"/>
                <c:pt idx="0">
                  <c:v>G15</c:v>
                </c:pt>
                <c:pt idx="1">
                  <c:v>G19</c:v>
                </c:pt>
                <c:pt idx="2">
                  <c:v>G4</c:v>
                </c:pt>
                <c:pt idx="3">
                  <c:v>G7</c:v>
                </c:pt>
                <c:pt idx="4">
                  <c:v>G2</c:v>
                </c:pt>
                <c:pt idx="5">
                  <c:v>G21</c:v>
                </c:pt>
                <c:pt idx="6">
                  <c:v>G8</c:v>
                </c:pt>
                <c:pt idx="7">
                  <c:v>G1</c:v>
                </c:pt>
                <c:pt idx="8">
                  <c:v>G5</c:v>
                </c:pt>
                <c:pt idx="9">
                  <c:v>G13</c:v>
                </c:pt>
                <c:pt idx="10">
                  <c:v>G17</c:v>
                </c:pt>
                <c:pt idx="11">
                  <c:v>G12</c:v>
                </c:pt>
                <c:pt idx="12">
                  <c:v>G11</c:v>
                </c:pt>
                <c:pt idx="13">
                  <c:v>G10</c:v>
                </c:pt>
                <c:pt idx="14">
                  <c:v>G14</c:v>
                </c:pt>
                <c:pt idx="15">
                  <c:v>G6</c:v>
                </c:pt>
                <c:pt idx="16">
                  <c:v>Lietuva</c:v>
                </c:pt>
                <c:pt idx="17">
                  <c:v>G3</c:v>
                </c:pt>
                <c:pt idx="18">
                  <c:v>G20</c:v>
                </c:pt>
                <c:pt idx="19">
                  <c:v>G16</c:v>
                </c:pt>
                <c:pt idx="20">
                  <c:v>Kauno m.</c:v>
                </c:pt>
                <c:pt idx="21">
                  <c:v>G9</c:v>
                </c:pt>
                <c:pt idx="22">
                  <c:v>G18</c:v>
                </c:pt>
              </c:strCache>
            </c:strRef>
          </c:cat>
          <c:val>
            <c:numRef>
              <c:f>Lapas3!$K$4:$K$26</c:f>
              <c:numCache>
                <c:formatCode>0</c:formatCode>
                <c:ptCount val="23"/>
                <c:pt idx="0">
                  <c:v>0</c:v>
                </c:pt>
                <c:pt idx="1">
                  <c:v>0</c:v>
                </c:pt>
                <c:pt idx="2">
                  <c:v>0</c:v>
                </c:pt>
                <c:pt idx="3">
                  <c:v>0</c:v>
                </c:pt>
                <c:pt idx="4">
                  <c:v>7.6923076923076925</c:v>
                </c:pt>
                <c:pt idx="5">
                  <c:v>9.0909090909090917</c:v>
                </c:pt>
                <c:pt idx="6">
                  <c:v>12.121212121212121</c:v>
                </c:pt>
                <c:pt idx="7">
                  <c:v>15</c:v>
                </c:pt>
                <c:pt idx="8">
                  <c:v>16.666666666666668</c:v>
                </c:pt>
                <c:pt idx="9">
                  <c:v>18.085106382978722</c:v>
                </c:pt>
                <c:pt idx="10">
                  <c:v>18.75</c:v>
                </c:pt>
                <c:pt idx="11">
                  <c:v>20</c:v>
                </c:pt>
                <c:pt idx="12">
                  <c:v>20.27027027027027</c:v>
                </c:pt>
                <c:pt idx="13">
                  <c:v>22.580645161290324</c:v>
                </c:pt>
                <c:pt idx="14">
                  <c:v>23.80952380952381</c:v>
                </c:pt>
                <c:pt idx="15">
                  <c:v>23.80952380952381</c:v>
                </c:pt>
                <c:pt idx="16">
                  <c:v>29.369999999999997</c:v>
                </c:pt>
                <c:pt idx="17">
                  <c:v>30.136986301369859</c:v>
                </c:pt>
                <c:pt idx="18">
                  <c:v>30.769230769230766</c:v>
                </c:pt>
                <c:pt idx="19">
                  <c:v>34.579439252336449</c:v>
                </c:pt>
                <c:pt idx="20">
                  <c:v>37.57</c:v>
                </c:pt>
                <c:pt idx="21">
                  <c:v>43.28358208955224</c:v>
                </c:pt>
                <c:pt idx="22">
                  <c:v>61.044176706827315</c:v>
                </c:pt>
              </c:numCache>
            </c:numRef>
          </c:val>
          <c:extLst>
            <c:ext xmlns:c16="http://schemas.microsoft.com/office/drawing/2014/chart" uri="{C3380CC4-5D6E-409C-BE32-E72D297353CC}">
              <c16:uniqueId val="{00000009-2B1E-424B-AA88-A4C220625D5E}"/>
            </c:ext>
          </c:extLst>
        </c:ser>
        <c:dLbls>
          <c:showLegendKey val="0"/>
          <c:showVal val="0"/>
          <c:showCatName val="0"/>
          <c:showSerName val="0"/>
          <c:showPercent val="0"/>
          <c:showBubbleSize val="0"/>
        </c:dLbls>
        <c:gapWidth val="182"/>
        <c:axId val="420076072"/>
        <c:axId val="420079024"/>
      </c:barChart>
      <c:catAx>
        <c:axId val="420076072"/>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lt-LT"/>
          </a:p>
        </c:txPr>
        <c:crossAx val="420079024"/>
        <c:crosses val="autoZero"/>
        <c:auto val="1"/>
        <c:lblAlgn val="ctr"/>
        <c:lblOffset val="100"/>
        <c:noMultiLvlLbl val="0"/>
      </c:catAx>
      <c:valAx>
        <c:axId val="42007902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4200760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75966" y="2064106"/>
            <a:ext cx="7240069" cy="2729789"/>
          </a:xfrm>
          <a:prstGeom prst="rect">
            <a:avLst/>
          </a:prstGeom>
        </p:spPr>
      </p:pic>
    </p:spTree>
    <p:extLst>
      <p:ext uri="{BB962C8B-B14F-4D97-AF65-F5344CB8AC3E}">
        <p14:creationId xmlns:p14="http://schemas.microsoft.com/office/powerpoint/2010/main" val="426949847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989166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a:p>
        </p:txBody>
      </p:sp>
      <p:sp>
        <p:nvSpPr>
          <p:cNvPr id="2" name="Title 1"/>
          <p:cNvSpPr>
            <a:spLocks noGrp="1"/>
          </p:cNvSpPr>
          <p:nvPr>
            <p:ph type="title"/>
          </p:nvPr>
        </p:nvSpPr>
        <p:spPr>
          <a:xfrm>
            <a:off x="839788" y="457200"/>
            <a:ext cx="3932237" cy="1166813"/>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18439869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138238"/>
          </a:xfrm>
        </p:spPr>
        <p:txBody>
          <a:bodyPr anchor="b"/>
          <a:lstStyle>
            <a:lvl1pPr>
              <a:defRPr sz="3200"/>
            </a:lvl1pPr>
          </a:lstStyle>
          <a:p>
            <a:r>
              <a:rPr lang="en-US" smtClean="0"/>
              <a:t>Click to edit Master title style</a:t>
            </a:r>
            <a:endParaRPr lang="en-US"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30308959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accent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75966" y="2064106"/>
            <a:ext cx="7240069" cy="2729789"/>
          </a:xfrm>
          <a:prstGeom prst="rect">
            <a:avLst/>
          </a:prstGeom>
        </p:spPr>
      </p:pic>
    </p:spTree>
    <p:extLst>
      <p:ext uri="{BB962C8B-B14F-4D97-AF65-F5344CB8AC3E}">
        <p14:creationId xmlns:p14="http://schemas.microsoft.com/office/powerpoint/2010/main" val="3943214871"/>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75966" y="2064106"/>
            <a:ext cx="7240069" cy="2729789"/>
          </a:xfrm>
          <a:prstGeom prst="rect">
            <a:avLst/>
          </a:prstGeom>
        </p:spPr>
      </p:pic>
    </p:spTree>
    <p:extLst>
      <p:ext uri="{BB962C8B-B14F-4D97-AF65-F5344CB8AC3E}">
        <p14:creationId xmlns:p14="http://schemas.microsoft.com/office/powerpoint/2010/main" val="1061071962"/>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848360" y="1122363"/>
            <a:ext cx="10347960" cy="2306637"/>
          </a:xfrm>
        </p:spPr>
        <p:txBody>
          <a:bodyPr anchor="b">
            <a:normAutofit/>
          </a:bodyPr>
          <a:lstStyle>
            <a:lvl1pPr algn="ctr">
              <a:defRPr sz="4800"/>
            </a:lvl1pPr>
          </a:lstStyle>
          <a:p>
            <a:r>
              <a:rPr lang="en-US" dirty="0" smtClean="0"/>
              <a:t>Click to edit Master title style</a:t>
            </a:r>
            <a:endParaRPr lang="en-US" dirty="0"/>
          </a:p>
        </p:txBody>
      </p:sp>
      <p:sp>
        <p:nvSpPr>
          <p:cNvPr id="3" name="Subtitle 2"/>
          <p:cNvSpPr>
            <a:spLocks noGrp="1"/>
          </p:cNvSpPr>
          <p:nvPr>
            <p:ph type="subTitle" idx="1"/>
          </p:nvPr>
        </p:nvSpPr>
        <p:spPr>
          <a:xfrm>
            <a:off x="848360" y="3964268"/>
            <a:ext cx="10347960" cy="157379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99772" y="5984037"/>
            <a:ext cx="792456" cy="607342"/>
          </a:xfrm>
          <a:prstGeom prst="rect">
            <a:avLst/>
          </a:prstGeom>
        </p:spPr>
      </p:pic>
    </p:spTree>
    <p:extLst>
      <p:ext uri="{BB962C8B-B14F-4D97-AF65-F5344CB8AC3E}">
        <p14:creationId xmlns:p14="http://schemas.microsoft.com/office/powerpoint/2010/main" val="2013713185"/>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48360" y="1122363"/>
            <a:ext cx="10347960" cy="2306637"/>
          </a:xfrm>
        </p:spPr>
        <p:txBody>
          <a:bodyPr anchor="b">
            <a:normAutofit/>
          </a:bodyPr>
          <a:lstStyle>
            <a:lvl1pPr algn="ctr">
              <a:defRPr sz="4800"/>
            </a:lvl1pPr>
          </a:lstStyle>
          <a:p>
            <a:r>
              <a:rPr lang="en-US" dirty="0" smtClean="0"/>
              <a:t>Click to edit Master title style</a:t>
            </a:r>
            <a:endParaRPr lang="en-US" dirty="0"/>
          </a:p>
        </p:txBody>
      </p:sp>
      <p:sp>
        <p:nvSpPr>
          <p:cNvPr id="3" name="Subtitle 2"/>
          <p:cNvSpPr>
            <a:spLocks noGrp="1"/>
          </p:cNvSpPr>
          <p:nvPr>
            <p:ph type="subTitle" idx="1"/>
          </p:nvPr>
        </p:nvSpPr>
        <p:spPr>
          <a:xfrm>
            <a:off x="848360" y="3964268"/>
            <a:ext cx="10347960" cy="157379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99772" y="5984037"/>
            <a:ext cx="792456" cy="607342"/>
          </a:xfrm>
          <a:prstGeom prst="rect">
            <a:avLst/>
          </a:prstGeom>
        </p:spPr>
      </p:pic>
    </p:spTree>
    <p:extLst>
      <p:ext uri="{BB962C8B-B14F-4D97-AF65-F5344CB8AC3E}">
        <p14:creationId xmlns:p14="http://schemas.microsoft.com/office/powerpoint/2010/main" val="3356114596"/>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dirty="0" smtClean="0"/>
              <a:t>Click to edit Master title style</a:t>
            </a:r>
            <a:endParaRPr lang="en-US" dirty="0"/>
          </a:p>
        </p:txBody>
      </p:sp>
      <p:sp>
        <p:nvSpPr>
          <p:cNvPr id="12" name="Footer Placeholder 11"/>
          <p:cNvSpPr>
            <a:spLocks noGrp="1"/>
          </p:cNvSpPr>
          <p:nvPr>
            <p:ph type="ftr" sz="quarter" idx="11"/>
          </p:nvPr>
        </p:nvSpPr>
        <p:spPr>
          <a:xfrm>
            <a:off x="1291188" y="6437559"/>
            <a:ext cx="10191200" cy="283915"/>
          </a:xfrm>
        </p:spPr>
        <p:txBody>
          <a:bodyPr/>
          <a:lstStyle/>
          <a:p>
            <a:endParaRPr lang="en-US" dirty="0"/>
          </a:p>
        </p:txBody>
      </p:sp>
    </p:spTree>
    <p:extLst>
      <p:ext uri="{BB962C8B-B14F-4D97-AF65-F5344CB8AC3E}">
        <p14:creationId xmlns:p14="http://schemas.microsoft.com/office/powerpoint/2010/main" val="5969576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14475" y="642938"/>
            <a:ext cx="9129714" cy="2786062"/>
          </a:xfrm>
        </p:spPr>
        <p:txBody>
          <a:bodyPr anchor="b">
            <a:normAutofit/>
          </a:bodyPr>
          <a:lstStyle>
            <a:lvl1pPr algn="ctr">
              <a:defRPr sz="5400"/>
            </a:lvl1pPr>
          </a:lstStyle>
          <a:p>
            <a:r>
              <a:rPr lang="en-US" dirty="0" smtClean="0"/>
              <a:t>Click to edit Master title style</a:t>
            </a:r>
            <a:endParaRPr lang="en-US" dirty="0"/>
          </a:p>
        </p:txBody>
      </p:sp>
      <p:sp>
        <p:nvSpPr>
          <p:cNvPr id="3" name="Text Placeholder 2"/>
          <p:cNvSpPr>
            <a:spLocks noGrp="1"/>
          </p:cNvSpPr>
          <p:nvPr>
            <p:ph type="body" idx="1"/>
          </p:nvPr>
        </p:nvSpPr>
        <p:spPr>
          <a:xfrm>
            <a:off x="831850" y="3894138"/>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1926282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09400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accent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75966" y="2064106"/>
            <a:ext cx="7240069" cy="2729789"/>
          </a:xfrm>
          <a:prstGeom prst="rect">
            <a:avLst/>
          </a:prstGeom>
        </p:spPr>
      </p:pic>
    </p:spTree>
    <p:extLst>
      <p:ext uri="{BB962C8B-B14F-4D97-AF65-F5344CB8AC3E}">
        <p14:creationId xmlns:p14="http://schemas.microsoft.com/office/powerpoint/2010/main" val="3307000913"/>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endParaRPr lang="en-US" dirty="0"/>
          </a:p>
        </p:txBody>
      </p:sp>
      <p:sp>
        <p:nvSpPr>
          <p:cNvPr id="2" name="Title 1"/>
          <p:cNvSpPr>
            <a:spLocks noGrp="1"/>
          </p:cNvSpPr>
          <p:nvPr>
            <p:ph type="title"/>
          </p:nvPr>
        </p:nvSpPr>
        <p:spPr>
          <a:xfrm>
            <a:off x="533400" y="365126"/>
            <a:ext cx="10821988" cy="823078"/>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533400" y="1681163"/>
            <a:ext cx="54641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533400" y="2505075"/>
            <a:ext cx="5464175"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176641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2" name="Title 1"/>
          <p:cNvSpPr>
            <a:spLocks noGrp="1"/>
          </p:cNvSpPr>
          <p:nvPr>
            <p:ph type="title"/>
          </p:nvPr>
        </p:nvSpPr>
        <p:spPr>
          <a:xfrm>
            <a:off x="546801" y="275699"/>
            <a:ext cx="11060999" cy="91767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2832185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4278781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a:p>
        </p:txBody>
      </p:sp>
      <p:sp>
        <p:nvSpPr>
          <p:cNvPr id="2" name="Title 1"/>
          <p:cNvSpPr>
            <a:spLocks noGrp="1"/>
          </p:cNvSpPr>
          <p:nvPr>
            <p:ph type="title"/>
          </p:nvPr>
        </p:nvSpPr>
        <p:spPr>
          <a:xfrm>
            <a:off x="839788" y="457200"/>
            <a:ext cx="3932237" cy="1166813"/>
          </a:xfrm>
        </p:spPr>
        <p:txBody>
          <a:bodyPr anchor="b"/>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30129332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138238"/>
          </a:xfrm>
        </p:spPr>
        <p:txBody>
          <a:bodyPr anchor="b"/>
          <a:lstStyle>
            <a:lvl1pPr>
              <a:defRPr sz="32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3056953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848360" y="1122363"/>
            <a:ext cx="10347960" cy="2306637"/>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48360" y="3964268"/>
            <a:ext cx="10347960" cy="157379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99772" y="5984037"/>
            <a:ext cx="792456" cy="607342"/>
          </a:xfrm>
          <a:prstGeom prst="rect">
            <a:avLst/>
          </a:prstGeom>
        </p:spPr>
      </p:pic>
    </p:spTree>
    <p:extLst>
      <p:ext uri="{BB962C8B-B14F-4D97-AF65-F5344CB8AC3E}">
        <p14:creationId xmlns:p14="http://schemas.microsoft.com/office/powerpoint/2010/main" val="141786820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48360" y="1122363"/>
            <a:ext cx="10347960" cy="2306637"/>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48360" y="3964268"/>
            <a:ext cx="10347960" cy="157379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99772" y="5984037"/>
            <a:ext cx="792456" cy="607342"/>
          </a:xfrm>
          <a:prstGeom prst="rect">
            <a:avLst/>
          </a:prstGeom>
        </p:spPr>
      </p:pic>
    </p:spTree>
    <p:extLst>
      <p:ext uri="{BB962C8B-B14F-4D97-AF65-F5344CB8AC3E}">
        <p14:creationId xmlns:p14="http://schemas.microsoft.com/office/powerpoint/2010/main" val="1904023711"/>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dirty="0"/>
          </a:p>
        </p:txBody>
      </p:sp>
      <p:sp>
        <p:nvSpPr>
          <p:cNvPr id="12" name="Footer Placeholder 11"/>
          <p:cNvSpPr>
            <a:spLocks noGrp="1"/>
          </p:cNvSpPr>
          <p:nvPr>
            <p:ph type="ftr" sz="quarter" idx="11"/>
          </p:nvPr>
        </p:nvSpPr>
        <p:spPr>
          <a:xfrm>
            <a:off x="1291188" y="6437559"/>
            <a:ext cx="10191200" cy="283915"/>
          </a:xfrm>
        </p:spPr>
        <p:txBody>
          <a:bodyPr/>
          <a:lstStyle/>
          <a:p>
            <a:endParaRPr lang="en-US" dirty="0"/>
          </a:p>
        </p:txBody>
      </p:sp>
    </p:spTree>
    <p:extLst>
      <p:ext uri="{BB962C8B-B14F-4D97-AF65-F5344CB8AC3E}">
        <p14:creationId xmlns:p14="http://schemas.microsoft.com/office/powerpoint/2010/main" val="1486719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14475" y="642938"/>
            <a:ext cx="9129714" cy="2786062"/>
          </a:xfrm>
        </p:spPr>
        <p:txBody>
          <a:bodyPr anchor="b">
            <a:normAutofit/>
          </a:bodyPr>
          <a:lstStyle>
            <a:lvl1pPr algn="ctr">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831850" y="3894138"/>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02032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16040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endParaRPr lang="en-US" dirty="0"/>
          </a:p>
        </p:txBody>
      </p:sp>
      <p:sp>
        <p:nvSpPr>
          <p:cNvPr id="2" name="Title 1"/>
          <p:cNvSpPr>
            <a:spLocks noGrp="1"/>
          </p:cNvSpPr>
          <p:nvPr>
            <p:ph type="title"/>
          </p:nvPr>
        </p:nvSpPr>
        <p:spPr>
          <a:xfrm>
            <a:off x="533400" y="365126"/>
            <a:ext cx="10821988" cy="823078"/>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33400" y="1681163"/>
            <a:ext cx="54641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33400" y="2505075"/>
            <a:ext cx="5464175"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31125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2" name="Title 1"/>
          <p:cNvSpPr>
            <a:spLocks noGrp="1"/>
          </p:cNvSpPr>
          <p:nvPr>
            <p:ph type="title"/>
          </p:nvPr>
        </p:nvSpPr>
        <p:spPr>
          <a:xfrm>
            <a:off x="546801" y="275699"/>
            <a:ext cx="11060999" cy="91767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073846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111317"/>
            <a:ext cx="12192000" cy="7466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546801" y="275699"/>
            <a:ext cx="11060999" cy="810152"/>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46802" y="1447800"/>
            <a:ext cx="11060998" cy="4567023"/>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1446508" y="6307811"/>
            <a:ext cx="10161292" cy="351294"/>
          </a:xfrm>
          <a:prstGeom prst="rect">
            <a:avLst/>
          </a:prstGeom>
        </p:spPr>
        <p:txBody>
          <a:bodyPr vert="horz" lIns="91440" tIns="45720" rIns="91440" bIns="45720" rtlCol="0" anchor="b"/>
          <a:lstStyle>
            <a:lvl1pPr algn="l">
              <a:defRPr sz="1400" b="1">
                <a:solidFill>
                  <a:schemeClr val="bg1"/>
                </a:solidFill>
              </a:defRPr>
            </a:lvl1pPr>
          </a:lstStyle>
          <a:p>
            <a:endParaRPr lang="en-US" dirty="0"/>
          </a:p>
        </p:txBody>
      </p:sp>
      <p:pic>
        <p:nvPicPr>
          <p:cNvPr id="9" name="Picture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23068" y="6276815"/>
            <a:ext cx="539745" cy="413663"/>
          </a:xfrm>
          <a:prstGeom prst="rect">
            <a:avLst/>
          </a:prstGeom>
        </p:spPr>
      </p:pic>
    </p:spTree>
    <p:extLst>
      <p:ext uri="{BB962C8B-B14F-4D97-AF65-F5344CB8AC3E}">
        <p14:creationId xmlns:p14="http://schemas.microsoft.com/office/powerpoint/2010/main" val="3207733751"/>
      </p:ext>
    </p:extLst>
  </p:cSld>
  <p:clrMap bg1="lt1" tx1="dk1" bg2="lt2" tx2="dk2" accent1="accent1" accent2="accent2" accent3="accent3" accent4="accent4" accent5="accent5" accent6="accent6" hlink="hlink" folHlink="folHlink"/>
  <p:sldLayoutIdLst>
    <p:sldLayoutId id="2147483649" r:id="rId1"/>
    <p:sldLayoutId id="2147483671" r:id="rId2"/>
    <p:sldLayoutId id="2147483670" r:id="rId3"/>
    <p:sldLayoutId id="2147483658"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514350" indent="-227013"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858838"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258888"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1598613"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36" userDrawn="1">
          <p15:clr>
            <a:srgbClr val="F26B43"/>
          </p15:clr>
        </p15:guide>
        <p15:guide id="3" pos="731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111317"/>
            <a:ext cx="12192000" cy="7466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546801" y="275699"/>
            <a:ext cx="11060999" cy="81015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46802" y="1447800"/>
            <a:ext cx="11060998" cy="4567023"/>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1446508" y="6307811"/>
            <a:ext cx="10161292" cy="351294"/>
          </a:xfrm>
          <a:prstGeom prst="rect">
            <a:avLst/>
          </a:prstGeom>
        </p:spPr>
        <p:txBody>
          <a:bodyPr vert="horz" lIns="91440" tIns="45720" rIns="91440" bIns="45720" rtlCol="0" anchor="b"/>
          <a:lstStyle>
            <a:lvl1pPr algn="l">
              <a:defRPr sz="1400" b="1">
                <a:solidFill>
                  <a:schemeClr val="bg1"/>
                </a:solidFill>
              </a:defRPr>
            </a:lvl1pPr>
          </a:lstStyle>
          <a:p>
            <a:endParaRPr lang="en-US" dirty="0"/>
          </a:p>
        </p:txBody>
      </p:sp>
      <p:pic>
        <p:nvPicPr>
          <p:cNvPr id="9" name="Picture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23068" y="6276815"/>
            <a:ext cx="539745" cy="413663"/>
          </a:xfrm>
          <a:prstGeom prst="rect">
            <a:avLst/>
          </a:prstGeom>
        </p:spPr>
      </p:pic>
    </p:spTree>
    <p:extLst>
      <p:ext uri="{BB962C8B-B14F-4D97-AF65-F5344CB8AC3E}">
        <p14:creationId xmlns:p14="http://schemas.microsoft.com/office/powerpoint/2010/main" val="924238309"/>
      </p:ext>
    </p:extLst>
  </p:cSld>
  <p:clrMap bg1="lt1" tx1="dk1" bg2="lt2" tx2="dk2" accent1="accent1" accent2="accent2" accent3="accent3" accent4="accent4" accent5="accent5" accent6="accent6" hlink="hlink" folHlink="folHlink"/>
  <p:sldLayoutIdLst>
    <p:sldLayoutId id="2147483673" r:id="rId1"/>
    <p:sldLayoutId id="2147483672"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514350" indent="-227013"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858838"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258888"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1598613"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36">
          <p15:clr>
            <a:srgbClr val="F26B43"/>
          </p15:clr>
        </p15:guide>
        <p15:guide id="3" pos="731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1.xml"/><Relationship Id="rId5" Type="http://schemas.openxmlformats.org/officeDocument/2006/relationships/chart" Target="../charts/chart14.xml"/><Relationship Id="rId4" Type="http://schemas.openxmlformats.org/officeDocument/2006/relationships/chart" Target="../charts/chart13.xml"/></Relationships>
</file>

<file path=ppt/slides/_rels/slide1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21.xml"/><Relationship Id="rId5" Type="http://schemas.openxmlformats.org/officeDocument/2006/relationships/chart" Target="../charts/chart18.xml"/><Relationship Id="rId4" Type="http://schemas.openxmlformats.org/officeDocument/2006/relationships/chart" Target="../charts/chart17.xml"/></Relationships>
</file>

<file path=ppt/slides/_rels/slide1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21.xml"/><Relationship Id="rId5" Type="http://schemas.openxmlformats.org/officeDocument/2006/relationships/chart" Target="../charts/chart22.xml"/><Relationship Id="rId4" Type="http://schemas.openxmlformats.org/officeDocument/2006/relationships/chart" Target="../charts/chart21.xml"/></Relationships>
</file>

<file path=ppt/slides/_rels/slide13.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21.xml"/><Relationship Id="rId5" Type="http://schemas.openxmlformats.org/officeDocument/2006/relationships/chart" Target="../charts/chart26.xml"/><Relationship Id="rId4" Type="http://schemas.openxmlformats.org/officeDocument/2006/relationships/chart" Target="../charts/chart25.xml"/></Relationships>
</file>

<file path=ppt/slides/_rels/slide14.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21.xml"/><Relationship Id="rId5" Type="http://schemas.openxmlformats.org/officeDocument/2006/relationships/chart" Target="../charts/chart30.xml"/><Relationship Id="rId4" Type="http://schemas.openxmlformats.org/officeDocument/2006/relationships/chart" Target="../charts/chart29.xml"/></Relationships>
</file>

<file path=ppt/slides/_rels/slide15.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chart" Target="../charts/chart31.xml"/><Relationship Id="rId1" Type="http://schemas.openxmlformats.org/officeDocument/2006/relationships/slideLayout" Target="../slideLayouts/slideLayout21.xml"/><Relationship Id="rId5" Type="http://schemas.openxmlformats.org/officeDocument/2006/relationships/chart" Target="../charts/chart34.xml"/><Relationship Id="rId4" Type="http://schemas.openxmlformats.org/officeDocument/2006/relationships/chart" Target="../charts/chart33.xml"/></Relationships>
</file>

<file path=ppt/slides/_rels/slide16.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21.xml"/><Relationship Id="rId5" Type="http://schemas.openxmlformats.org/officeDocument/2006/relationships/chart" Target="../charts/chart38.xml"/><Relationship Id="rId4" Type="http://schemas.openxmlformats.org/officeDocument/2006/relationships/chart" Target="../charts/chart37.xml"/></Relationships>
</file>

<file path=ppt/slides/_rels/slide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hyperlink" Target="https://e-seimas.lrs.lt/portal/legalAct/lt/TAD/TAIS.303479/asr" TargetMode="Externa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hyperlink" Target="https://e-seimas.lrs.lt/portal/legalAct/lt/TAD/34edc1c02aca11ec99bbc1b08701c7f8" TargetMode="Externa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1.xml"/><Relationship Id="rId5" Type="http://schemas.openxmlformats.org/officeDocument/2006/relationships/chart" Target="../charts/chart6.xml"/><Relationship Id="rId4" Type="http://schemas.openxmlformats.org/officeDocument/2006/relationships/chart" Target="../charts/chart5.xml"/></Relationships>
</file>

<file path=ppt/slides/_rels/slide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1.xml"/><Relationship Id="rId5" Type="http://schemas.openxmlformats.org/officeDocument/2006/relationships/chart" Target="../charts/chart10.xml"/><Relationship Id="rId4" Type="http://schemas.openxmlformats.org/officeDocument/2006/relationships/chart" Target="../charts/char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ctrTitle"/>
          </p:nvPr>
        </p:nvSpPr>
        <p:spPr>
          <a:xfrm>
            <a:off x="848360" y="1122363"/>
            <a:ext cx="10347960" cy="2875206"/>
          </a:xfrm>
        </p:spPr>
        <p:txBody>
          <a:bodyPr/>
          <a:lstStyle/>
          <a:p>
            <a:r>
              <a:rPr lang="lt-LT" dirty="0"/>
              <a:t>2023-ųjų metų brandos egzaminų rezultatai, pokyčiai ir </a:t>
            </a:r>
            <a:r>
              <a:rPr lang="lt-LT" dirty="0" smtClean="0"/>
              <a:t>perspektyvos</a:t>
            </a:r>
            <a:br>
              <a:rPr lang="lt-LT" dirty="0" smtClean="0"/>
            </a:br>
            <a:endParaRPr lang="lt-LT" dirty="0"/>
          </a:p>
        </p:txBody>
      </p:sp>
      <p:sp>
        <p:nvSpPr>
          <p:cNvPr id="3" name="Antrinis pavadinimas 2"/>
          <p:cNvSpPr>
            <a:spLocks noGrp="1"/>
          </p:cNvSpPr>
          <p:nvPr>
            <p:ph type="subTitle" idx="1"/>
          </p:nvPr>
        </p:nvSpPr>
        <p:spPr>
          <a:xfrm>
            <a:off x="848360" y="4654062"/>
            <a:ext cx="10347960" cy="1043353"/>
          </a:xfrm>
        </p:spPr>
        <p:txBody>
          <a:bodyPr>
            <a:normAutofit fontScale="85000" lnSpcReduction="20000"/>
          </a:bodyPr>
          <a:lstStyle/>
          <a:p>
            <a:r>
              <a:rPr lang="lt-LT" dirty="0" smtClean="0"/>
              <a:t>Vilija Adaškevičienė, Jolanta Ganusauskienė,</a:t>
            </a:r>
          </a:p>
          <a:p>
            <a:r>
              <a:rPr lang="lt-LT" dirty="0" smtClean="0"/>
              <a:t>Švietimo skyriaus vyriausiosios specialistės</a:t>
            </a:r>
          </a:p>
          <a:p>
            <a:r>
              <a:rPr lang="lt-LT" dirty="0" smtClean="0"/>
              <a:t>2023 m. lapkričio 22 d.</a:t>
            </a:r>
            <a:endParaRPr lang="lt-LT" dirty="0"/>
          </a:p>
        </p:txBody>
      </p:sp>
    </p:spTree>
    <p:extLst>
      <p:ext uri="{BB962C8B-B14F-4D97-AF65-F5344CB8AC3E}">
        <p14:creationId xmlns:p14="http://schemas.microsoft.com/office/powerpoint/2010/main" val="1126973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a:graphicFrameLocks/>
          </p:cNvGraphicFramePr>
          <p:nvPr>
            <p:extLst>
              <p:ext uri="{D42A27DB-BD31-4B8C-83A1-F6EECF244321}">
                <p14:modId xmlns:p14="http://schemas.microsoft.com/office/powerpoint/2010/main" val="1130053200"/>
              </p:ext>
            </p:extLst>
          </p:nvPr>
        </p:nvGraphicFramePr>
        <p:xfrm>
          <a:off x="3253314" y="760614"/>
          <a:ext cx="3130860" cy="52744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Diagrama 4"/>
          <p:cNvGraphicFramePr>
            <a:graphicFrameLocks/>
          </p:cNvGraphicFramePr>
          <p:nvPr>
            <p:extLst>
              <p:ext uri="{D42A27DB-BD31-4B8C-83A1-F6EECF244321}">
                <p14:modId xmlns:p14="http://schemas.microsoft.com/office/powerpoint/2010/main" val="988986024"/>
              </p:ext>
            </p:extLst>
          </p:nvPr>
        </p:nvGraphicFramePr>
        <p:xfrm>
          <a:off x="5994515" y="760614"/>
          <a:ext cx="3378084" cy="534924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Diagrama 5"/>
          <p:cNvGraphicFramePr>
            <a:graphicFrameLocks/>
          </p:cNvGraphicFramePr>
          <p:nvPr>
            <p:extLst>
              <p:ext uri="{D42A27DB-BD31-4B8C-83A1-F6EECF244321}">
                <p14:modId xmlns:p14="http://schemas.microsoft.com/office/powerpoint/2010/main" val="1507124098"/>
              </p:ext>
            </p:extLst>
          </p:nvPr>
        </p:nvGraphicFramePr>
        <p:xfrm>
          <a:off x="9241750" y="760614"/>
          <a:ext cx="2752397" cy="5349241"/>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2787452" y="258571"/>
            <a:ext cx="750122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800" b="1" i="0" u="none" strike="noStrike" kern="1200" cap="none" spc="0" normalizeH="0" baseline="0" noProof="0" dirty="0">
                <a:ln>
                  <a:noFill/>
                </a:ln>
                <a:solidFill>
                  <a:srgbClr val="262626"/>
                </a:solidFill>
                <a:effectLst/>
                <a:uLnTx/>
                <a:uFillTx/>
                <a:latin typeface="Open Sans"/>
                <a:ea typeface="+mn-ea"/>
                <a:cs typeface="+mn-cs"/>
              </a:rPr>
              <a:t>ANGLŲ KALBOS VBE REZULTATŲ PALYGINIMAS </a:t>
            </a:r>
            <a:r>
              <a:rPr kumimoji="0" lang="lt-LT" sz="1800" b="1" i="0" u="none" strike="noStrike" kern="1200" cap="none" spc="0" normalizeH="0" baseline="0" noProof="0" dirty="0" smtClean="0">
                <a:ln>
                  <a:noFill/>
                </a:ln>
                <a:solidFill>
                  <a:srgbClr val="262626"/>
                </a:solidFill>
                <a:effectLst/>
                <a:uLnTx/>
                <a:uFillTx/>
                <a:latin typeface="Open Sans"/>
                <a:ea typeface="+mn-ea"/>
                <a:cs typeface="+mn-cs"/>
              </a:rPr>
              <a:t>2020-2023 </a:t>
            </a:r>
            <a:r>
              <a:rPr kumimoji="0" lang="lt-LT" sz="1800" b="1" i="0" u="none" strike="noStrike" kern="1200" cap="none" spc="0" normalizeH="0" baseline="0" noProof="0" dirty="0">
                <a:ln>
                  <a:noFill/>
                </a:ln>
                <a:solidFill>
                  <a:srgbClr val="262626"/>
                </a:solidFill>
                <a:effectLst/>
                <a:uLnTx/>
                <a:uFillTx/>
                <a:latin typeface="Open Sans"/>
                <a:ea typeface="+mn-ea"/>
                <a:cs typeface="+mn-cs"/>
              </a:rPr>
              <a:t>METAIS</a:t>
            </a:r>
          </a:p>
        </p:txBody>
      </p:sp>
      <p:graphicFrame>
        <p:nvGraphicFramePr>
          <p:cNvPr id="10" name="Diagrama 9"/>
          <p:cNvGraphicFramePr>
            <a:graphicFrameLocks/>
          </p:cNvGraphicFramePr>
          <p:nvPr>
            <p:extLst>
              <p:ext uri="{D42A27DB-BD31-4B8C-83A1-F6EECF244321}">
                <p14:modId xmlns:p14="http://schemas.microsoft.com/office/powerpoint/2010/main" val="201995229"/>
              </p:ext>
            </p:extLst>
          </p:nvPr>
        </p:nvGraphicFramePr>
        <p:xfrm>
          <a:off x="395738" y="835430"/>
          <a:ext cx="2741201" cy="52744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89947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a:graphicFrameLocks/>
          </p:cNvGraphicFramePr>
          <p:nvPr>
            <p:extLst>
              <p:ext uri="{D42A27DB-BD31-4B8C-83A1-F6EECF244321}">
                <p14:modId xmlns:p14="http://schemas.microsoft.com/office/powerpoint/2010/main" val="955253458"/>
              </p:ext>
            </p:extLst>
          </p:nvPr>
        </p:nvGraphicFramePr>
        <p:xfrm>
          <a:off x="323850" y="781050"/>
          <a:ext cx="2324100" cy="54340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Diagrama 3"/>
          <p:cNvGraphicFramePr>
            <a:graphicFrameLocks/>
          </p:cNvGraphicFramePr>
          <p:nvPr>
            <p:extLst>
              <p:ext uri="{D42A27DB-BD31-4B8C-83A1-F6EECF244321}">
                <p14:modId xmlns:p14="http://schemas.microsoft.com/office/powerpoint/2010/main" val="1557498058"/>
              </p:ext>
            </p:extLst>
          </p:nvPr>
        </p:nvGraphicFramePr>
        <p:xfrm>
          <a:off x="2881677" y="895350"/>
          <a:ext cx="3213589" cy="53197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Diagrama 4"/>
          <p:cNvGraphicFramePr>
            <a:graphicFrameLocks/>
          </p:cNvGraphicFramePr>
          <p:nvPr>
            <p:extLst>
              <p:ext uri="{D42A27DB-BD31-4B8C-83A1-F6EECF244321}">
                <p14:modId xmlns:p14="http://schemas.microsoft.com/office/powerpoint/2010/main" val="2085188150"/>
              </p:ext>
            </p:extLst>
          </p:nvPr>
        </p:nvGraphicFramePr>
        <p:xfrm>
          <a:off x="6095267" y="895350"/>
          <a:ext cx="3039208" cy="531971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iagrama 5"/>
          <p:cNvGraphicFramePr>
            <a:graphicFrameLocks/>
          </p:cNvGraphicFramePr>
          <p:nvPr>
            <p:extLst>
              <p:ext uri="{D42A27DB-BD31-4B8C-83A1-F6EECF244321}">
                <p14:modId xmlns:p14="http://schemas.microsoft.com/office/powerpoint/2010/main" val="3831282185"/>
              </p:ext>
            </p:extLst>
          </p:nvPr>
        </p:nvGraphicFramePr>
        <p:xfrm>
          <a:off x="8954232" y="895351"/>
          <a:ext cx="2932968" cy="5224462"/>
        </p:xfrm>
        <a:graphic>
          <a:graphicData uri="http://schemas.openxmlformats.org/drawingml/2006/chart">
            <c:chart xmlns:c="http://schemas.openxmlformats.org/drawingml/2006/chart" xmlns:r="http://schemas.openxmlformats.org/officeDocument/2006/relationships" r:id="rId5"/>
          </a:graphicData>
        </a:graphic>
      </p:graphicFrame>
      <p:sp>
        <p:nvSpPr>
          <p:cNvPr id="7" name="Stačiakampis 6"/>
          <p:cNvSpPr/>
          <p:nvPr/>
        </p:nvSpPr>
        <p:spPr>
          <a:xfrm>
            <a:off x="2458914" y="249018"/>
            <a:ext cx="7142285" cy="369332"/>
          </a:xfrm>
          <a:prstGeom prst="rect">
            <a:avLst/>
          </a:prstGeom>
        </p:spPr>
        <p:txBody>
          <a:bodyPr wrap="square">
            <a:spAutoFit/>
          </a:bodyPr>
          <a:lstStyle/>
          <a:p>
            <a:r>
              <a:rPr lang="lt-LT" b="1" dirty="0"/>
              <a:t>BIOLOGIJOS VBE REZULTATŲ PALYGINIMAS </a:t>
            </a:r>
            <a:r>
              <a:rPr lang="lt-LT" b="1" dirty="0" smtClean="0"/>
              <a:t>2020-2023 </a:t>
            </a:r>
            <a:r>
              <a:rPr lang="lt-LT" b="1" dirty="0"/>
              <a:t>METAIS </a:t>
            </a:r>
          </a:p>
        </p:txBody>
      </p:sp>
    </p:spTree>
    <p:extLst>
      <p:ext uri="{BB962C8B-B14F-4D97-AF65-F5344CB8AC3E}">
        <p14:creationId xmlns:p14="http://schemas.microsoft.com/office/powerpoint/2010/main" val="1193532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a:graphicFrameLocks/>
          </p:cNvGraphicFramePr>
          <p:nvPr>
            <p:extLst>
              <p:ext uri="{D42A27DB-BD31-4B8C-83A1-F6EECF244321}">
                <p14:modId xmlns:p14="http://schemas.microsoft.com/office/powerpoint/2010/main" val="2130896818"/>
              </p:ext>
            </p:extLst>
          </p:nvPr>
        </p:nvGraphicFramePr>
        <p:xfrm>
          <a:off x="190500" y="904874"/>
          <a:ext cx="2571750" cy="52387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Diagrama 2"/>
          <p:cNvGraphicFramePr>
            <a:graphicFrameLocks/>
          </p:cNvGraphicFramePr>
          <p:nvPr>
            <p:extLst>
              <p:ext uri="{D42A27DB-BD31-4B8C-83A1-F6EECF244321}">
                <p14:modId xmlns:p14="http://schemas.microsoft.com/office/powerpoint/2010/main" val="728475711"/>
              </p:ext>
            </p:extLst>
          </p:nvPr>
        </p:nvGraphicFramePr>
        <p:xfrm>
          <a:off x="3086100" y="904874"/>
          <a:ext cx="2895600" cy="53054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Diagrama 3"/>
          <p:cNvGraphicFramePr>
            <a:graphicFrameLocks/>
          </p:cNvGraphicFramePr>
          <p:nvPr>
            <p:extLst>
              <p:ext uri="{D42A27DB-BD31-4B8C-83A1-F6EECF244321}">
                <p14:modId xmlns:p14="http://schemas.microsoft.com/office/powerpoint/2010/main" val="2331549945"/>
              </p:ext>
            </p:extLst>
          </p:nvPr>
        </p:nvGraphicFramePr>
        <p:xfrm>
          <a:off x="6227885" y="904874"/>
          <a:ext cx="2795953" cy="523875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Diagrama 4"/>
          <p:cNvGraphicFramePr>
            <a:graphicFrameLocks/>
          </p:cNvGraphicFramePr>
          <p:nvPr>
            <p:extLst>
              <p:ext uri="{D42A27DB-BD31-4B8C-83A1-F6EECF244321}">
                <p14:modId xmlns:p14="http://schemas.microsoft.com/office/powerpoint/2010/main" val="421667254"/>
              </p:ext>
            </p:extLst>
          </p:nvPr>
        </p:nvGraphicFramePr>
        <p:xfrm>
          <a:off x="8812824" y="904874"/>
          <a:ext cx="2807310" cy="5238751"/>
        </p:xfrm>
        <a:graphic>
          <a:graphicData uri="http://schemas.openxmlformats.org/drawingml/2006/chart">
            <c:chart xmlns:c="http://schemas.openxmlformats.org/drawingml/2006/chart" xmlns:r="http://schemas.openxmlformats.org/officeDocument/2006/relationships" r:id="rId5"/>
          </a:graphicData>
        </a:graphic>
      </p:graphicFrame>
      <p:sp>
        <p:nvSpPr>
          <p:cNvPr id="6" name="Stačiakampis 5"/>
          <p:cNvSpPr/>
          <p:nvPr/>
        </p:nvSpPr>
        <p:spPr>
          <a:xfrm>
            <a:off x="2716823" y="258543"/>
            <a:ext cx="7332051" cy="369332"/>
          </a:xfrm>
          <a:prstGeom prst="rect">
            <a:avLst/>
          </a:prstGeom>
        </p:spPr>
        <p:txBody>
          <a:bodyPr wrap="square">
            <a:spAutoFit/>
          </a:bodyPr>
          <a:lstStyle/>
          <a:p>
            <a:r>
              <a:rPr lang="lt-LT" b="1" dirty="0"/>
              <a:t>CHEMIJOS VBE REZULTATŲ PALYGINIMAS </a:t>
            </a:r>
            <a:r>
              <a:rPr lang="lt-LT" b="1" dirty="0" smtClean="0"/>
              <a:t>2020-2023 </a:t>
            </a:r>
            <a:r>
              <a:rPr lang="lt-LT" b="1" dirty="0"/>
              <a:t>METAIS </a:t>
            </a:r>
          </a:p>
        </p:txBody>
      </p:sp>
    </p:spTree>
    <p:extLst>
      <p:ext uri="{BB962C8B-B14F-4D97-AF65-F5344CB8AC3E}">
        <p14:creationId xmlns:p14="http://schemas.microsoft.com/office/powerpoint/2010/main" val="1156760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a:graphicFrameLocks/>
          </p:cNvGraphicFramePr>
          <p:nvPr>
            <p:extLst>
              <p:ext uri="{D42A27DB-BD31-4B8C-83A1-F6EECF244321}">
                <p14:modId xmlns:p14="http://schemas.microsoft.com/office/powerpoint/2010/main" val="290767840"/>
              </p:ext>
            </p:extLst>
          </p:nvPr>
        </p:nvGraphicFramePr>
        <p:xfrm>
          <a:off x="528637" y="904876"/>
          <a:ext cx="2328863" cy="51435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Diagrama 2"/>
          <p:cNvGraphicFramePr>
            <a:graphicFrameLocks/>
          </p:cNvGraphicFramePr>
          <p:nvPr>
            <p:extLst>
              <p:ext uri="{D42A27DB-BD31-4B8C-83A1-F6EECF244321}">
                <p14:modId xmlns:p14="http://schemas.microsoft.com/office/powerpoint/2010/main" val="2792736863"/>
              </p:ext>
            </p:extLst>
          </p:nvPr>
        </p:nvGraphicFramePr>
        <p:xfrm>
          <a:off x="2981325" y="904876"/>
          <a:ext cx="2946888" cy="52482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Diagrama 3"/>
          <p:cNvGraphicFramePr>
            <a:graphicFrameLocks/>
          </p:cNvGraphicFramePr>
          <p:nvPr>
            <p:extLst>
              <p:ext uri="{D42A27DB-BD31-4B8C-83A1-F6EECF244321}">
                <p14:modId xmlns:p14="http://schemas.microsoft.com/office/powerpoint/2010/main" val="3515262631"/>
              </p:ext>
            </p:extLst>
          </p:nvPr>
        </p:nvGraphicFramePr>
        <p:xfrm>
          <a:off x="6004413" y="904876"/>
          <a:ext cx="3162300" cy="524827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Diagrama 4"/>
          <p:cNvGraphicFramePr>
            <a:graphicFrameLocks/>
          </p:cNvGraphicFramePr>
          <p:nvPr>
            <p:extLst>
              <p:ext uri="{D42A27DB-BD31-4B8C-83A1-F6EECF244321}">
                <p14:modId xmlns:p14="http://schemas.microsoft.com/office/powerpoint/2010/main" val="4174896482"/>
              </p:ext>
            </p:extLst>
          </p:nvPr>
        </p:nvGraphicFramePr>
        <p:xfrm>
          <a:off x="8996727" y="904877"/>
          <a:ext cx="2924175" cy="5248274"/>
        </p:xfrm>
        <a:graphic>
          <a:graphicData uri="http://schemas.openxmlformats.org/drawingml/2006/chart">
            <c:chart xmlns:c="http://schemas.openxmlformats.org/drawingml/2006/chart" xmlns:r="http://schemas.openxmlformats.org/officeDocument/2006/relationships" r:id="rId5"/>
          </a:graphicData>
        </a:graphic>
      </p:graphicFrame>
      <p:sp>
        <p:nvSpPr>
          <p:cNvPr id="6" name="Stačiakampis 5"/>
          <p:cNvSpPr/>
          <p:nvPr/>
        </p:nvSpPr>
        <p:spPr>
          <a:xfrm>
            <a:off x="2857500" y="258544"/>
            <a:ext cx="6838950" cy="369332"/>
          </a:xfrm>
          <a:prstGeom prst="rect">
            <a:avLst/>
          </a:prstGeom>
        </p:spPr>
        <p:txBody>
          <a:bodyPr wrap="square">
            <a:spAutoFit/>
          </a:bodyPr>
          <a:lstStyle/>
          <a:p>
            <a:r>
              <a:rPr lang="lt-LT" b="1" dirty="0"/>
              <a:t>FIZIKOS VBE REZULTATŲ PALYGINIMAS </a:t>
            </a:r>
            <a:r>
              <a:rPr lang="lt-LT" b="1" dirty="0" smtClean="0"/>
              <a:t>2020-2023 </a:t>
            </a:r>
            <a:r>
              <a:rPr lang="lt-LT" b="1" dirty="0"/>
              <a:t>METAIS </a:t>
            </a:r>
          </a:p>
        </p:txBody>
      </p:sp>
    </p:spTree>
    <p:extLst>
      <p:ext uri="{BB962C8B-B14F-4D97-AF65-F5344CB8AC3E}">
        <p14:creationId xmlns:p14="http://schemas.microsoft.com/office/powerpoint/2010/main" val="1638627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a:graphicFrameLocks/>
          </p:cNvGraphicFramePr>
          <p:nvPr>
            <p:extLst>
              <p:ext uri="{D42A27DB-BD31-4B8C-83A1-F6EECF244321}">
                <p14:modId xmlns:p14="http://schemas.microsoft.com/office/powerpoint/2010/main" val="212063582"/>
              </p:ext>
            </p:extLst>
          </p:nvPr>
        </p:nvGraphicFramePr>
        <p:xfrm>
          <a:off x="102870" y="999258"/>
          <a:ext cx="3172346" cy="52352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Diagrama 2"/>
          <p:cNvGraphicFramePr>
            <a:graphicFrameLocks/>
          </p:cNvGraphicFramePr>
          <p:nvPr>
            <p:extLst>
              <p:ext uri="{D42A27DB-BD31-4B8C-83A1-F6EECF244321}">
                <p14:modId xmlns:p14="http://schemas.microsoft.com/office/powerpoint/2010/main" val="899094331"/>
              </p:ext>
            </p:extLst>
          </p:nvPr>
        </p:nvGraphicFramePr>
        <p:xfrm>
          <a:off x="3447703" y="999258"/>
          <a:ext cx="2814213" cy="508744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Diagrama 3"/>
          <p:cNvGraphicFramePr>
            <a:graphicFrameLocks/>
          </p:cNvGraphicFramePr>
          <p:nvPr>
            <p:extLst>
              <p:ext uri="{D42A27DB-BD31-4B8C-83A1-F6EECF244321}">
                <p14:modId xmlns:p14="http://schemas.microsoft.com/office/powerpoint/2010/main" val="2373314310"/>
              </p:ext>
            </p:extLst>
          </p:nvPr>
        </p:nvGraphicFramePr>
        <p:xfrm>
          <a:off x="6261917" y="999257"/>
          <a:ext cx="2875771" cy="516136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Diagrama 4"/>
          <p:cNvGraphicFramePr>
            <a:graphicFrameLocks/>
          </p:cNvGraphicFramePr>
          <p:nvPr>
            <p:extLst>
              <p:ext uri="{D42A27DB-BD31-4B8C-83A1-F6EECF244321}">
                <p14:modId xmlns:p14="http://schemas.microsoft.com/office/powerpoint/2010/main" val="3466500377"/>
              </p:ext>
            </p:extLst>
          </p:nvPr>
        </p:nvGraphicFramePr>
        <p:xfrm>
          <a:off x="8972297" y="999257"/>
          <a:ext cx="2874352" cy="5088363"/>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Box 5"/>
          <p:cNvSpPr txBox="1"/>
          <p:nvPr/>
        </p:nvSpPr>
        <p:spPr>
          <a:xfrm>
            <a:off x="1960686" y="483577"/>
            <a:ext cx="8917846" cy="369332"/>
          </a:xfrm>
          <a:prstGeom prst="rect">
            <a:avLst/>
          </a:prstGeom>
          <a:noFill/>
        </p:spPr>
        <p:txBody>
          <a:bodyPr wrap="square" rtlCol="0">
            <a:spAutoFit/>
          </a:bodyPr>
          <a:lstStyle/>
          <a:p>
            <a:pPr algn="ctr"/>
            <a:r>
              <a:rPr lang="lt-LT" b="1" dirty="0" smtClean="0"/>
              <a:t>ISTORIJOS VBE REZULTATŲ PALYGINIMAS 2020-2023METAIS</a:t>
            </a:r>
            <a:endParaRPr lang="lt-LT" b="1" dirty="0"/>
          </a:p>
        </p:txBody>
      </p:sp>
    </p:spTree>
    <p:extLst>
      <p:ext uri="{BB962C8B-B14F-4D97-AF65-F5344CB8AC3E}">
        <p14:creationId xmlns:p14="http://schemas.microsoft.com/office/powerpoint/2010/main" val="2125085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a:graphicFrameLocks/>
          </p:cNvGraphicFramePr>
          <p:nvPr>
            <p:extLst>
              <p:ext uri="{D42A27DB-BD31-4B8C-83A1-F6EECF244321}">
                <p14:modId xmlns:p14="http://schemas.microsoft.com/office/powerpoint/2010/main" val="3156718796"/>
              </p:ext>
            </p:extLst>
          </p:nvPr>
        </p:nvGraphicFramePr>
        <p:xfrm>
          <a:off x="274948" y="1036947"/>
          <a:ext cx="3099847" cy="505276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Diagrama 2"/>
          <p:cNvGraphicFramePr>
            <a:graphicFrameLocks/>
          </p:cNvGraphicFramePr>
          <p:nvPr>
            <p:extLst>
              <p:ext uri="{D42A27DB-BD31-4B8C-83A1-F6EECF244321}">
                <p14:modId xmlns:p14="http://schemas.microsoft.com/office/powerpoint/2010/main" val="3440626357"/>
              </p:ext>
            </p:extLst>
          </p:nvPr>
        </p:nvGraphicFramePr>
        <p:xfrm>
          <a:off x="3374796" y="1036947"/>
          <a:ext cx="2748329" cy="50815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Diagrama 3"/>
          <p:cNvGraphicFramePr>
            <a:graphicFrameLocks/>
          </p:cNvGraphicFramePr>
          <p:nvPr>
            <p:extLst>
              <p:ext uri="{D42A27DB-BD31-4B8C-83A1-F6EECF244321}">
                <p14:modId xmlns:p14="http://schemas.microsoft.com/office/powerpoint/2010/main" val="3154239765"/>
              </p:ext>
            </p:extLst>
          </p:nvPr>
        </p:nvGraphicFramePr>
        <p:xfrm>
          <a:off x="5975313" y="999238"/>
          <a:ext cx="2886076" cy="501491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Diagrama 4"/>
          <p:cNvGraphicFramePr>
            <a:graphicFrameLocks/>
          </p:cNvGraphicFramePr>
          <p:nvPr>
            <p:extLst>
              <p:ext uri="{D42A27DB-BD31-4B8C-83A1-F6EECF244321}">
                <p14:modId xmlns:p14="http://schemas.microsoft.com/office/powerpoint/2010/main" val="3318454101"/>
              </p:ext>
            </p:extLst>
          </p:nvPr>
        </p:nvGraphicFramePr>
        <p:xfrm>
          <a:off x="8723642" y="1036947"/>
          <a:ext cx="3086832" cy="5010027"/>
        </p:xfrm>
        <a:graphic>
          <a:graphicData uri="http://schemas.openxmlformats.org/drawingml/2006/chart">
            <c:chart xmlns:c="http://schemas.openxmlformats.org/drawingml/2006/chart" xmlns:r="http://schemas.openxmlformats.org/officeDocument/2006/relationships" r:id="rId5"/>
          </a:graphicData>
        </a:graphic>
      </p:graphicFrame>
      <p:sp>
        <p:nvSpPr>
          <p:cNvPr id="6" name="Stačiakampis 5"/>
          <p:cNvSpPr/>
          <p:nvPr/>
        </p:nvSpPr>
        <p:spPr>
          <a:xfrm>
            <a:off x="2300141" y="248523"/>
            <a:ext cx="7532016" cy="369332"/>
          </a:xfrm>
          <a:prstGeom prst="rect">
            <a:avLst/>
          </a:prstGeom>
        </p:spPr>
        <p:txBody>
          <a:bodyPr wrap="square">
            <a:spAutoFit/>
          </a:bodyPr>
          <a:lstStyle/>
          <a:p>
            <a:r>
              <a:rPr lang="lt-LT" b="1" dirty="0"/>
              <a:t>GEOGRAFIJOS VBE REZULTATŲ PALYGINIMAS </a:t>
            </a:r>
            <a:r>
              <a:rPr lang="lt-LT" b="1" dirty="0" smtClean="0"/>
              <a:t>2020-2023 </a:t>
            </a:r>
            <a:r>
              <a:rPr lang="lt-LT" b="1" dirty="0"/>
              <a:t>METAIS </a:t>
            </a:r>
          </a:p>
        </p:txBody>
      </p:sp>
    </p:spTree>
    <p:extLst>
      <p:ext uri="{BB962C8B-B14F-4D97-AF65-F5344CB8AC3E}">
        <p14:creationId xmlns:p14="http://schemas.microsoft.com/office/powerpoint/2010/main" val="1999126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a:graphicFrameLocks/>
          </p:cNvGraphicFramePr>
          <p:nvPr>
            <p:extLst>
              <p:ext uri="{D42A27DB-BD31-4B8C-83A1-F6EECF244321}">
                <p14:modId xmlns:p14="http://schemas.microsoft.com/office/powerpoint/2010/main" val="1942617763"/>
              </p:ext>
            </p:extLst>
          </p:nvPr>
        </p:nvGraphicFramePr>
        <p:xfrm>
          <a:off x="145391" y="942680"/>
          <a:ext cx="2965454" cy="52224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Diagrama 2"/>
          <p:cNvGraphicFramePr>
            <a:graphicFrameLocks/>
          </p:cNvGraphicFramePr>
          <p:nvPr>
            <p:extLst>
              <p:ext uri="{D42A27DB-BD31-4B8C-83A1-F6EECF244321}">
                <p14:modId xmlns:p14="http://schemas.microsoft.com/office/powerpoint/2010/main" val="535314585"/>
              </p:ext>
            </p:extLst>
          </p:nvPr>
        </p:nvGraphicFramePr>
        <p:xfrm>
          <a:off x="3011320" y="942680"/>
          <a:ext cx="3116103" cy="52224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Diagrama 3"/>
          <p:cNvGraphicFramePr>
            <a:graphicFrameLocks/>
          </p:cNvGraphicFramePr>
          <p:nvPr>
            <p:extLst>
              <p:ext uri="{D42A27DB-BD31-4B8C-83A1-F6EECF244321}">
                <p14:modId xmlns:p14="http://schemas.microsoft.com/office/powerpoint/2010/main" val="609885978"/>
              </p:ext>
            </p:extLst>
          </p:nvPr>
        </p:nvGraphicFramePr>
        <p:xfrm>
          <a:off x="6032384" y="942680"/>
          <a:ext cx="2960968" cy="509062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Diagrama 4"/>
          <p:cNvGraphicFramePr>
            <a:graphicFrameLocks/>
          </p:cNvGraphicFramePr>
          <p:nvPr>
            <p:extLst>
              <p:ext uri="{D42A27DB-BD31-4B8C-83A1-F6EECF244321}">
                <p14:modId xmlns:p14="http://schemas.microsoft.com/office/powerpoint/2010/main" val="440428601"/>
              </p:ext>
            </p:extLst>
          </p:nvPr>
        </p:nvGraphicFramePr>
        <p:xfrm>
          <a:off x="9134935" y="942680"/>
          <a:ext cx="2919047" cy="5297895"/>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Box 5"/>
          <p:cNvSpPr txBox="1"/>
          <p:nvPr/>
        </p:nvSpPr>
        <p:spPr>
          <a:xfrm>
            <a:off x="1661746" y="202195"/>
            <a:ext cx="8811433" cy="646331"/>
          </a:xfrm>
          <a:prstGeom prst="rect">
            <a:avLst/>
          </a:prstGeom>
          <a:noFill/>
        </p:spPr>
        <p:txBody>
          <a:bodyPr wrap="square" rtlCol="0">
            <a:spAutoFit/>
          </a:bodyPr>
          <a:lstStyle/>
          <a:p>
            <a:pPr algn="ctr"/>
            <a:r>
              <a:rPr lang="lt-LT" b="1" dirty="0" smtClean="0"/>
              <a:t>INFORMACINIŲ TECHNOLOGIJŲ VBE REZULTATŲ PALYGINIMAS </a:t>
            </a:r>
          </a:p>
          <a:p>
            <a:pPr algn="ctr"/>
            <a:r>
              <a:rPr lang="lt-LT" b="1" dirty="0" smtClean="0"/>
              <a:t>2020-2023 METAIS </a:t>
            </a:r>
            <a:endParaRPr lang="lt-LT" b="1" dirty="0"/>
          </a:p>
        </p:txBody>
      </p:sp>
    </p:spTree>
    <p:extLst>
      <p:ext uri="{BB962C8B-B14F-4D97-AF65-F5344CB8AC3E}">
        <p14:creationId xmlns:p14="http://schemas.microsoft.com/office/powerpoint/2010/main" val="22274778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urinio vietos rezervavimo ženklas 1"/>
          <p:cNvSpPr>
            <a:spLocks noGrp="1"/>
          </p:cNvSpPr>
          <p:nvPr>
            <p:ph idx="1"/>
          </p:nvPr>
        </p:nvSpPr>
        <p:spPr/>
        <p:txBody>
          <a:bodyPr>
            <a:normAutofit lnSpcReduction="10000"/>
          </a:bodyPr>
          <a:lstStyle/>
          <a:p>
            <a:pPr algn="just"/>
            <a:r>
              <a:rPr lang="lt-LT" b="1" dirty="0">
                <a:solidFill>
                  <a:srgbClr val="00B050"/>
                </a:solidFill>
              </a:rPr>
              <a:t>2023 M. RUGSĖJO 11 D. Nr. V-1188 </a:t>
            </a:r>
            <a:r>
              <a:rPr lang="lt-LT" dirty="0"/>
              <a:t>„DĖL ŠVIETIMO, MOKSLO IR SPORTO MINISTRO 2006 M. GRUODŽIO 18 D. ĮSAKYMO NR. ISAK-2391 „DĖL BRANDOS EGZAMINŲ ORGANIZAVIMO IR VYKDYMO TVARKOS APRAŠO IR LIETUVIŲ KALBOS IR LITERATŪROS ĮSKAITOS ORGANIZAVIMO IR VYKDYMO TVARKOS APRAŠO PATVIRTINIMO“ PAKEITIMO“</a:t>
            </a:r>
          </a:p>
          <a:p>
            <a:pPr algn="just"/>
            <a:r>
              <a:rPr lang="lt-LT" dirty="0"/>
              <a:t>Pastarasis aprašas galioja </a:t>
            </a:r>
            <a:r>
              <a:rPr lang="lt-LT" b="1" dirty="0">
                <a:solidFill>
                  <a:srgbClr val="00B050"/>
                </a:solidFill>
              </a:rPr>
              <a:t>tik IV gimnazijos </a:t>
            </a:r>
            <a:r>
              <a:rPr lang="lt-LT" dirty="0"/>
              <a:t>klasių mokiniams.</a:t>
            </a:r>
          </a:p>
          <a:p>
            <a:pPr algn="just"/>
            <a:r>
              <a:rPr lang="lt-LT" sz="2800" dirty="0"/>
              <a:t>Lietuvos Respublikos švietimo, </a:t>
            </a:r>
            <a:r>
              <a:rPr lang="lt-LT" sz="2800" dirty="0" smtClean="0"/>
              <a:t>mokslo ir </a:t>
            </a:r>
            <a:r>
              <a:rPr lang="lt-LT" sz="2800" dirty="0"/>
              <a:t>sporto </a:t>
            </a:r>
            <a:r>
              <a:rPr lang="lt-LT" sz="2800" dirty="0" smtClean="0"/>
              <a:t>ministro 2023 </a:t>
            </a:r>
            <a:r>
              <a:rPr lang="lt-LT" sz="2800" dirty="0"/>
              <a:t>m. rugsėjo 12 d. </a:t>
            </a:r>
            <a:r>
              <a:rPr lang="lt-LT" sz="2800" dirty="0" smtClean="0"/>
              <a:t>įsakymas </a:t>
            </a:r>
            <a:r>
              <a:rPr lang="lt-LT" sz="2800" dirty="0"/>
              <a:t>Nr. </a:t>
            </a:r>
            <a:r>
              <a:rPr lang="lt-LT" sz="2800" dirty="0" smtClean="0"/>
              <a:t>V-1203  „2023–2024 </a:t>
            </a:r>
            <a:r>
              <a:rPr lang="lt-LT" sz="2800" dirty="0"/>
              <a:t>MOKSLO METŲ LIETUVIŲ KALBOS IR LITERATŪROS ĮSKAITOS, TARPINIŲ PATIKRINIMŲ IR BRANDOS EGZAMINŲ </a:t>
            </a:r>
            <a:r>
              <a:rPr lang="lt-LT" sz="2800" dirty="0" smtClean="0"/>
              <a:t>TVARKARAŠČIAI“</a:t>
            </a:r>
            <a:endParaRPr lang="lt-LT" sz="2800" dirty="0"/>
          </a:p>
          <a:p>
            <a:pPr marL="0" indent="0">
              <a:buNone/>
            </a:pPr>
            <a:endParaRPr lang="lt-LT" dirty="0"/>
          </a:p>
          <a:p>
            <a:pPr marL="0" indent="0">
              <a:buNone/>
            </a:pPr>
            <a:r>
              <a:rPr lang="lt-LT" dirty="0"/>
              <a:t> </a:t>
            </a:r>
          </a:p>
        </p:txBody>
      </p:sp>
      <p:sp>
        <p:nvSpPr>
          <p:cNvPr id="3" name="Pavadinimas 2"/>
          <p:cNvSpPr>
            <a:spLocks noGrp="1"/>
          </p:cNvSpPr>
          <p:nvPr>
            <p:ph type="title"/>
          </p:nvPr>
        </p:nvSpPr>
        <p:spPr/>
        <p:txBody>
          <a:bodyPr/>
          <a:lstStyle/>
          <a:p>
            <a:pPr algn="ctr"/>
            <a:r>
              <a:rPr lang="lt-LT" dirty="0" smtClean="0"/>
              <a:t>PERSPEKTYVOS</a:t>
            </a:r>
            <a:endParaRPr lang="lt-LT" dirty="0"/>
          </a:p>
        </p:txBody>
      </p:sp>
      <p:pic>
        <p:nvPicPr>
          <p:cNvPr id="4" name="Paveikslėlis 3"/>
          <p:cNvPicPr>
            <a:picLocks noChangeAspect="1"/>
          </p:cNvPicPr>
          <p:nvPr/>
        </p:nvPicPr>
        <p:blipFill>
          <a:blip r:embed="rId2"/>
          <a:stretch>
            <a:fillRect/>
          </a:stretch>
        </p:blipFill>
        <p:spPr>
          <a:xfrm>
            <a:off x="961292" y="5008275"/>
            <a:ext cx="10363199" cy="897636"/>
          </a:xfrm>
          <a:prstGeom prst="rect">
            <a:avLst/>
          </a:prstGeom>
        </p:spPr>
      </p:pic>
    </p:spTree>
    <p:extLst>
      <p:ext uri="{BB962C8B-B14F-4D97-AF65-F5344CB8AC3E}">
        <p14:creationId xmlns:p14="http://schemas.microsoft.com/office/powerpoint/2010/main" val="15479334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Lentelė 1"/>
          <p:cNvGraphicFramePr>
            <a:graphicFrameLocks noGrp="1"/>
          </p:cNvGraphicFramePr>
          <p:nvPr>
            <p:extLst>
              <p:ext uri="{D42A27DB-BD31-4B8C-83A1-F6EECF244321}">
                <p14:modId xmlns:p14="http://schemas.microsoft.com/office/powerpoint/2010/main" val="3516019663"/>
              </p:ext>
            </p:extLst>
          </p:nvPr>
        </p:nvGraphicFramePr>
        <p:xfrm>
          <a:off x="1043354" y="527532"/>
          <a:ext cx="9460523" cy="5487507"/>
        </p:xfrm>
        <a:graphic>
          <a:graphicData uri="http://schemas.openxmlformats.org/drawingml/2006/table">
            <a:tbl>
              <a:tblPr firstRow="1" firstCol="1" bandRow="1"/>
              <a:tblGrid>
                <a:gridCol w="3515465">
                  <a:extLst>
                    <a:ext uri="{9D8B030D-6E8A-4147-A177-3AD203B41FA5}">
                      <a16:colId xmlns:a16="http://schemas.microsoft.com/office/drawing/2014/main" val="852662864"/>
                    </a:ext>
                  </a:extLst>
                </a:gridCol>
                <a:gridCol w="4326283">
                  <a:extLst>
                    <a:ext uri="{9D8B030D-6E8A-4147-A177-3AD203B41FA5}">
                      <a16:colId xmlns:a16="http://schemas.microsoft.com/office/drawing/2014/main" val="2979858004"/>
                    </a:ext>
                  </a:extLst>
                </a:gridCol>
                <a:gridCol w="1618775">
                  <a:extLst>
                    <a:ext uri="{9D8B030D-6E8A-4147-A177-3AD203B41FA5}">
                      <a16:colId xmlns:a16="http://schemas.microsoft.com/office/drawing/2014/main" val="1241977305"/>
                    </a:ext>
                  </a:extLst>
                </a:gridCol>
              </a:tblGrid>
              <a:tr h="203241">
                <a:tc>
                  <a:txBody>
                    <a:bodyPr/>
                    <a:lstStyle/>
                    <a:p>
                      <a:pPr algn="ctr">
                        <a:spcAft>
                          <a:spcPts val="0"/>
                        </a:spcAft>
                      </a:pPr>
                      <a:r>
                        <a:rPr lang="lt-LT" sz="1100" b="1">
                          <a:effectLst/>
                          <a:latin typeface="Times New Roman" panose="02020603050405020304" pitchFamily="18" charset="0"/>
                          <a:ea typeface="Times New Roman" panose="02020603050405020304" pitchFamily="18" charset="0"/>
                        </a:rPr>
                        <a:t>Tarpinis patikrinimas**</a:t>
                      </a:r>
                      <a:endParaRPr lang="lt-LT" sz="1100">
                        <a:effectLst/>
                        <a:latin typeface="Times New Roman" panose="02020603050405020304" pitchFamily="18" charset="0"/>
                        <a:ea typeface="Times New Roman" panose="02020603050405020304" pitchFamily="18" charset="0"/>
                      </a:endParaRPr>
                    </a:p>
                  </a:txBody>
                  <a:tcPr marL="63434" marR="634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1100" b="1">
                          <a:effectLst/>
                          <a:latin typeface="Times New Roman" panose="02020603050405020304" pitchFamily="18" charset="0"/>
                          <a:ea typeface="Times New Roman" panose="02020603050405020304" pitchFamily="18" charset="0"/>
                        </a:rPr>
                        <a:t>Data</a:t>
                      </a:r>
                      <a:endParaRPr lang="lt-LT" sz="1100">
                        <a:effectLst/>
                        <a:latin typeface="Times New Roman" panose="02020603050405020304" pitchFamily="18" charset="0"/>
                        <a:ea typeface="Times New Roman" panose="02020603050405020304" pitchFamily="18" charset="0"/>
                      </a:endParaRPr>
                    </a:p>
                  </a:txBody>
                  <a:tcPr marL="63434" marR="634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1100" b="1">
                          <a:effectLst/>
                          <a:latin typeface="Times New Roman" panose="02020603050405020304" pitchFamily="18" charset="0"/>
                          <a:ea typeface="Times New Roman" panose="02020603050405020304" pitchFamily="18" charset="0"/>
                        </a:rPr>
                        <a:t>Pradžia</a:t>
                      </a:r>
                      <a:endParaRPr lang="lt-LT" sz="1100">
                        <a:effectLst/>
                        <a:latin typeface="Times New Roman" panose="02020603050405020304" pitchFamily="18" charset="0"/>
                        <a:ea typeface="Times New Roman" panose="02020603050405020304" pitchFamily="18" charset="0"/>
                      </a:endParaRPr>
                    </a:p>
                  </a:txBody>
                  <a:tcPr marL="63434" marR="634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693559"/>
                  </a:ext>
                </a:extLst>
              </a:tr>
              <a:tr h="203241">
                <a:tc>
                  <a:txBody>
                    <a:bodyPr/>
                    <a:lstStyle/>
                    <a:p>
                      <a:pPr>
                        <a:spcAft>
                          <a:spcPts val="0"/>
                        </a:spcAft>
                      </a:pPr>
                      <a:r>
                        <a:rPr lang="lt-LT" sz="1100">
                          <a:effectLst/>
                          <a:latin typeface="Times New Roman" panose="02020603050405020304" pitchFamily="18" charset="0"/>
                          <a:ea typeface="Times New Roman" panose="02020603050405020304" pitchFamily="18" charset="0"/>
                        </a:rPr>
                        <a:t>2. Užsienio (prancūzų) kalba </a:t>
                      </a:r>
                    </a:p>
                  </a:txBody>
                  <a:tcPr marL="63434" marR="634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lt-LT" sz="1100">
                          <a:effectLst/>
                          <a:latin typeface="Times New Roman" panose="02020603050405020304" pitchFamily="18" charset="0"/>
                          <a:ea typeface="Times New Roman" panose="02020603050405020304" pitchFamily="18" charset="0"/>
                        </a:rPr>
                        <a:t>2024 m. kovo 5 d. (A)</a:t>
                      </a:r>
                    </a:p>
                  </a:txBody>
                  <a:tcPr marL="63434" marR="634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1100">
                          <a:effectLst/>
                          <a:latin typeface="Times New Roman" panose="02020603050405020304" pitchFamily="18" charset="0"/>
                          <a:ea typeface="Times New Roman" panose="02020603050405020304" pitchFamily="18" charset="0"/>
                        </a:rPr>
                        <a:t>8 val.</a:t>
                      </a:r>
                    </a:p>
                  </a:txBody>
                  <a:tcPr marL="63434" marR="634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2588529"/>
                  </a:ext>
                </a:extLst>
              </a:tr>
              <a:tr h="203241">
                <a:tc>
                  <a:txBody>
                    <a:bodyPr/>
                    <a:lstStyle/>
                    <a:p>
                      <a:pPr>
                        <a:spcAft>
                          <a:spcPts val="0"/>
                        </a:spcAft>
                      </a:pPr>
                      <a:r>
                        <a:rPr lang="lt-LT" sz="1100">
                          <a:effectLst/>
                          <a:latin typeface="Times New Roman" panose="02020603050405020304" pitchFamily="18" charset="0"/>
                          <a:ea typeface="Times New Roman" panose="02020603050405020304" pitchFamily="18" charset="0"/>
                        </a:rPr>
                        <a:t>3. Geografija </a:t>
                      </a:r>
                    </a:p>
                  </a:txBody>
                  <a:tcPr marL="63434" marR="634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lt-LT" sz="1100">
                          <a:effectLst/>
                          <a:latin typeface="Times New Roman" panose="02020603050405020304" pitchFamily="18" charset="0"/>
                          <a:ea typeface="Times New Roman" panose="02020603050405020304" pitchFamily="18" charset="0"/>
                        </a:rPr>
                        <a:t>2024 m. kovo 6 d. (T)</a:t>
                      </a:r>
                    </a:p>
                  </a:txBody>
                  <a:tcPr marL="63434" marR="634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1100">
                          <a:effectLst/>
                          <a:latin typeface="Times New Roman" panose="02020603050405020304" pitchFamily="18" charset="0"/>
                          <a:ea typeface="Times New Roman" panose="02020603050405020304" pitchFamily="18" charset="0"/>
                        </a:rPr>
                        <a:t>8 val.</a:t>
                      </a:r>
                    </a:p>
                  </a:txBody>
                  <a:tcPr marL="63434" marR="634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0524569"/>
                  </a:ext>
                </a:extLst>
              </a:tr>
              <a:tr h="203241">
                <a:tc>
                  <a:txBody>
                    <a:bodyPr/>
                    <a:lstStyle/>
                    <a:p>
                      <a:pPr>
                        <a:spcAft>
                          <a:spcPts val="0"/>
                        </a:spcAft>
                      </a:pPr>
                      <a:r>
                        <a:rPr lang="lt-LT" sz="1100">
                          <a:effectLst/>
                          <a:latin typeface="Times New Roman" panose="02020603050405020304" pitchFamily="18" charset="0"/>
                          <a:ea typeface="Times New Roman" panose="02020603050405020304" pitchFamily="18" charset="0"/>
                        </a:rPr>
                        <a:t>4. Inžinerinės technologijos </a:t>
                      </a:r>
                    </a:p>
                  </a:txBody>
                  <a:tcPr marL="63434" marR="634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lt-LT" sz="1100">
                          <a:effectLst/>
                          <a:latin typeface="Times New Roman" panose="02020603050405020304" pitchFamily="18" charset="0"/>
                          <a:ea typeface="Times New Roman" panose="02020603050405020304" pitchFamily="18" charset="0"/>
                        </a:rPr>
                        <a:t>2024 m. kovo 7 d. (K)</a:t>
                      </a:r>
                    </a:p>
                  </a:txBody>
                  <a:tcPr marL="63434" marR="634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1100">
                          <a:effectLst/>
                          <a:latin typeface="Times New Roman" panose="02020603050405020304" pitchFamily="18" charset="0"/>
                          <a:ea typeface="Times New Roman" panose="02020603050405020304" pitchFamily="18" charset="0"/>
                        </a:rPr>
                        <a:t>8 val.</a:t>
                      </a:r>
                    </a:p>
                  </a:txBody>
                  <a:tcPr marL="63434" marR="634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2632625"/>
                  </a:ext>
                </a:extLst>
              </a:tr>
              <a:tr h="203241">
                <a:tc>
                  <a:txBody>
                    <a:bodyPr/>
                    <a:lstStyle/>
                    <a:p>
                      <a:pPr>
                        <a:spcAft>
                          <a:spcPts val="0"/>
                        </a:spcAft>
                      </a:pPr>
                      <a:r>
                        <a:rPr lang="lt-LT" sz="1100">
                          <a:effectLst/>
                          <a:latin typeface="Times New Roman" panose="02020603050405020304" pitchFamily="18" charset="0"/>
                          <a:ea typeface="Times New Roman" panose="02020603050405020304" pitchFamily="18" charset="0"/>
                        </a:rPr>
                        <a:t>5. Fizika</a:t>
                      </a:r>
                    </a:p>
                  </a:txBody>
                  <a:tcPr marL="63434" marR="634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lt-LT" sz="1100">
                          <a:effectLst/>
                          <a:latin typeface="Times New Roman" panose="02020603050405020304" pitchFamily="18" charset="0"/>
                          <a:ea typeface="Times New Roman" panose="02020603050405020304" pitchFamily="18" charset="0"/>
                        </a:rPr>
                        <a:t>2024 m. kovo 8 d. (Pt)</a:t>
                      </a:r>
                    </a:p>
                  </a:txBody>
                  <a:tcPr marL="63434" marR="634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1100">
                          <a:effectLst/>
                          <a:latin typeface="Times New Roman" panose="02020603050405020304" pitchFamily="18" charset="0"/>
                          <a:ea typeface="Times New Roman" panose="02020603050405020304" pitchFamily="18" charset="0"/>
                        </a:rPr>
                        <a:t>8 val.</a:t>
                      </a:r>
                    </a:p>
                  </a:txBody>
                  <a:tcPr marL="63434" marR="634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3364786"/>
                  </a:ext>
                </a:extLst>
              </a:tr>
              <a:tr h="203241">
                <a:tc>
                  <a:txBody>
                    <a:bodyPr/>
                    <a:lstStyle/>
                    <a:p>
                      <a:pPr>
                        <a:spcAft>
                          <a:spcPts val="0"/>
                        </a:spcAft>
                      </a:pPr>
                      <a:r>
                        <a:rPr lang="lt-LT" sz="1100">
                          <a:effectLst/>
                          <a:latin typeface="Times New Roman" panose="02020603050405020304" pitchFamily="18" charset="0"/>
                          <a:ea typeface="Times New Roman" panose="02020603050405020304" pitchFamily="18" charset="0"/>
                        </a:rPr>
                        <a:t>6. Filosofija</a:t>
                      </a:r>
                    </a:p>
                  </a:txBody>
                  <a:tcPr marL="63434" marR="634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lt-LT" sz="1100">
                          <a:effectLst/>
                          <a:latin typeface="Times New Roman" panose="02020603050405020304" pitchFamily="18" charset="0"/>
                          <a:ea typeface="Times New Roman" panose="02020603050405020304" pitchFamily="18" charset="0"/>
                        </a:rPr>
                        <a:t>2024 m. kovo 12 d. (A)</a:t>
                      </a:r>
                    </a:p>
                  </a:txBody>
                  <a:tcPr marL="63434" marR="634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1100">
                          <a:effectLst/>
                          <a:latin typeface="Times New Roman" panose="02020603050405020304" pitchFamily="18" charset="0"/>
                          <a:ea typeface="Times New Roman" panose="02020603050405020304" pitchFamily="18" charset="0"/>
                        </a:rPr>
                        <a:t>8 val.</a:t>
                      </a:r>
                    </a:p>
                  </a:txBody>
                  <a:tcPr marL="63434" marR="634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6516752"/>
                  </a:ext>
                </a:extLst>
              </a:tr>
              <a:tr h="203241">
                <a:tc>
                  <a:txBody>
                    <a:bodyPr/>
                    <a:lstStyle/>
                    <a:p>
                      <a:pPr>
                        <a:spcAft>
                          <a:spcPts val="0"/>
                        </a:spcAft>
                      </a:pPr>
                      <a:r>
                        <a:rPr lang="lt-LT" sz="1100">
                          <a:effectLst/>
                          <a:latin typeface="Times New Roman" panose="02020603050405020304" pitchFamily="18" charset="0"/>
                          <a:ea typeface="Times New Roman" panose="02020603050405020304" pitchFamily="18" charset="0"/>
                        </a:rPr>
                        <a:t>7. Matematika (B, pirmasis) </a:t>
                      </a:r>
                    </a:p>
                  </a:txBody>
                  <a:tcPr marL="63434" marR="634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lt-LT" sz="1100">
                          <a:effectLst/>
                          <a:latin typeface="Times New Roman" panose="02020603050405020304" pitchFamily="18" charset="0"/>
                          <a:ea typeface="Times New Roman" panose="02020603050405020304" pitchFamily="18" charset="0"/>
                        </a:rPr>
                        <a:t>2024 m. kovo 13 d. (T)</a:t>
                      </a:r>
                    </a:p>
                  </a:txBody>
                  <a:tcPr marL="63434" marR="634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1100">
                          <a:effectLst/>
                          <a:latin typeface="Times New Roman" panose="02020603050405020304" pitchFamily="18" charset="0"/>
                          <a:ea typeface="Times New Roman" panose="02020603050405020304" pitchFamily="18" charset="0"/>
                        </a:rPr>
                        <a:t>8 val.</a:t>
                      </a:r>
                    </a:p>
                  </a:txBody>
                  <a:tcPr marL="63434" marR="634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046728"/>
                  </a:ext>
                </a:extLst>
              </a:tr>
              <a:tr h="203241">
                <a:tc>
                  <a:txBody>
                    <a:bodyPr/>
                    <a:lstStyle/>
                    <a:p>
                      <a:pPr>
                        <a:spcAft>
                          <a:spcPts val="0"/>
                        </a:spcAft>
                      </a:pPr>
                      <a:r>
                        <a:rPr lang="lt-LT" sz="1100">
                          <a:effectLst/>
                          <a:latin typeface="Times New Roman" panose="02020603050405020304" pitchFamily="18" charset="0"/>
                          <a:ea typeface="Times New Roman" panose="02020603050405020304" pitchFamily="18" charset="0"/>
                        </a:rPr>
                        <a:t>8. Matematika (A, pirmasis) </a:t>
                      </a:r>
                    </a:p>
                  </a:txBody>
                  <a:tcPr marL="63434" marR="634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lt-LT" sz="1100">
                          <a:effectLst/>
                          <a:latin typeface="Times New Roman" panose="02020603050405020304" pitchFamily="18" charset="0"/>
                          <a:ea typeface="Times New Roman" panose="02020603050405020304" pitchFamily="18" charset="0"/>
                        </a:rPr>
                        <a:t>2024 m. kovo 14 d. (K)</a:t>
                      </a:r>
                    </a:p>
                  </a:txBody>
                  <a:tcPr marL="63434" marR="634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1100">
                          <a:effectLst/>
                          <a:latin typeface="Times New Roman" panose="02020603050405020304" pitchFamily="18" charset="0"/>
                          <a:ea typeface="Times New Roman" panose="02020603050405020304" pitchFamily="18" charset="0"/>
                        </a:rPr>
                        <a:t>8 val.</a:t>
                      </a:r>
                    </a:p>
                  </a:txBody>
                  <a:tcPr marL="63434" marR="634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1455897"/>
                  </a:ext>
                </a:extLst>
              </a:tr>
              <a:tr h="203241">
                <a:tc>
                  <a:txBody>
                    <a:bodyPr/>
                    <a:lstStyle/>
                    <a:p>
                      <a:pPr>
                        <a:spcAft>
                          <a:spcPts val="0"/>
                        </a:spcAft>
                      </a:pPr>
                      <a:r>
                        <a:rPr lang="lt-LT" sz="1100">
                          <a:effectLst/>
                          <a:latin typeface="Times New Roman" panose="02020603050405020304" pitchFamily="18" charset="0"/>
                          <a:ea typeface="Times New Roman" panose="02020603050405020304" pitchFamily="18" charset="0"/>
                        </a:rPr>
                        <a:t>9. Ekonomika ir verslumas </a:t>
                      </a:r>
                    </a:p>
                  </a:txBody>
                  <a:tcPr marL="63434" marR="634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lt-LT" sz="1100">
                          <a:effectLst/>
                          <a:latin typeface="Times New Roman" panose="02020603050405020304" pitchFamily="18" charset="0"/>
                          <a:ea typeface="Times New Roman" panose="02020603050405020304" pitchFamily="18" charset="0"/>
                        </a:rPr>
                        <a:t>2024 m. kovo 15 d. (Pt)</a:t>
                      </a:r>
                    </a:p>
                  </a:txBody>
                  <a:tcPr marL="63434" marR="634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1100">
                          <a:effectLst/>
                          <a:latin typeface="Times New Roman" panose="02020603050405020304" pitchFamily="18" charset="0"/>
                          <a:ea typeface="Times New Roman" panose="02020603050405020304" pitchFamily="18" charset="0"/>
                        </a:rPr>
                        <a:t>8 val.</a:t>
                      </a:r>
                    </a:p>
                  </a:txBody>
                  <a:tcPr marL="63434" marR="634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2216807"/>
                  </a:ext>
                </a:extLst>
              </a:tr>
              <a:tr h="203241">
                <a:tc>
                  <a:txBody>
                    <a:bodyPr/>
                    <a:lstStyle/>
                    <a:p>
                      <a:pPr>
                        <a:spcAft>
                          <a:spcPts val="0"/>
                        </a:spcAft>
                      </a:pPr>
                      <a:r>
                        <a:rPr lang="lt-LT" sz="1100">
                          <a:effectLst/>
                          <a:latin typeface="Times New Roman" panose="02020603050405020304" pitchFamily="18" charset="0"/>
                          <a:ea typeface="Times New Roman" panose="02020603050405020304" pitchFamily="18" charset="0"/>
                        </a:rPr>
                        <a:t>10. Užsienio (anglų) kalba </a:t>
                      </a:r>
                    </a:p>
                  </a:txBody>
                  <a:tcPr marL="63434" marR="634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lt-LT" sz="1100">
                          <a:effectLst/>
                          <a:latin typeface="Times New Roman" panose="02020603050405020304" pitchFamily="18" charset="0"/>
                          <a:ea typeface="Times New Roman" panose="02020603050405020304" pitchFamily="18" charset="0"/>
                        </a:rPr>
                        <a:t>2024 m. kovo 19 d. (A)</a:t>
                      </a:r>
                    </a:p>
                  </a:txBody>
                  <a:tcPr marL="63434" marR="634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1100">
                          <a:effectLst/>
                          <a:latin typeface="Times New Roman" panose="02020603050405020304" pitchFamily="18" charset="0"/>
                          <a:ea typeface="Times New Roman" panose="02020603050405020304" pitchFamily="18" charset="0"/>
                        </a:rPr>
                        <a:t>8 val.</a:t>
                      </a:r>
                    </a:p>
                  </a:txBody>
                  <a:tcPr marL="63434" marR="634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1687413"/>
                  </a:ext>
                </a:extLst>
              </a:tr>
              <a:tr h="203241">
                <a:tc>
                  <a:txBody>
                    <a:bodyPr/>
                    <a:lstStyle/>
                    <a:p>
                      <a:pPr>
                        <a:spcAft>
                          <a:spcPts val="0"/>
                        </a:spcAft>
                      </a:pPr>
                      <a:r>
                        <a:rPr lang="lt-LT" sz="1100">
                          <a:effectLst/>
                          <a:latin typeface="Times New Roman" panose="02020603050405020304" pitchFamily="18" charset="0"/>
                          <a:ea typeface="Times New Roman" panose="02020603050405020304" pitchFamily="18" charset="0"/>
                        </a:rPr>
                        <a:t>11. Užsienio (vokiečių) kalba </a:t>
                      </a:r>
                    </a:p>
                  </a:txBody>
                  <a:tcPr marL="63434" marR="634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lt-LT" sz="1100">
                          <a:effectLst/>
                          <a:latin typeface="Times New Roman" panose="02020603050405020304" pitchFamily="18" charset="0"/>
                          <a:ea typeface="Times New Roman" panose="02020603050405020304" pitchFamily="18" charset="0"/>
                        </a:rPr>
                        <a:t>2024 m. kovo 20 d. (T)</a:t>
                      </a:r>
                    </a:p>
                  </a:txBody>
                  <a:tcPr marL="63434" marR="634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1100">
                          <a:effectLst/>
                          <a:latin typeface="Times New Roman" panose="02020603050405020304" pitchFamily="18" charset="0"/>
                          <a:ea typeface="Times New Roman" panose="02020603050405020304" pitchFamily="18" charset="0"/>
                        </a:rPr>
                        <a:t>8 val.</a:t>
                      </a:r>
                    </a:p>
                  </a:txBody>
                  <a:tcPr marL="63434" marR="634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1196197"/>
                  </a:ext>
                </a:extLst>
              </a:tr>
              <a:tr h="203241">
                <a:tc>
                  <a:txBody>
                    <a:bodyPr/>
                    <a:lstStyle/>
                    <a:p>
                      <a:pPr>
                        <a:spcAft>
                          <a:spcPts val="0"/>
                        </a:spcAft>
                      </a:pPr>
                      <a:r>
                        <a:rPr lang="lt-LT" sz="1100">
                          <a:effectLst/>
                          <a:latin typeface="Times New Roman" panose="02020603050405020304" pitchFamily="18" charset="0"/>
                          <a:ea typeface="Times New Roman" panose="02020603050405020304" pitchFamily="18" charset="0"/>
                        </a:rPr>
                        <a:t>12. Informatika</a:t>
                      </a:r>
                    </a:p>
                  </a:txBody>
                  <a:tcPr marL="63434" marR="634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lt-LT" sz="1100">
                          <a:effectLst/>
                          <a:latin typeface="Times New Roman" panose="02020603050405020304" pitchFamily="18" charset="0"/>
                          <a:ea typeface="Times New Roman" panose="02020603050405020304" pitchFamily="18" charset="0"/>
                        </a:rPr>
                        <a:t>2024 m. kovo 21 d. (K)</a:t>
                      </a:r>
                    </a:p>
                  </a:txBody>
                  <a:tcPr marL="63434" marR="634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1100">
                          <a:effectLst/>
                          <a:latin typeface="Times New Roman" panose="02020603050405020304" pitchFamily="18" charset="0"/>
                          <a:ea typeface="Times New Roman" panose="02020603050405020304" pitchFamily="18" charset="0"/>
                        </a:rPr>
                        <a:t>8 val.</a:t>
                      </a:r>
                    </a:p>
                  </a:txBody>
                  <a:tcPr marL="63434" marR="634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0789821"/>
                  </a:ext>
                </a:extLst>
              </a:tr>
              <a:tr h="406482">
                <a:tc>
                  <a:txBody>
                    <a:bodyPr/>
                    <a:lstStyle/>
                    <a:p>
                      <a:pPr>
                        <a:spcAft>
                          <a:spcPts val="0"/>
                        </a:spcAft>
                      </a:pPr>
                      <a:r>
                        <a:rPr lang="lt-LT" sz="1100">
                          <a:effectLst/>
                          <a:latin typeface="Times New Roman" panose="02020603050405020304" pitchFamily="18" charset="0"/>
                          <a:ea typeface="Times New Roman" panose="02020603050405020304" pitchFamily="18" charset="0"/>
                        </a:rPr>
                        <a:t>13. Baltarusių tautinės mažumos gimtoji kalba ir literatūra</a:t>
                      </a:r>
                    </a:p>
                  </a:txBody>
                  <a:tcPr marL="63434" marR="634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lt-LT" sz="1100">
                          <a:effectLst/>
                          <a:latin typeface="Times New Roman" panose="02020603050405020304" pitchFamily="18" charset="0"/>
                          <a:ea typeface="Times New Roman" panose="02020603050405020304" pitchFamily="18" charset="0"/>
                        </a:rPr>
                        <a:t>2024 m. kovo 22 d. (Pt)</a:t>
                      </a:r>
                    </a:p>
                  </a:txBody>
                  <a:tcPr marL="63434" marR="634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1100">
                          <a:effectLst/>
                          <a:latin typeface="Times New Roman" panose="02020603050405020304" pitchFamily="18" charset="0"/>
                          <a:ea typeface="Times New Roman" panose="02020603050405020304" pitchFamily="18" charset="0"/>
                        </a:rPr>
                        <a:t>8 val.</a:t>
                      </a:r>
                    </a:p>
                  </a:txBody>
                  <a:tcPr marL="63434" marR="634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742495"/>
                  </a:ext>
                </a:extLst>
              </a:tr>
              <a:tr h="406482">
                <a:tc>
                  <a:txBody>
                    <a:bodyPr/>
                    <a:lstStyle/>
                    <a:p>
                      <a:pPr>
                        <a:spcAft>
                          <a:spcPts val="0"/>
                        </a:spcAft>
                      </a:pPr>
                      <a:r>
                        <a:rPr lang="lt-LT" sz="1100">
                          <a:effectLst/>
                          <a:latin typeface="Times New Roman" panose="02020603050405020304" pitchFamily="18" charset="0"/>
                          <a:ea typeface="Times New Roman" panose="02020603050405020304" pitchFamily="18" charset="0"/>
                        </a:rPr>
                        <a:t>14. Lenkų tautinės mažumos gimtoji kalba ir literatūra </a:t>
                      </a:r>
                    </a:p>
                  </a:txBody>
                  <a:tcPr marL="63434" marR="634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lt-LT" sz="1100">
                          <a:effectLst/>
                          <a:latin typeface="Times New Roman" panose="02020603050405020304" pitchFamily="18" charset="0"/>
                          <a:ea typeface="Times New Roman" panose="02020603050405020304" pitchFamily="18" charset="0"/>
                        </a:rPr>
                        <a:t>2024 m. kovo 22 d. (Pt)</a:t>
                      </a:r>
                    </a:p>
                  </a:txBody>
                  <a:tcPr marL="63434" marR="634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1100">
                          <a:effectLst/>
                          <a:latin typeface="Times New Roman" panose="02020603050405020304" pitchFamily="18" charset="0"/>
                          <a:ea typeface="Times New Roman" panose="02020603050405020304" pitchFamily="18" charset="0"/>
                        </a:rPr>
                        <a:t>8 val.</a:t>
                      </a:r>
                    </a:p>
                  </a:txBody>
                  <a:tcPr marL="63434" marR="634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1786124"/>
                  </a:ext>
                </a:extLst>
              </a:tr>
              <a:tr h="406482">
                <a:tc>
                  <a:txBody>
                    <a:bodyPr/>
                    <a:lstStyle/>
                    <a:p>
                      <a:pPr>
                        <a:spcAft>
                          <a:spcPts val="0"/>
                        </a:spcAft>
                      </a:pPr>
                      <a:r>
                        <a:rPr lang="lt-LT" sz="1100">
                          <a:effectLst/>
                          <a:latin typeface="Times New Roman" panose="02020603050405020304" pitchFamily="18" charset="0"/>
                          <a:ea typeface="Times New Roman" panose="02020603050405020304" pitchFamily="18" charset="0"/>
                        </a:rPr>
                        <a:t>15. Rusų tautinės mažumos gimtoji kalba ir literatūra </a:t>
                      </a:r>
                    </a:p>
                  </a:txBody>
                  <a:tcPr marL="63434" marR="634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lt-LT" sz="1100">
                          <a:effectLst/>
                          <a:latin typeface="Times New Roman" panose="02020603050405020304" pitchFamily="18" charset="0"/>
                          <a:ea typeface="Times New Roman" panose="02020603050405020304" pitchFamily="18" charset="0"/>
                        </a:rPr>
                        <a:t>2024 m. kovo 22 d. (Pt)</a:t>
                      </a:r>
                    </a:p>
                  </a:txBody>
                  <a:tcPr marL="63434" marR="634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1100">
                          <a:effectLst/>
                          <a:latin typeface="Times New Roman" panose="02020603050405020304" pitchFamily="18" charset="0"/>
                          <a:ea typeface="Times New Roman" panose="02020603050405020304" pitchFamily="18" charset="0"/>
                        </a:rPr>
                        <a:t>8 val.</a:t>
                      </a:r>
                    </a:p>
                  </a:txBody>
                  <a:tcPr marL="63434" marR="634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542928"/>
                  </a:ext>
                </a:extLst>
              </a:tr>
              <a:tr h="406482">
                <a:tc>
                  <a:txBody>
                    <a:bodyPr/>
                    <a:lstStyle/>
                    <a:p>
                      <a:pPr>
                        <a:spcAft>
                          <a:spcPts val="0"/>
                        </a:spcAft>
                      </a:pPr>
                      <a:r>
                        <a:rPr lang="lt-LT" sz="1100">
                          <a:effectLst/>
                          <a:latin typeface="Times New Roman" panose="02020603050405020304" pitchFamily="18" charset="0"/>
                          <a:ea typeface="Times New Roman" panose="02020603050405020304" pitchFamily="18" charset="0"/>
                        </a:rPr>
                        <a:t>16. Vokiečių tautinės mažumos gimtoji kalba ir literatūra</a:t>
                      </a:r>
                    </a:p>
                  </a:txBody>
                  <a:tcPr marL="63434" marR="634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lt-LT" sz="1100">
                          <a:effectLst/>
                          <a:latin typeface="Times New Roman" panose="02020603050405020304" pitchFamily="18" charset="0"/>
                          <a:ea typeface="Times New Roman" panose="02020603050405020304" pitchFamily="18" charset="0"/>
                        </a:rPr>
                        <a:t>2024 m. kovo 22 d. (Pt)</a:t>
                      </a:r>
                    </a:p>
                  </a:txBody>
                  <a:tcPr marL="63434" marR="634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1100">
                          <a:effectLst/>
                          <a:latin typeface="Times New Roman" panose="02020603050405020304" pitchFamily="18" charset="0"/>
                          <a:ea typeface="Times New Roman" panose="02020603050405020304" pitchFamily="18" charset="0"/>
                        </a:rPr>
                        <a:t>8 val.</a:t>
                      </a:r>
                    </a:p>
                  </a:txBody>
                  <a:tcPr marL="63434" marR="634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3224186"/>
                  </a:ext>
                </a:extLst>
              </a:tr>
              <a:tr h="203241">
                <a:tc>
                  <a:txBody>
                    <a:bodyPr/>
                    <a:lstStyle/>
                    <a:p>
                      <a:pPr>
                        <a:spcAft>
                          <a:spcPts val="0"/>
                        </a:spcAft>
                      </a:pPr>
                      <a:r>
                        <a:rPr lang="lt-LT" sz="1100">
                          <a:effectLst/>
                          <a:latin typeface="Times New Roman" panose="02020603050405020304" pitchFamily="18" charset="0"/>
                          <a:ea typeface="Times New Roman" panose="02020603050405020304" pitchFamily="18" charset="0"/>
                        </a:rPr>
                        <a:t>17. Biologija</a:t>
                      </a:r>
                    </a:p>
                  </a:txBody>
                  <a:tcPr marL="63434" marR="634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lt-LT" sz="1100">
                          <a:effectLst/>
                          <a:latin typeface="Times New Roman" panose="02020603050405020304" pitchFamily="18" charset="0"/>
                          <a:ea typeface="Times New Roman" panose="02020603050405020304" pitchFamily="18" charset="0"/>
                        </a:rPr>
                        <a:t>2024 m. kovo 26 d. (A)</a:t>
                      </a:r>
                    </a:p>
                  </a:txBody>
                  <a:tcPr marL="63434" marR="634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1100">
                          <a:effectLst/>
                          <a:latin typeface="Times New Roman" panose="02020603050405020304" pitchFamily="18" charset="0"/>
                          <a:ea typeface="Times New Roman" panose="02020603050405020304" pitchFamily="18" charset="0"/>
                        </a:rPr>
                        <a:t>8 val.</a:t>
                      </a:r>
                    </a:p>
                  </a:txBody>
                  <a:tcPr marL="63434" marR="634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6185215"/>
                  </a:ext>
                </a:extLst>
              </a:tr>
              <a:tr h="203241">
                <a:tc>
                  <a:txBody>
                    <a:bodyPr/>
                    <a:lstStyle/>
                    <a:p>
                      <a:pPr>
                        <a:spcAft>
                          <a:spcPts val="0"/>
                        </a:spcAft>
                      </a:pPr>
                      <a:r>
                        <a:rPr lang="lt-LT" sz="1100">
                          <a:effectLst/>
                          <a:latin typeface="Times New Roman" panose="02020603050405020304" pitchFamily="18" charset="0"/>
                          <a:ea typeface="Times New Roman" panose="02020603050405020304" pitchFamily="18" charset="0"/>
                        </a:rPr>
                        <a:t>18. Chemija</a:t>
                      </a:r>
                    </a:p>
                  </a:txBody>
                  <a:tcPr marL="63434" marR="634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lt-LT" sz="1100">
                          <a:effectLst/>
                          <a:latin typeface="Times New Roman" panose="02020603050405020304" pitchFamily="18" charset="0"/>
                          <a:ea typeface="Times New Roman" panose="02020603050405020304" pitchFamily="18" charset="0"/>
                        </a:rPr>
                        <a:t>2024 m. kovo 27 d. (T)</a:t>
                      </a:r>
                    </a:p>
                  </a:txBody>
                  <a:tcPr marL="63434" marR="634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1100">
                          <a:effectLst/>
                          <a:latin typeface="Times New Roman" panose="02020603050405020304" pitchFamily="18" charset="0"/>
                          <a:ea typeface="Times New Roman" panose="02020603050405020304" pitchFamily="18" charset="0"/>
                        </a:rPr>
                        <a:t>8 val.</a:t>
                      </a:r>
                    </a:p>
                  </a:txBody>
                  <a:tcPr marL="63434" marR="634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0391393"/>
                  </a:ext>
                </a:extLst>
              </a:tr>
              <a:tr h="406482">
                <a:tc>
                  <a:txBody>
                    <a:bodyPr/>
                    <a:lstStyle/>
                    <a:p>
                      <a:pPr>
                        <a:spcAft>
                          <a:spcPts val="0"/>
                        </a:spcAft>
                      </a:pPr>
                      <a:r>
                        <a:rPr lang="lt-LT" sz="1100">
                          <a:effectLst/>
                          <a:latin typeface="Times New Roman" panose="02020603050405020304" pitchFamily="18" charset="0"/>
                          <a:ea typeface="Times New Roman" panose="02020603050405020304" pitchFamily="18" charset="0"/>
                        </a:rPr>
                        <a:t>19. Lietuvių kalba ir literatūra (B, pirmasis) </a:t>
                      </a:r>
                    </a:p>
                  </a:txBody>
                  <a:tcPr marL="63434" marR="634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lt-LT" sz="1100">
                          <a:effectLst/>
                          <a:latin typeface="Times New Roman" panose="02020603050405020304" pitchFamily="18" charset="0"/>
                          <a:ea typeface="Times New Roman" panose="02020603050405020304" pitchFamily="18" charset="0"/>
                        </a:rPr>
                        <a:t>2024 m. balandžio 2–5 d. (A, T, K, Pt) </a:t>
                      </a:r>
                    </a:p>
                  </a:txBody>
                  <a:tcPr marL="63434" marR="634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1100">
                          <a:effectLst/>
                          <a:latin typeface="Times New Roman" panose="02020603050405020304" pitchFamily="18" charset="0"/>
                          <a:ea typeface="Times New Roman" panose="02020603050405020304" pitchFamily="18" charset="0"/>
                        </a:rPr>
                        <a:t>8 val.</a:t>
                      </a:r>
                    </a:p>
                  </a:txBody>
                  <a:tcPr marL="63434" marR="634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0267867"/>
                  </a:ext>
                </a:extLst>
              </a:tr>
              <a:tr h="406482">
                <a:tc>
                  <a:txBody>
                    <a:bodyPr/>
                    <a:lstStyle/>
                    <a:p>
                      <a:pPr>
                        <a:spcAft>
                          <a:spcPts val="0"/>
                        </a:spcAft>
                      </a:pPr>
                      <a:r>
                        <a:rPr lang="lt-LT" sz="1100">
                          <a:effectLst/>
                          <a:latin typeface="Times New Roman" panose="02020603050405020304" pitchFamily="18" charset="0"/>
                          <a:ea typeface="Times New Roman" panose="02020603050405020304" pitchFamily="18" charset="0"/>
                        </a:rPr>
                        <a:t>20. Lietuvių kalba ir literatūra (A, pirmasis) </a:t>
                      </a:r>
                    </a:p>
                  </a:txBody>
                  <a:tcPr marL="63434" marR="634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lt-LT" sz="1100">
                          <a:effectLst/>
                          <a:latin typeface="Times New Roman" panose="02020603050405020304" pitchFamily="18" charset="0"/>
                          <a:ea typeface="Times New Roman" panose="02020603050405020304" pitchFamily="18" charset="0"/>
                        </a:rPr>
                        <a:t>2024 m. balandžio 2–5 d. (A, T, K, Pt)</a:t>
                      </a:r>
                    </a:p>
                  </a:txBody>
                  <a:tcPr marL="63434" marR="634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1100">
                          <a:effectLst/>
                          <a:latin typeface="Times New Roman" panose="02020603050405020304" pitchFamily="18" charset="0"/>
                          <a:ea typeface="Times New Roman" panose="02020603050405020304" pitchFamily="18" charset="0"/>
                        </a:rPr>
                        <a:t>8 val.</a:t>
                      </a:r>
                    </a:p>
                  </a:txBody>
                  <a:tcPr marL="63434" marR="634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4858281"/>
                  </a:ext>
                </a:extLst>
              </a:tr>
              <a:tr h="203241">
                <a:tc>
                  <a:txBody>
                    <a:bodyPr/>
                    <a:lstStyle/>
                    <a:p>
                      <a:pPr>
                        <a:spcAft>
                          <a:spcPts val="0"/>
                        </a:spcAft>
                      </a:pPr>
                      <a:r>
                        <a:rPr lang="lt-LT" sz="1100">
                          <a:effectLst/>
                          <a:latin typeface="Times New Roman" panose="02020603050405020304" pitchFamily="18" charset="0"/>
                          <a:ea typeface="Times New Roman" panose="02020603050405020304" pitchFamily="18" charset="0"/>
                        </a:rPr>
                        <a:t>21. Istorija</a:t>
                      </a:r>
                    </a:p>
                  </a:txBody>
                  <a:tcPr marL="63434" marR="634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lt-LT" sz="1100">
                          <a:effectLst/>
                          <a:latin typeface="Times New Roman" panose="02020603050405020304" pitchFamily="18" charset="0"/>
                          <a:ea typeface="Times New Roman" panose="02020603050405020304" pitchFamily="18" charset="0"/>
                        </a:rPr>
                        <a:t>2024 m. gegužės 7 d. (A)</a:t>
                      </a:r>
                    </a:p>
                  </a:txBody>
                  <a:tcPr marL="63434" marR="634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1100" dirty="0">
                          <a:effectLst/>
                          <a:latin typeface="Times New Roman" panose="02020603050405020304" pitchFamily="18" charset="0"/>
                          <a:ea typeface="Times New Roman" panose="02020603050405020304" pitchFamily="18" charset="0"/>
                        </a:rPr>
                        <a:t>8 val. </a:t>
                      </a:r>
                    </a:p>
                  </a:txBody>
                  <a:tcPr marL="63434" marR="634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3952869"/>
                  </a:ext>
                </a:extLst>
              </a:tr>
            </a:tbl>
          </a:graphicData>
        </a:graphic>
      </p:graphicFrame>
    </p:spTree>
    <p:extLst>
      <p:ext uri="{BB962C8B-B14F-4D97-AF65-F5344CB8AC3E}">
        <p14:creationId xmlns:p14="http://schemas.microsoft.com/office/powerpoint/2010/main" val="3716792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urinio vietos rezervavimo ženklas 3"/>
          <p:cNvGraphicFramePr>
            <a:graphicFrameLocks noGrp="1"/>
          </p:cNvGraphicFramePr>
          <p:nvPr>
            <p:ph idx="1"/>
            <p:extLst>
              <p:ext uri="{D42A27DB-BD31-4B8C-83A1-F6EECF244321}">
                <p14:modId xmlns:p14="http://schemas.microsoft.com/office/powerpoint/2010/main" val="3409417850"/>
              </p:ext>
            </p:extLst>
          </p:nvPr>
        </p:nvGraphicFramePr>
        <p:xfrm>
          <a:off x="1641231" y="1899139"/>
          <a:ext cx="9190891" cy="3833447"/>
        </p:xfrm>
        <a:graphic>
          <a:graphicData uri="http://schemas.openxmlformats.org/drawingml/2006/table">
            <a:tbl>
              <a:tblPr firstRow="1" firstCol="1" bandRow="1"/>
              <a:tblGrid>
                <a:gridCol w="3411138">
                  <a:extLst>
                    <a:ext uri="{9D8B030D-6E8A-4147-A177-3AD203B41FA5}">
                      <a16:colId xmlns:a16="http://schemas.microsoft.com/office/drawing/2014/main" val="156942259"/>
                    </a:ext>
                  </a:extLst>
                </a:gridCol>
                <a:gridCol w="1314043">
                  <a:extLst>
                    <a:ext uri="{9D8B030D-6E8A-4147-A177-3AD203B41FA5}">
                      <a16:colId xmlns:a16="http://schemas.microsoft.com/office/drawing/2014/main" val="2275715230"/>
                    </a:ext>
                  </a:extLst>
                </a:gridCol>
                <a:gridCol w="4465710">
                  <a:extLst>
                    <a:ext uri="{9D8B030D-6E8A-4147-A177-3AD203B41FA5}">
                      <a16:colId xmlns:a16="http://schemas.microsoft.com/office/drawing/2014/main" val="364159198"/>
                    </a:ext>
                  </a:extLst>
                </a:gridCol>
              </a:tblGrid>
              <a:tr h="652502">
                <a:tc>
                  <a:txBody>
                    <a:bodyPr/>
                    <a:lstStyle/>
                    <a:p>
                      <a:pPr algn="ctr">
                        <a:spcAft>
                          <a:spcPts val="0"/>
                        </a:spcAft>
                      </a:pPr>
                      <a:r>
                        <a:rPr lang="lt-LT" sz="1200" b="1">
                          <a:solidFill>
                            <a:srgbClr val="000000"/>
                          </a:solidFill>
                          <a:effectLst/>
                          <a:latin typeface="Times New Roman" panose="02020603050405020304" pitchFamily="18" charset="0"/>
                          <a:ea typeface="Times New Roman" panose="02020603050405020304" pitchFamily="18" charset="0"/>
                        </a:rPr>
                        <a:t>Egzaminas</a:t>
                      </a:r>
                      <a:endParaRPr lang="lt-LT"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1200" b="1" dirty="0">
                          <a:solidFill>
                            <a:srgbClr val="000000"/>
                          </a:solidFill>
                          <a:effectLst/>
                          <a:latin typeface="Times New Roman" panose="02020603050405020304" pitchFamily="18" charset="0"/>
                          <a:ea typeface="Times New Roman" panose="02020603050405020304" pitchFamily="18" charset="0"/>
                        </a:rPr>
                        <a:t>Egzamino tipas</a:t>
                      </a:r>
                      <a:endParaRPr lang="lt-LT"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1200" b="1">
                          <a:solidFill>
                            <a:srgbClr val="000000"/>
                          </a:solidFill>
                          <a:effectLst/>
                          <a:latin typeface="Times New Roman" panose="02020603050405020304" pitchFamily="18" charset="0"/>
                          <a:ea typeface="Times New Roman" panose="02020603050405020304" pitchFamily="18" charset="0"/>
                        </a:rPr>
                        <a:t>Data</a:t>
                      </a:r>
                      <a:endParaRPr lang="lt-LT"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4175508"/>
                  </a:ext>
                </a:extLst>
              </a:tr>
              <a:tr h="326250">
                <a:tc>
                  <a:txBody>
                    <a:bodyPr/>
                    <a:lstStyle/>
                    <a:p>
                      <a:pPr>
                        <a:spcAft>
                          <a:spcPts val="0"/>
                        </a:spcAft>
                      </a:pPr>
                      <a:r>
                        <a:rPr lang="lt-LT" sz="1200">
                          <a:solidFill>
                            <a:srgbClr val="000000"/>
                          </a:solidFill>
                          <a:effectLst/>
                          <a:latin typeface="Times New Roman" panose="02020603050405020304" pitchFamily="18" charset="0"/>
                          <a:ea typeface="Times New Roman" panose="02020603050405020304" pitchFamily="18" charset="0"/>
                        </a:rPr>
                        <a:t>22. Technologijos</a:t>
                      </a:r>
                      <a:endParaRPr lang="lt-LT"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1200">
                          <a:solidFill>
                            <a:srgbClr val="000000"/>
                          </a:solidFill>
                          <a:effectLst/>
                          <a:latin typeface="Times New Roman" panose="02020603050405020304" pitchFamily="18" charset="0"/>
                          <a:ea typeface="Times New Roman" panose="02020603050405020304" pitchFamily="18" charset="0"/>
                        </a:rPr>
                        <a:t>Mokyklinis</a:t>
                      </a:r>
                      <a:endParaRPr lang="lt-LT"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lt-LT" sz="1200">
                          <a:effectLst/>
                          <a:latin typeface="Times New Roman" panose="02020603050405020304" pitchFamily="18" charset="0"/>
                          <a:ea typeface="Times New Roman" panose="02020603050405020304" pitchFamily="18" charset="0"/>
                        </a:rPr>
                        <a:t>2023 m. spalio 2 d. – 2024 m. gegužės 13 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4390828"/>
                  </a:ext>
                </a:extLst>
              </a:tr>
              <a:tr h="326250">
                <a:tc>
                  <a:txBody>
                    <a:bodyPr/>
                    <a:lstStyle/>
                    <a:p>
                      <a:pPr>
                        <a:spcAft>
                          <a:spcPts val="0"/>
                        </a:spcAft>
                      </a:pPr>
                      <a:r>
                        <a:rPr lang="lt-LT" sz="1200">
                          <a:solidFill>
                            <a:srgbClr val="000000"/>
                          </a:solidFill>
                          <a:effectLst/>
                          <a:latin typeface="Times New Roman" panose="02020603050405020304" pitchFamily="18" charset="0"/>
                          <a:ea typeface="Times New Roman" panose="02020603050405020304" pitchFamily="18" charset="0"/>
                        </a:rPr>
                        <a:t>23. Menai</a:t>
                      </a:r>
                      <a:endParaRPr lang="lt-LT"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1200">
                          <a:solidFill>
                            <a:srgbClr val="000000"/>
                          </a:solidFill>
                          <a:effectLst/>
                          <a:latin typeface="Times New Roman" panose="02020603050405020304" pitchFamily="18" charset="0"/>
                          <a:ea typeface="Times New Roman" panose="02020603050405020304" pitchFamily="18" charset="0"/>
                        </a:rPr>
                        <a:t>Mokyklinis</a:t>
                      </a:r>
                      <a:endParaRPr lang="lt-LT"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lt-LT" sz="1200">
                          <a:effectLst/>
                          <a:latin typeface="Times New Roman" panose="02020603050405020304" pitchFamily="18" charset="0"/>
                          <a:ea typeface="Times New Roman" panose="02020603050405020304" pitchFamily="18" charset="0"/>
                        </a:rPr>
                        <a:t>2023 m. spalio 2 d. – 2024 m. gegužės 13 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2094964"/>
                  </a:ext>
                </a:extLst>
              </a:tr>
              <a:tr h="652502">
                <a:tc>
                  <a:txBody>
                    <a:bodyPr/>
                    <a:lstStyle/>
                    <a:p>
                      <a:pPr>
                        <a:spcAft>
                          <a:spcPts val="0"/>
                        </a:spcAft>
                      </a:pPr>
                      <a:r>
                        <a:rPr lang="lt-LT" sz="1200">
                          <a:effectLst/>
                          <a:latin typeface="Times New Roman" panose="02020603050405020304" pitchFamily="18" charset="0"/>
                          <a:ea typeface="Times New Roman" panose="02020603050405020304" pitchFamily="18" charset="0"/>
                        </a:rPr>
                        <a:t>24. Gimtoji kalba (baltarusių, rusų, vokiečių) (I dalis)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1200">
                          <a:effectLst/>
                          <a:latin typeface="Times New Roman" panose="02020603050405020304" pitchFamily="18" charset="0"/>
                          <a:ea typeface="Times New Roman" panose="02020603050405020304" pitchFamily="18" charset="0"/>
                        </a:rPr>
                        <a:t>Mokyklinis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lt-LT" sz="1200" dirty="0">
                          <a:effectLst/>
                          <a:latin typeface="Times New Roman" panose="02020603050405020304" pitchFamily="18" charset="0"/>
                          <a:ea typeface="Times New Roman" panose="02020603050405020304" pitchFamily="18" charset="0"/>
                        </a:rPr>
                        <a:t>2024 m. balandžio 4 d. – 2024 m. gegužės 22 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5427365"/>
                  </a:ext>
                </a:extLst>
              </a:tr>
              <a:tr h="375189">
                <a:tc>
                  <a:txBody>
                    <a:bodyPr/>
                    <a:lstStyle/>
                    <a:p>
                      <a:pPr>
                        <a:lnSpc>
                          <a:spcPct val="115000"/>
                        </a:lnSpc>
                        <a:spcAft>
                          <a:spcPts val="0"/>
                        </a:spcAft>
                      </a:pPr>
                      <a:r>
                        <a:rPr lang="lt-LT" sz="1200">
                          <a:solidFill>
                            <a:srgbClr val="000000"/>
                          </a:solidFill>
                          <a:effectLst/>
                          <a:latin typeface="Times New Roman" panose="02020603050405020304" pitchFamily="18" charset="0"/>
                          <a:ea typeface="Times New Roman" panose="02020603050405020304" pitchFamily="18" charset="0"/>
                        </a:rPr>
                        <a:t>25. Brandos darbas:</a:t>
                      </a:r>
                      <a:endParaRPr lang="lt-LT"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lt-LT" sz="1200">
                          <a:solidFill>
                            <a:srgbClr val="000000"/>
                          </a:solidFill>
                          <a:effectLst/>
                          <a:latin typeface="Times New Roman" panose="02020603050405020304" pitchFamily="18" charset="0"/>
                          <a:ea typeface="Times New Roman" panose="02020603050405020304" pitchFamily="18" charset="0"/>
                        </a:rPr>
                        <a:t>Mokyklinis</a:t>
                      </a:r>
                      <a:endParaRPr lang="lt-LT"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lt-LT"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694658442"/>
                  </a:ext>
                </a:extLst>
              </a:tr>
              <a:tr h="750377">
                <a:tc>
                  <a:txBody>
                    <a:bodyPr/>
                    <a:lstStyle/>
                    <a:p>
                      <a:pPr>
                        <a:lnSpc>
                          <a:spcPct val="115000"/>
                        </a:lnSpc>
                        <a:spcAft>
                          <a:spcPts val="0"/>
                        </a:spcAft>
                      </a:pPr>
                      <a:r>
                        <a:rPr lang="lt-LT" sz="1200">
                          <a:solidFill>
                            <a:srgbClr val="000000"/>
                          </a:solidFill>
                          <a:effectLst/>
                          <a:latin typeface="Times New Roman" panose="02020603050405020304" pitchFamily="18" charset="0"/>
                          <a:ea typeface="Times New Roman" panose="02020603050405020304" pitchFamily="18" charset="0"/>
                        </a:rPr>
                        <a:t>25.1. IV gimnazijų klasių mokiniams</a:t>
                      </a:r>
                      <a:endParaRPr lang="lt-LT"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lt-LT" sz="1200" dirty="0">
                          <a:solidFill>
                            <a:srgbClr val="000000"/>
                          </a:solidFill>
                          <a:effectLst/>
                          <a:latin typeface="Times New Roman" panose="02020603050405020304" pitchFamily="18" charset="0"/>
                          <a:ea typeface="Times New Roman" panose="02020603050405020304" pitchFamily="18" charset="0"/>
                        </a:rPr>
                        <a:t> </a:t>
                      </a:r>
                      <a:endParaRPr lang="lt-LT"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lt-LT" sz="1200">
                          <a:effectLst/>
                          <a:latin typeface="Times New Roman" panose="02020603050405020304" pitchFamily="18" charset="0"/>
                          <a:ea typeface="Times New Roman" panose="02020603050405020304" pitchFamily="18" charset="0"/>
                        </a:rPr>
                        <a:t>2023 m. spalio 2 d. – 2024 gegužės 13 d.*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731991286"/>
                  </a:ext>
                </a:extLst>
              </a:tr>
              <a:tr h="750377">
                <a:tc>
                  <a:txBody>
                    <a:bodyPr/>
                    <a:lstStyle/>
                    <a:p>
                      <a:pPr>
                        <a:lnSpc>
                          <a:spcPct val="115000"/>
                        </a:lnSpc>
                        <a:spcAft>
                          <a:spcPts val="0"/>
                        </a:spcAft>
                      </a:pPr>
                      <a:r>
                        <a:rPr lang="lt-LT" sz="1200">
                          <a:solidFill>
                            <a:srgbClr val="000000"/>
                          </a:solidFill>
                          <a:effectLst/>
                          <a:latin typeface="Times New Roman" panose="02020603050405020304" pitchFamily="18" charset="0"/>
                          <a:ea typeface="Times New Roman" panose="02020603050405020304" pitchFamily="18" charset="0"/>
                        </a:rPr>
                        <a:t>25.2. III gimnazijų klasių mokiniams</a:t>
                      </a:r>
                      <a:endParaRPr lang="lt-LT"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1200">
                          <a:solidFill>
                            <a:srgbClr val="000000"/>
                          </a:solidFill>
                          <a:effectLst/>
                          <a:latin typeface="Times New Roman" panose="02020603050405020304" pitchFamily="18" charset="0"/>
                          <a:ea typeface="Times New Roman" panose="02020603050405020304" pitchFamily="18" charset="0"/>
                        </a:rPr>
                        <a:t> </a:t>
                      </a:r>
                      <a:endParaRPr lang="lt-LT"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lt-LT" sz="1200" dirty="0">
                          <a:effectLst/>
                          <a:latin typeface="Times New Roman" panose="02020603050405020304" pitchFamily="18" charset="0"/>
                          <a:ea typeface="Times New Roman" panose="02020603050405020304" pitchFamily="18" charset="0"/>
                        </a:rPr>
                        <a:t>2023 m. sausio 30 d. – 2024 m. gegužės 12 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2841435"/>
                  </a:ext>
                </a:extLst>
              </a:tr>
            </a:tbl>
          </a:graphicData>
        </a:graphic>
      </p:graphicFrame>
      <p:sp>
        <p:nvSpPr>
          <p:cNvPr id="3" name="Pavadinimas 2"/>
          <p:cNvSpPr>
            <a:spLocks noGrp="1"/>
          </p:cNvSpPr>
          <p:nvPr>
            <p:ph type="title"/>
          </p:nvPr>
        </p:nvSpPr>
        <p:spPr>
          <a:xfrm>
            <a:off x="546801" y="679938"/>
            <a:ext cx="11060999" cy="996461"/>
          </a:xfrm>
        </p:spPr>
        <p:txBody>
          <a:bodyPr>
            <a:normAutofit fontScale="90000"/>
          </a:bodyPr>
          <a:lstStyle/>
          <a:p>
            <a:r>
              <a:rPr lang="lt-LT" altLang="lt-LT" b="1" dirty="0">
                <a:solidFill>
                  <a:srgbClr val="000000"/>
                </a:solidFill>
                <a:latin typeface="Arial" panose="020B0604020202020204" pitchFamily="34" charset="0"/>
                <a:ea typeface="Times New Roman" panose="02020603050405020304" pitchFamily="18" charset="0"/>
              </a:rPr>
              <a:t>UGDYMO PROCESO METU VYKSTANTYS BRANDOS </a:t>
            </a:r>
            <a:r>
              <a:rPr lang="lt-LT" altLang="lt-LT" b="1" dirty="0" smtClean="0">
                <a:solidFill>
                  <a:srgbClr val="000000"/>
                </a:solidFill>
                <a:latin typeface="Arial" panose="020B0604020202020204" pitchFamily="34" charset="0"/>
                <a:ea typeface="Times New Roman" panose="02020603050405020304" pitchFamily="18" charset="0"/>
              </a:rPr>
              <a:t>EGZAMINAI</a:t>
            </a:r>
            <a:endParaRPr lang="lt-LT" dirty="0"/>
          </a:p>
        </p:txBody>
      </p:sp>
    </p:spTree>
    <p:extLst>
      <p:ext uri="{BB962C8B-B14F-4D97-AF65-F5344CB8AC3E}">
        <p14:creationId xmlns:p14="http://schemas.microsoft.com/office/powerpoint/2010/main" val="1575176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a:graphicFrameLocks/>
          </p:cNvGraphicFramePr>
          <p:nvPr>
            <p:extLst>
              <p:ext uri="{D42A27DB-BD31-4B8C-83A1-F6EECF244321}">
                <p14:modId xmlns:p14="http://schemas.microsoft.com/office/powerpoint/2010/main" val="1857088191"/>
              </p:ext>
            </p:extLst>
          </p:nvPr>
        </p:nvGraphicFramePr>
        <p:xfrm>
          <a:off x="1594338" y="452487"/>
          <a:ext cx="9472247" cy="563178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893034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urinio vietos rezervavimo ženklas 3"/>
          <p:cNvGraphicFramePr>
            <a:graphicFrameLocks noGrp="1"/>
          </p:cNvGraphicFramePr>
          <p:nvPr>
            <p:ph idx="1"/>
            <p:extLst>
              <p:ext uri="{D42A27DB-BD31-4B8C-83A1-F6EECF244321}">
                <p14:modId xmlns:p14="http://schemas.microsoft.com/office/powerpoint/2010/main" val="3649912040"/>
              </p:ext>
            </p:extLst>
          </p:nvPr>
        </p:nvGraphicFramePr>
        <p:xfrm>
          <a:off x="546802" y="1384459"/>
          <a:ext cx="10930090" cy="4608369"/>
        </p:xfrm>
        <a:graphic>
          <a:graphicData uri="http://schemas.openxmlformats.org/drawingml/2006/table">
            <a:tbl>
              <a:tblPr firstRow="1" firstCol="1" bandRow="1"/>
              <a:tblGrid>
                <a:gridCol w="4059087">
                  <a:extLst>
                    <a:ext uri="{9D8B030D-6E8A-4147-A177-3AD203B41FA5}">
                      <a16:colId xmlns:a16="http://schemas.microsoft.com/office/drawing/2014/main" val="3815800185"/>
                    </a:ext>
                  </a:extLst>
                </a:gridCol>
                <a:gridCol w="1563646">
                  <a:extLst>
                    <a:ext uri="{9D8B030D-6E8A-4147-A177-3AD203B41FA5}">
                      <a16:colId xmlns:a16="http://schemas.microsoft.com/office/drawing/2014/main" val="70497837"/>
                    </a:ext>
                  </a:extLst>
                </a:gridCol>
                <a:gridCol w="3438258">
                  <a:extLst>
                    <a:ext uri="{9D8B030D-6E8A-4147-A177-3AD203B41FA5}">
                      <a16:colId xmlns:a16="http://schemas.microsoft.com/office/drawing/2014/main" val="1998057837"/>
                    </a:ext>
                  </a:extLst>
                </a:gridCol>
                <a:gridCol w="1869099">
                  <a:extLst>
                    <a:ext uri="{9D8B030D-6E8A-4147-A177-3AD203B41FA5}">
                      <a16:colId xmlns:a16="http://schemas.microsoft.com/office/drawing/2014/main" val="53749484"/>
                    </a:ext>
                  </a:extLst>
                </a:gridCol>
              </a:tblGrid>
              <a:tr h="237259">
                <a:tc>
                  <a:txBody>
                    <a:bodyPr/>
                    <a:lstStyle/>
                    <a:p>
                      <a:pPr algn="ctr">
                        <a:spcAft>
                          <a:spcPts val="0"/>
                        </a:spcAft>
                      </a:pPr>
                      <a:r>
                        <a:rPr lang="lt-LT" sz="800" b="1">
                          <a:effectLst/>
                          <a:latin typeface="Times New Roman" panose="02020603050405020304" pitchFamily="18" charset="0"/>
                          <a:ea typeface="Times New Roman" panose="02020603050405020304" pitchFamily="18" charset="0"/>
                        </a:rPr>
                        <a:t>Egzaminas</a:t>
                      </a:r>
                      <a:endParaRPr lang="lt-LT" sz="800">
                        <a:effectLst/>
                        <a:latin typeface="Times New Roman" panose="02020603050405020304" pitchFamily="18" charset="0"/>
                        <a:ea typeface="Times New Roman" panose="02020603050405020304" pitchFamily="18" charset="0"/>
                      </a:endParaRPr>
                    </a:p>
                  </a:txBody>
                  <a:tcPr marL="44486" marR="444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800" b="1">
                          <a:effectLst/>
                          <a:latin typeface="Times New Roman" panose="02020603050405020304" pitchFamily="18" charset="0"/>
                          <a:ea typeface="Times New Roman" panose="02020603050405020304" pitchFamily="18" charset="0"/>
                        </a:rPr>
                        <a:t>Egzamino tipas</a:t>
                      </a:r>
                      <a:endParaRPr lang="lt-LT" sz="800">
                        <a:effectLst/>
                        <a:latin typeface="Times New Roman" panose="02020603050405020304" pitchFamily="18" charset="0"/>
                        <a:ea typeface="Times New Roman" panose="02020603050405020304" pitchFamily="18" charset="0"/>
                      </a:endParaRPr>
                    </a:p>
                  </a:txBody>
                  <a:tcPr marL="44486" marR="444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800" b="1">
                          <a:effectLst/>
                          <a:latin typeface="Times New Roman" panose="02020603050405020304" pitchFamily="18" charset="0"/>
                          <a:ea typeface="Times New Roman" panose="02020603050405020304" pitchFamily="18" charset="0"/>
                        </a:rPr>
                        <a:t>Data </a:t>
                      </a:r>
                      <a:endParaRPr lang="lt-LT" sz="800">
                        <a:effectLst/>
                        <a:latin typeface="Times New Roman" panose="02020603050405020304" pitchFamily="18" charset="0"/>
                        <a:ea typeface="Times New Roman" panose="02020603050405020304" pitchFamily="18" charset="0"/>
                      </a:endParaRPr>
                    </a:p>
                  </a:txBody>
                  <a:tcPr marL="44486" marR="444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800" b="1">
                          <a:effectLst/>
                          <a:latin typeface="Times New Roman" panose="02020603050405020304" pitchFamily="18" charset="0"/>
                          <a:ea typeface="Times New Roman" panose="02020603050405020304" pitchFamily="18" charset="0"/>
                        </a:rPr>
                        <a:t>Pradžia</a:t>
                      </a:r>
                      <a:endParaRPr lang="lt-LT" sz="800">
                        <a:effectLst/>
                        <a:latin typeface="Times New Roman" panose="02020603050405020304" pitchFamily="18" charset="0"/>
                        <a:ea typeface="Times New Roman" panose="02020603050405020304" pitchFamily="18" charset="0"/>
                      </a:endParaRPr>
                    </a:p>
                  </a:txBody>
                  <a:tcPr marL="44486" marR="444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2569099"/>
                  </a:ext>
                </a:extLst>
              </a:tr>
              <a:tr h="237259">
                <a:tc>
                  <a:txBody>
                    <a:bodyPr/>
                    <a:lstStyle/>
                    <a:p>
                      <a:pPr>
                        <a:spcAft>
                          <a:spcPts val="0"/>
                        </a:spcAft>
                      </a:pPr>
                      <a:r>
                        <a:rPr lang="lt-LT" sz="800">
                          <a:effectLst/>
                          <a:latin typeface="Times New Roman" panose="02020603050405020304" pitchFamily="18" charset="0"/>
                          <a:ea typeface="Times New Roman" panose="02020603050405020304" pitchFamily="18" charset="0"/>
                        </a:rPr>
                        <a:t>26. Užsienio kalbos (anglų) kalbėjimo dalis</a:t>
                      </a:r>
                    </a:p>
                  </a:txBody>
                  <a:tcPr marL="44486" marR="444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800">
                          <a:effectLst/>
                          <a:latin typeface="Times New Roman" panose="02020603050405020304" pitchFamily="18" charset="0"/>
                          <a:ea typeface="Times New Roman" panose="02020603050405020304" pitchFamily="18" charset="0"/>
                        </a:rPr>
                        <a:t>Valstybinis</a:t>
                      </a:r>
                    </a:p>
                  </a:txBody>
                  <a:tcPr marL="44486" marR="444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800">
                          <a:effectLst/>
                          <a:latin typeface="Times New Roman" panose="02020603050405020304" pitchFamily="18" charset="0"/>
                          <a:ea typeface="Times New Roman" panose="02020603050405020304" pitchFamily="18" charset="0"/>
                        </a:rPr>
                        <a:t>2024 m. balandžio 3, 4, 5 d. (T, K, Pt) </a:t>
                      </a:r>
                    </a:p>
                  </a:txBody>
                  <a:tcPr marL="44486" marR="444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800">
                          <a:effectLst/>
                          <a:latin typeface="Times New Roman" panose="02020603050405020304" pitchFamily="18" charset="0"/>
                          <a:ea typeface="Times New Roman" panose="02020603050405020304" pitchFamily="18" charset="0"/>
                        </a:rPr>
                        <a:t>9 val.</a:t>
                      </a:r>
                    </a:p>
                  </a:txBody>
                  <a:tcPr marL="44486" marR="444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1706855"/>
                  </a:ext>
                </a:extLst>
              </a:tr>
              <a:tr h="237259">
                <a:tc>
                  <a:txBody>
                    <a:bodyPr/>
                    <a:lstStyle/>
                    <a:p>
                      <a:pPr>
                        <a:spcAft>
                          <a:spcPts val="0"/>
                        </a:spcAft>
                      </a:pPr>
                      <a:r>
                        <a:rPr lang="lt-LT" sz="800">
                          <a:effectLst/>
                          <a:latin typeface="Times New Roman" panose="02020603050405020304" pitchFamily="18" charset="0"/>
                          <a:ea typeface="Times New Roman" panose="02020603050405020304" pitchFamily="18" charset="0"/>
                        </a:rPr>
                        <a:t>27. Užsienio kalbos (rusų) kalbėjimo dalis</a:t>
                      </a:r>
                    </a:p>
                  </a:txBody>
                  <a:tcPr marL="44486" marR="444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800">
                          <a:effectLst/>
                          <a:latin typeface="Times New Roman" panose="02020603050405020304" pitchFamily="18" charset="0"/>
                          <a:ea typeface="Times New Roman" panose="02020603050405020304" pitchFamily="18" charset="0"/>
                        </a:rPr>
                        <a:t>Valstybinis</a:t>
                      </a:r>
                    </a:p>
                  </a:txBody>
                  <a:tcPr marL="44486" marR="444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800">
                          <a:effectLst/>
                          <a:latin typeface="Times New Roman" panose="02020603050405020304" pitchFamily="18" charset="0"/>
                          <a:ea typeface="Times New Roman" panose="02020603050405020304" pitchFamily="18" charset="0"/>
                        </a:rPr>
                        <a:t>2024 m. balandžio 4, 5 d. (K, Pt) </a:t>
                      </a:r>
                    </a:p>
                  </a:txBody>
                  <a:tcPr marL="44486" marR="444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800">
                          <a:effectLst/>
                          <a:latin typeface="Times New Roman" panose="02020603050405020304" pitchFamily="18" charset="0"/>
                          <a:ea typeface="Times New Roman" panose="02020603050405020304" pitchFamily="18" charset="0"/>
                        </a:rPr>
                        <a:t>9 val.</a:t>
                      </a:r>
                    </a:p>
                  </a:txBody>
                  <a:tcPr marL="44486" marR="444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0581497"/>
                  </a:ext>
                </a:extLst>
              </a:tr>
              <a:tr h="237259">
                <a:tc>
                  <a:txBody>
                    <a:bodyPr/>
                    <a:lstStyle/>
                    <a:p>
                      <a:pPr>
                        <a:spcAft>
                          <a:spcPts val="0"/>
                        </a:spcAft>
                      </a:pPr>
                      <a:r>
                        <a:rPr lang="lt-LT" sz="800">
                          <a:effectLst/>
                          <a:latin typeface="Times New Roman" panose="02020603050405020304" pitchFamily="18" charset="0"/>
                          <a:ea typeface="Times New Roman" panose="02020603050405020304" pitchFamily="18" charset="0"/>
                        </a:rPr>
                        <a:t>28. Užsienio kalbos (prancūzų) kalbėjimo dalis</a:t>
                      </a:r>
                    </a:p>
                  </a:txBody>
                  <a:tcPr marL="44486" marR="444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800">
                          <a:effectLst/>
                          <a:latin typeface="Times New Roman" panose="02020603050405020304" pitchFamily="18" charset="0"/>
                          <a:ea typeface="Times New Roman" panose="02020603050405020304" pitchFamily="18" charset="0"/>
                        </a:rPr>
                        <a:t>Valstybinis</a:t>
                      </a:r>
                    </a:p>
                  </a:txBody>
                  <a:tcPr marL="44486" marR="444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800">
                          <a:effectLst/>
                          <a:latin typeface="Times New Roman" panose="02020603050405020304" pitchFamily="18" charset="0"/>
                          <a:ea typeface="Times New Roman" panose="02020603050405020304" pitchFamily="18" charset="0"/>
                        </a:rPr>
                        <a:t>2024 m. balandžio 5 d. (Pt) </a:t>
                      </a:r>
                    </a:p>
                  </a:txBody>
                  <a:tcPr marL="44486" marR="444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800">
                          <a:effectLst/>
                          <a:latin typeface="Times New Roman" panose="02020603050405020304" pitchFamily="18" charset="0"/>
                          <a:ea typeface="Times New Roman" panose="02020603050405020304" pitchFamily="18" charset="0"/>
                        </a:rPr>
                        <a:t>9 val.</a:t>
                      </a:r>
                    </a:p>
                  </a:txBody>
                  <a:tcPr marL="44486" marR="444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3677986"/>
                  </a:ext>
                </a:extLst>
              </a:tr>
              <a:tr h="237259">
                <a:tc>
                  <a:txBody>
                    <a:bodyPr/>
                    <a:lstStyle/>
                    <a:p>
                      <a:pPr>
                        <a:spcAft>
                          <a:spcPts val="0"/>
                        </a:spcAft>
                      </a:pPr>
                      <a:r>
                        <a:rPr lang="lt-LT" sz="800">
                          <a:effectLst/>
                          <a:latin typeface="Times New Roman" panose="02020603050405020304" pitchFamily="18" charset="0"/>
                          <a:ea typeface="Times New Roman" panose="02020603050405020304" pitchFamily="18" charset="0"/>
                        </a:rPr>
                        <a:t>29. Užsienio kalbos (vokiečių) kalbėjimo dalis</a:t>
                      </a:r>
                    </a:p>
                  </a:txBody>
                  <a:tcPr marL="44486" marR="444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800">
                          <a:effectLst/>
                          <a:latin typeface="Times New Roman" panose="02020603050405020304" pitchFamily="18" charset="0"/>
                          <a:ea typeface="Times New Roman" panose="02020603050405020304" pitchFamily="18" charset="0"/>
                        </a:rPr>
                        <a:t>Valstybinis</a:t>
                      </a:r>
                    </a:p>
                  </a:txBody>
                  <a:tcPr marL="44486" marR="444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800">
                          <a:effectLst/>
                          <a:latin typeface="Times New Roman" panose="02020603050405020304" pitchFamily="18" charset="0"/>
                          <a:ea typeface="Times New Roman" panose="02020603050405020304" pitchFamily="18" charset="0"/>
                        </a:rPr>
                        <a:t>2024 m. balandžio 5 d. (Pt) </a:t>
                      </a:r>
                    </a:p>
                  </a:txBody>
                  <a:tcPr marL="44486" marR="444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800">
                          <a:effectLst/>
                          <a:latin typeface="Times New Roman" panose="02020603050405020304" pitchFamily="18" charset="0"/>
                          <a:ea typeface="Times New Roman" panose="02020603050405020304" pitchFamily="18" charset="0"/>
                        </a:rPr>
                        <a:t>9 val.</a:t>
                      </a:r>
                    </a:p>
                  </a:txBody>
                  <a:tcPr marL="44486" marR="444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5490184"/>
                  </a:ext>
                </a:extLst>
              </a:tr>
              <a:tr h="237259">
                <a:tc>
                  <a:txBody>
                    <a:bodyPr/>
                    <a:lstStyle/>
                    <a:p>
                      <a:pPr>
                        <a:spcAft>
                          <a:spcPts val="0"/>
                        </a:spcAft>
                      </a:pPr>
                      <a:r>
                        <a:rPr lang="lt-LT" sz="800">
                          <a:effectLst/>
                          <a:latin typeface="Times New Roman" panose="02020603050405020304" pitchFamily="18" charset="0"/>
                          <a:ea typeface="Times New Roman" panose="02020603050405020304" pitchFamily="18" charset="0"/>
                        </a:rPr>
                        <a:t>30. Gimtosios kalbos (baltarusių, rusų, vokiečių) (II, III dalys)</a:t>
                      </a:r>
                    </a:p>
                  </a:txBody>
                  <a:tcPr marL="44486" marR="444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800">
                          <a:effectLst/>
                          <a:latin typeface="Times New Roman" panose="02020603050405020304" pitchFamily="18" charset="0"/>
                          <a:ea typeface="Times New Roman" panose="02020603050405020304" pitchFamily="18" charset="0"/>
                        </a:rPr>
                        <a:t>Mokyklinis</a:t>
                      </a:r>
                    </a:p>
                  </a:txBody>
                  <a:tcPr marL="44486" marR="444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800">
                          <a:effectLst/>
                          <a:latin typeface="Times New Roman" panose="02020603050405020304" pitchFamily="18" charset="0"/>
                          <a:ea typeface="Times New Roman" panose="02020603050405020304" pitchFamily="18" charset="0"/>
                        </a:rPr>
                        <a:t>2024 m. gegužės 31 d. (Pt)</a:t>
                      </a:r>
                    </a:p>
                  </a:txBody>
                  <a:tcPr marL="44486" marR="444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800">
                          <a:effectLst/>
                          <a:latin typeface="Times New Roman" panose="02020603050405020304" pitchFamily="18" charset="0"/>
                          <a:ea typeface="Times New Roman" panose="02020603050405020304" pitchFamily="18" charset="0"/>
                        </a:rPr>
                        <a:t>9 val.</a:t>
                      </a:r>
                    </a:p>
                  </a:txBody>
                  <a:tcPr marL="44486" marR="444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1353052"/>
                  </a:ext>
                </a:extLst>
              </a:tr>
              <a:tr h="118630">
                <a:tc>
                  <a:txBody>
                    <a:bodyPr/>
                    <a:lstStyle/>
                    <a:p>
                      <a:pPr>
                        <a:spcAft>
                          <a:spcPts val="0"/>
                        </a:spcAft>
                      </a:pPr>
                      <a:r>
                        <a:rPr lang="lt-LT" sz="800">
                          <a:effectLst/>
                          <a:latin typeface="Times New Roman" panose="02020603050405020304" pitchFamily="18" charset="0"/>
                          <a:ea typeface="Times New Roman" panose="02020603050405020304" pitchFamily="18" charset="0"/>
                        </a:rPr>
                        <a:t>31. Lietuvių kalba ir literatūra</a:t>
                      </a:r>
                    </a:p>
                  </a:txBody>
                  <a:tcPr marL="44486" marR="444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800">
                          <a:effectLst/>
                          <a:latin typeface="Times New Roman" panose="02020603050405020304" pitchFamily="18" charset="0"/>
                          <a:ea typeface="Times New Roman" panose="02020603050405020304" pitchFamily="18" charset="0"/>
                        </a:rPr>
                        <a:t>Valstybinis</a:t>
                      </a:r>
                    </a:p>
                  </a:txBody>
                  <a:tcPr marL="44486" marR="444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800">
                          <a:effectLst/>
                          <a:latin typeface="Times New Roman" panose="02020603050405020304" pitchFamily="18" charset="0"/>
                          <a:ea typeface="Times New Roman" panose="02020603050405020304" pitchFamily="18" charset="0"/>
                        </a:rPr>
                        <a:t>2024 m. birželio 5 d. (T)</a:t>
                      </a:r>
                    </a:p>
                  </a:txBody>
                  <a:tcPr marL="44486" marR="444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800">
                          <a:effectLst/>
                          <a:latin typeface="Times New Roman" panose="02020603050405020304" pitchFamily="18" charset="0"/>
                          <a:ea typeface="Times New Roman" panose="02020603050405020304" pitchFamily="18" charset="0"/>
                        </a:rPr>
                        <a:t>9 val.</a:t>
                      </a:r>
                    </a:p>
                  </a:txBody>
                  <a:tcPr marL="44486" marR="444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9588862"/>
                  </a:ext>
                </a:extLst>
              </a:tr>
              <a:tr h="136424">
                <a:tc>
                  <a:txBody>
                    <a:bodyPr/>
                    <a:lstStyle/>
                    <a:p>
                      <a:pPr>
                        <a:spcAft>
                          <a:spcPts val="0"/>
                        </a:spcAft>
                      </a:pPr>
                      <a:r>
                        <a:rPr lang="lt-LT" sz="800">
                          <a:effectLst/>
                          <a:latin typeface="Times New Roman" panose="02020603050405020304" pitchFamily="18" charset="0"/>
                          <a:ea typeface="Times New Roman" panose="02020603050405020304" pitchFamily="18" charset="0"/>
                        </a:rPr>
                        <a:t>32. Lietuvių kalba ir literatūra</a:t>
                      </a:r>
                    </a:p>
                  </a:txBody>
                  <a:tcPr marL="44486" marR="444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lt-LT" sz="800">
                          <a:effectLst/>
                          <a:latin typeface="Times New Roman" panose="02020603050405020304" pitchFamily="18" charset="0"/>
                          <a:ea typeface="Times New Roman" panose="02020603050405020304" pitchFamily="18" charset="0"/>
                        </a:rPr>
                        <a:t>Mokyklinis</a:t>
                      </a:r>
                    </a:p>
                  </a:txBody>
                  <a:tcPr marL="44486" marR="444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800">
                          <a:effectLst/>
                          <a:latin typeface="Times New Roman" panose="02020603050405020304" pitchFamily="18" charset="0"/>
                          <a:ea typeface="Times New Roman" panose="02020603050405020304" pitchFamily="18" charset="0"/>
                        </a:rPr>
                        <a:t>2024 m. birželio 5 d. (T)</a:t>
                      </a:r>
                    </a:p>
                  </a:txBody>
                  <a:tcPr marL="44486" marR="444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800">
                          <a:effectLst/>
                          <a:latin typeface="Times New Roman" panose="02020603050405020304" pitchFamily="18" charset="0"/>
                          <a:ea typeface="Times New Roman" panose="02020603050405020304" pitchFamily="18" charset="0"/>
                        </a:rPr>
                        <a:t>9 val.</a:t>
                      </a:r>
                    </a:p>
                  </a:txBody>
                  <a:tcPr marL="44486" marR="444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205453"/>
                  </a:ext>
                </a:extLst>
              </a:tr>
              <a:tr h="136424">
                <a:tc>
                  <a:txBody>
                    <a:bodyPr/>
                    <a:lstStyle/>
                    <a:p>
                      <a:pPr>
                        <a:spcAft>
                          <a:spcPts val="0"/>
                        </a:spcAft>
                      </a:pPr>
                      <a:r>
                        <a:rPr lang="lt-LT" sz="800">
                          <a:effectLst/>
                          <a:latin typeface="Times New Roman" panose="02020603050405020304" pitchFamily="18" charset="0"/>
                          <a:ea typeface="Times New Roman" panose="02020603050405020304" pitchFamily="18" charset="0"/>
                        </a:rPr>
                        <a:t>33. Muzikologija (I dalis)</a:t>
                      </a:r>
                    </a:p>
                  </a:txBody>
                  <a:tcPr marL="44486" marR="44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lt-LT" sz="800">
                          <a:effectLst/>
                          <a:latin typeface="Times New Roman" panose="02020603050405020304" pitchFamily="18" charset="0"/>
                          <a:ea typeface="Times New Roman" panose="02020603050405020304" pitchFamily="18" charset="0"/>
                        </a:rPr>
                        <a:t>Mokyklinis</a:t>
                      </a:r>
                    </a:p>
                  </a:txBody>
                  <a:tcPr marL="44486" marR="44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800">
                          <a:effectLst/>
                          <a:latin typeface="Times New Roman" panose="02020603050405020304" pitchFamily="18" charset="0"/>
                          <a:ea typeface="Times New Roman" panose="02020603050405020304" pitchFamily="18" charset="0"/>
                        </a:rPr>
                        <a:t>2024 m. birželio 6 d. (K)</a:t>
                      </a:r>
                    </a:p>
                  </a:txBody>
                  <a:tcPr marL="44486" marR="444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800">
                          <a:effectLst/>
                          <a:latin typeface="Times New Roman" panose="02020603050405020304" pitchFamily="18" charset="0"/>
                          <a:ea typeface="Times New Roman" panose="02020603050405020304" pitchFamily="18" charset="0"/>
                        </a:rPr>
                        <a:t>9 val.</a:t>
                      </a:r>
                    </a:p>
                  </a:txBody>
                  <a:tcPr marL="44486" marR="444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1953212"/>
                  </a:ext>
                </a:extLst>
              </a:tr>
              <a:tr h="355889">
                <a:tc>
                  <a:txBody>
                    <a:bodyPr/>
                    <a:lstStyle/>
                    <a:p>
                      <a:pPr>
                        <a:spcAft>
                          <a:spcPts val="0"/>
                        </a:spcAft>
                      </a:pPr>
                      <a:r>
                        <a:rPr lang="lt-LT" sz="800">
                          <a:effectLst/>
                          <a:latin typeface="Times New Roman" panose="02020603050405020304" pitchFamily="18" charset="0"/>
                          <a:ea typeface="Times New Roman" panose="02020603050405020304" pitchFamily="18" charset="0"/>
                        </a:rPr>
                        <a:t>34. Užsienio kalbos (anglų) klausymo, skaitymo ir rašymo dalys</a:t>
                      </a:r>
                    </a:p>
                  </a:txBody>
                  <a:tcPr marL="44486" marR="44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lt-LT" sz="800">
                          <a:effectLst/>
                          <a:latin typeface="Times New Roman" panose="02020603050405020304" pitchFamily="18" charset="0"/>
                          <a:ea typeface="Times New Roman" panose="02020603050405020304" pitchFamily="18" charset="0"/>
                        </a:rPr>
                        <a:t>Valstybinis</a:t>
                      </a:r>
                    </a:p>
                  </a:txBody>
                  <a:tcPr marL="44486" marR="44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800">
                          <a:effectLst/>
                          <a:latin typeface="Times New Roman" panose="02020603050405020304" pitchFamily="18" charset="0"/>
                          <a:ea typeface="Times New Roman" panose="02020603050405020304" pitchFamily="18" charset="0"/>
                        </a:rPr>
                        <a:t>2024 m. birželio 7 d. (Pt)</a:t>
                      </a:r>
                    </a:p>
                  </a:txBody>
                  <a:tcPr marL="44486" marR="444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800">
                          <a:effectLst/>
                          <a:latin typeface="Times New Roman" panose="02020603050405020304" pitchFamily="18" charset="0"/>
                          <a:ea typeface="Times New Roman" panose="02020603050405020304" pitchFamily="18" charset="0"/>
                        </a:rPr>
                        <a:t>9 val.</a:t>
                      </a:r>
                    </a:p>
                  </a:txBody>
                  <a:tcPr marL="44486" marR="444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5226274"/>
                  </a:ext>
                </a:extLst>
              </a:tr>
              <a:tr h="136424">
                <a:tc>
                  <a:txBody>
                    <a:bodyPr/>
                    <a:lstStyle/>
                    <a:p>
                      <a:pPr>
                        <a:spcAft>
                          <a:spcPts val="0"/>
                        </a:spcAft>
                      </a:pPr>
                      <a:r>
                        <a:rPr lang="lt-LT" sz="800">
                          <a:effectLst/>
                          <a:latin typeface="Times New Roman" panose="02020603050405020304" pitchFamily="18" charset="0"/>
                          <a:ea typeface="Times New Roman" panose="02020603050405020304" pitchFamily="18" charset="0"/>
                        </a:rPr>
                        <a:t>35. Matematika</a:t>
                      </a:r>
                    </a:p>
                  </a:txBody>
                  <a:tcPr marL="44486" marR="44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lt-LT" sz="800">
                          <a:effectLst/>
                          <a:latin typeface="Times New Roman" panose="02020603050405020304" pitchFamily="18" charset="0"/>
                          <a:ea typeface="Times New Roman" panose="02020603050405020304" pitchFamily="18" charset="0"/>
                        </a:rPr>
                        <a:t>Valstybinis</a:t>
                      </a:r>
                    </a:p>
                  </a:txBody>
                  <a:tcPr marL="44486" marR="44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800">
                          <a:effectLst/>
                          <a:latin typeface="Times New Roman" panose="02020603050405020304" pitchFamily="18" charset="0"/>
                          <a:ea typeface="Times New Roman" panose="02020603050405020304" pitchFamily="18" charset="0"/>
                        </a:rPr>
                        <a:t>2024 m. birželio 10 d. (P)</a:t>
                      </a:r>
                    </a:p>
                  </a:txBody>
                  <a:tcPr marL="44486" marR="444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800">
                          <a:effectLst/>
                          <a:latin typeface="Times New Roman" panose="02020603050405020304" pitchFamily="18" charset="0"/>
                          <a:ea typeface="Times New Roman" panose="02020603050405020304" pitchFamily="18" charset="0"/>
                        </a:rPr>
                        <a:t>9 val.</a:t>
                      </a:r>
                    </a:p>
                  </a:txBody>
                  <a:tcPr marL="44486" marR="444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5132984"/>
                  </a:ext>
                </a:extLst>
              </a:tr>
              <a:tr h="136424">
                <a:tc>
                  <a:txBody>
                    <a:bodyPr/>
                    <a:lstStyle/>
                    <a:p>
                      <a:pPr>
                        <a:spcAft>
                          <a:spcPts val="0"/>
                        </a:spcAft>
                      </a:pPr>
                      <a:r>
                        <a:rPr lang="lt-LT" sz="800">
                          <a:effectLst/>
                          <a:latin typeface="Times New Roman" panose="02020603050405020304" pitchFamily="18" charset="0"/>
                          <a:ea typeface="Times New Roman" panose="02020603050405020304" pitchFamily="18" charset="0"/>
                        </a:rPr>
                        <a:t>36. Muzikologija (II dalis)</a:t>
                      </a:r>
                    </a:p>
                  </a:txBody>
                  <a:tcPr marL="44486" marR="44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lt-LT" sz="800">
                          <a:effectLst/>
                          <a:latin typeface="Times New Roman" panose="02020603050405020304" pitchFamily="18" charset="0"/>
                          <a:ea typeface="Times New Roman" panose="02020603050405020304" pitchFamily="18" charset="0"/>
                        </a:rPr>
                        <a:t>Mokyklinis</a:t>
                      </a:r>
                    </a:p>
                  </a:txBody>
                  <a:tcPr marL="44486" marR="44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800">
                          <a:effectLst/>
                          <a:latin typeface="Times New Roman" panose="02020603050405020304" pitchFamily="18" charset="0"/>
                          <a:ea typeface="Times New Roman" panose="02020603050405020304" pitchFamily="18" charset="0"/>
                        </a:rPr>
                        <a:t>2024 m. birželio 11 d. (A)</a:t>
                      </a:r>
                    </a:p>
                  </a:txBody>
                  <a:tcPr marL="44486" marR="444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800">
                          <a:effectLst/>
                          <a:latin typeface="Times New Roman" panose="02020603050405020304" pitchFamily="18" charset="0"/>
                          <a:ea typeface="Times New Roman" panose="02020603050405020304" pitchFamily="18" charset="0"/>
                        </a:rPr>
                        <a:t>9 val.</a:t>
                      </a:r>
                    </a:p>
                  </a:txBody>
                  <a:tcPr marL="44486" marR="444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9493510"/>
                  </a:ext>
                </a:extLst>
              </a:tr>
              <a:tr h="136424">
                <a:tc>
                  <a:txBody>
                    <a:bodyPr/>
                    <a:lstStyle/>
                    <a:p>
                      <a:pPr>
                        <a:spcAft>
                          <a:spcPts val="0"/>
                        </a:spcAft>
                      </a:pPr>
                      <a:r>
                        <a:rPr lang="lt-LT" sz="800">
                          <a:effectLst/>
                          <a:latin typeface="Times New Roman" panose="02020603050405020304" pitchFamily="18" charset="0"/>
                          <a:ea typeface="Times New Roman" panose="02020603050405020304" pitchFamily="18" charset="0"/>
                        </a:rPr>
                        <a:t>37. Informacinės technologijos</a:t>
                      </a:r>
                    </a:p>
                  </a:txBody>
                  <a:tcPr marL="44486" marR="44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lt-LT" sz="800">
                          <a:effectLst/>
                          <a:latin typeface="Times New Roman" panose="02020603050405020304" pitchFamily="18" charset="0"/>
                          <a:ea typeface="Times New Roman" panose="02020603050405020304" pitchFamily="18" charset="0"/>
                        </a:rPr>
                        <a:t>Valstybinis</a:t>
                      </a:r>
                    </a:p>
                  </a:txBody>
                  <a:tcPr marL="44486" marR="44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800">
                          <a:effectLst/>
                          <a:latin typeface="Times New Roman" panose="02020603050405020304" pitchFamily="18" charset="0"/>
                          <a:ea typeface="Times New Roman" panose="02020603050405020304" pitchFamily="18" charset="0"/>
                        </a:rPr>
                        <a:t>2024 m. birželio 12 d. (T)</a:t>
                      </a:r>
                    </a:p>
                  </a:txBody>
                  <a:tcPr marL="44486" marR="444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800">
                          <a:effectLst/>
                          <a:latin typeface="Times New Roman" panose="02020603050405020304" pitchFamily="18" charset="0"/>
                          <a:ea typeface="Times New Roman" panose="02020603050405020304" pitchFamily="18" charset="0"/>
                        </a:rPr>
                        <a:t>9 val.</a:t>
                      </a:r>
                    </a:p>
                  </a:txBody>
                  <a:tcPr marL="44486" marR="444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4033338"/>
                  </a:ext>
                </a:extLst>
              </a:tr>
              <a:tr h="136424">
                <a:tc>
                  <a:txBody>
                    <a:bodyPr/>
                    <a:lstStyle/>
                    <a:p>
                      <a:pPr>
                        <a:spcAft>
                          <a:spcPts val="0"/>
                        </a:spcAft>
                      </a:pPr>
                      <a:r>
                        <a:rPr lang="lt-LT" sz="800">
                          <a:effectLst/>
                          <a:latin typeface="Times New Roman" panose="02020603050405020304" pitchFamily="18" charset="0"/>
                          <a:ea typeface="Times New Roman" panose="02020603050405020304" pitchFamily="18" charset="0"/>
                        </a:rPr>
                        <a:t>38. Chemija</a:t>
                      </a:r>
                    </a:p>
                  </a:txBody>
                  <a:tcPr marL="44486" marR="44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lt-LT" sz="800">
                          <a:effectLst/>
                          <a:latin typeface="Times New Roman" panose="02020603050405020304" pitchFamily="18" charset="0"/>
                          <a:ea typeface="Times New Roman" panose="02020603050405020304" pitchFamily="18" charset="0"/>
                        </a:rPr>
                        <a:t>Valstybinis</a:t>
                      </a:r>
                    </a:p>
                  </a:txBody>
                  <a:tcPr marL="44486" marR="44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800">
                          <a:effectLst/>
                          <a:latin typeface="Times New Roman" panose="02020603050405020304" pitchFamily="18" charset="0"/>
                          <a:ea typeface="Times New Roman" panose="02020603050405020304" pitchFamily="18" charset="0"/>
                        </a:rPr>
                        <a:t>2024 m. birželio 13 d. (K)</a:t>
                      </a:r>
                    </a:p>
                  </a:txBody>
                  <a:tcPr marL="44486" marR="444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800">
                          <a:effectLst/>
                          <a:latin typeface="Times New Roman" panose="02020603050405020304" pitchFamily="18" charset="0"/>
                          <a:ea typeface="Times New Roman" panose="02020603050405020304" pitchFamily="18" charset="0"/>
                        </a:rPr>
                        <a:t>9 val.</a:t>
                      </a:r>
                    </a:p>
                  </a:txBody>
                  <a:tcPr marL="44486" marR="444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8869379"/>
                  </a:ext>
                </a:extLst>
              </a:tr>
              <a:tr h="136424">
                <a:tc>
                  <a:txBody>
                    <a:bodyPr/>
                    <a:lstStyle/>
                    <a:p>
                      <a:pPr>
                        <a:spcAft>
                          <a:spcPts val="0"/>
                        </a:spcAft>
                      </a:pPr>
                      <a:r>
                        <a:rPr lang="lt-LT" sz="800">
                          <a:effectLst/>
                          <a:latin typeface="Times New Roman" panose="02020603050405020304" pitchFamily="18" charset="0"/>
                          <a:ea typeface="Times New Roman" panose="02020603050405020304" pitchFamily="18" charset="0"/>
                        </a:rPr>
                        <a:t>39. Istorija</a:t>
                      </a:r>
                    </a:p>
                  </a:txBody>
                  <a:tcPr marL="44486" marR="44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lt-LT" sz="800">
                          <a:effectLst/>
                          <a:latin typeface="Times New Roman" panose="02020603050405020304" pitchFamily="18" charset="0"/>
                          <a:ea typeface="Times New Roman" panose="02020603050405020304" pitchFamily="18" charset="0"/>
                        </a:rPr>
                        <a:t>Valstybinis</a:t>
                      </a:r>
                    </a:p>
                  </a:txBody>
                  <a:tcPr marL="44486" marR="44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800">
                          <a:effectLst/>
                          <a:latin typeface="Times New Roman" panose="02020603050405020304" pitchFamily="18" charset="0"/>
                          <a:ea typeface="Times New Roman" panose="02020603050405020304" pitchFamily="18" charset="0"/>
                        </a:rPr>
                        <a:t>2024 m. birželio 14 d. (Pt)</a:t>
                      </a:r>
                    </a:p>
                  </a:txBody>
                  <a:tcPr marL="44486" marR="444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800">
                          <a:effectLst/>
                          <a:latin typeface="Times New Roman" panose="02020603050405020304" pitchFamily="18" charset="0"/>
                          <a:ea typeface="Times New Roman" panose="02020603050405020304" pitchFamily="18" charset="0"/>
                        </a:rPr>
                        <a:t>9 val.</a:t>
                      </a:r>
                    </a:p>
                  </a:txBody>
                  <a:tcPr marL="44486" marR="444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8970316"/>
                  </a:ext>
                </a:extLst>
              </a:tr>
              <a:tr h="136424">
                <a:tc>
                  <a:txBody>
                    <a:bodyPr/>
                    <a:lstStyle/>
                    <a:p>
                      <a:pPr>
                        <a:spcAft>
                          <a:spcPts val="0"/>
                        </a:spcAft>
                      </a:pPr>
                      <a:r>
                        <a:rPr lang="lt-LT" sz="800">
                          <a:effectLst/>
                          <a:latin typeface="Times New Roman" panose="02020603050405020304" pitchFamily="18" charset="0"/>
                          <a:ea typeface="Times New Roman" panose="02020603050405020304" pitchFamily="18" charset="0"/>
                        </a:rPr>
                        <a:t>40. Biologija</a:t>
                      </a:r>
                    </a:p>
                  </a:txBody>
                  <a:tcPr marL="44486" marR="44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lt-LT" sz="800">
                          <a:effectLst/>
                          <a:latin typeface="Times New Roman" panose="02020603050405020304" pitchFamily="18" charset="0"/>
                          <a:ea typeface="Times New Roman" panose="02020603050405020304" pitchFamily="18" charset="0"/>
                        </a:rPr>
                        <a:t>Valstybinis</a:t>
                      </a:r>
                    </a:p>
                  </a:txBody>
                  <a:tcPr marL="44486" marR="44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800">
                          <a:effectLst/>
                          <a:latin typeface="Times New Roman" panose="02020603050405020304" pitchFamily="18" charset="0"/>
                          <a:ea typeface="Times New Roman" panose="02020603050405020304" pitchFamily="18" charset="0"/>
                        </a:rPr>
                        <a:t>2024 m. birželio 17 d. (P)</a:t>
                      </a:r>
                    </a:p>
                  </a:txBody>
                  <a:tcPr marL="44486" marR="444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800">
                          <a:effectLst/>
                          <a:latin typeface="Times New Roman" panose="02020603050405020304" pitchFamily="18" charset="0"/>
                          <a:ea typeface="Times New Roman" panose="02020603050405020304" pitchFamily="18" charset="0"/>
                        </a:rPr>
                        <a:t>9 val.</a:t>
                      </a:r>
                    </a:p>
                  </a:txBody>
                  <a:tcPr marL="44486" marR="444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8096913"/>
                  </a:ext>
                </a:extLst>
              </a:tr>
              <a:tr h="237259">
                <a:tc>
                  <a:txBody>
                    <a:bodyPr/>
                    <a:lstStyle/>
                    <a:p>
                      <a:pPr>
                        <a:spcAft>
                          <a:spcPts val="0"/>
                        </a:spcAft>
                      </a:pPr>
                      <a:r>
                        <a:rPr lang="lt-LT" sz="800">
                          <a:effectLst/>
                          <a:latin typeface="Times New Roman" panose="02020603050405020304" pitchFamily="18" charset="0"/>
                          <a:ea typeface="Times New Roman" panose="02020603050405020304" pitchFamily="18" charset="0"/>
                        </a:rPr>
                        <a:t>41. Lenkų tautinės mažumos gimtoji kalba ir literatūra</a:t>
                      </a:r>
                    </a:p>
                  </a:txBody>
                  <a:tcPr marL="44486" marR="44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lt-LT" sz="800">
                          <a:effectLst/>
                          <a:latin typeface="Times New Roman" panose="02020603050405020304" pitchFamily="18" charset="0"/>
                          <a:ea typeface="Times New Roman" panose="02020603050405020304" pitchFamily="18" charset="0"/>
                        </a:rPr>
                        <a:t>Valstybinis</a:t>
                      </a:r>
                    </a:p>
                  </a:txBody>
                  <a:tcPr marL="44486" marR="44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800">
                          <a:effectLst/>
                          <a:latin typeface="Times New Roman" panose="02020603050405020304" pitchFamily="18" charset="0"/>
                          <a:ea typeface="Times New Roman" panose="02020603050405020304" pitchFamily="18" charset="0"/>
                        </a:rPr>
                        <a:t>2024 m. birželio 18 d. (A)</a:t>
                      </a:r>
                    </a:p>
                  </a:txBody>
                  <a:tcPr marL="44486" marR="444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800">
                          <a:effectLst/>
                          <a:latin typeface="Times New Roman" panose="02020603050405020304" pitchFamily="18" charset="0"/>
                          <a:ea typeface="Times New Roman" panose="02020603050405020304" pitchFamily="18" charset="0"/>
                        </a:rPr>
                        <a:t>9 val.</a:t>
                      </a:r>
                    </a:p>
                  </a:txBody>
                  <a:tcPr marL="44486" marR="444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1777522"/>
                  </a:ext>
                </a:extLst>
              </a:tr>
              <a:tr h="355889">
                <a:tc>
                  <a:txBody>
                    <a:bodyPr/>
                    <a:lstStyle/>
                    <a:p>
                      <a:pPr>
                        <a:spcAft>
                          <a:spcPts val="0"/>
                        </a:spcAft>
                      </a:pPr>
                      <a:r>
                        <a:rPr lang="lt-LT" sz="800">
                          <a:effectLst/>
                          <a:latin typeface="Times New Roman" panose="02020603050405020304" pitchFamily="18" charset="0"/>
                          <a:ea typeface="Times New Roman" panose="02020603050405020304" pitchFamily="18" charset="0"/>
                        </a:rPr>
                        <a:t>42. Užsienio kalbos (rusų) klausymo, skaitymo ir rašymo dalys</a:t>
                      </a:r>
                    </a:p>
                  </a:txBody>
                  <a:tcPr marL="44486" marR="44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lt-LT" sz="800">
                          <a:effectLst/>
                          <a:latin typeface="Times New Roman" panose="02020603050405020304" pitchFamily="18" charset="0"/>
                          <a:ea typeface="Times New Roman" panose="02020603050405020304" pitchFamily="18" charset="0"/>
                        </a:rPr>
                        <a:t>Valstybinis</a:t>
                      </a:r>
                    </a:p>
                  </a:txBody>
                  <a:tcPr marL="44486" marR="44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800">
                          <a:effectLst/>
                          <a:latin typeface="Times New Roman" panose="02020603050405020304" pitchFamily="18" charset="0"/>
                          <a:ea typeface="Times New Roman" panose="02020603050405020304" pitchFamily="18" charset="0"/>
                        </a:rPr>
                        <a:t>2024 m. birželio 19 d. (T)</a:t>
                      </a:r>
                    </a:p>
                  </a:txBody>
                  <a:tcPr marL="44486" marR="444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800">
                          <a:effectLst/>
                          <a:latin typeface="Times New Roman" panose="02020603050405020304" pitchFamily="18" charset="0"/>
                          <a:ea typeface="Times New Roman" panose="02020603050405020304" pitchFamily="18" charset="0"/>
                        </a:rPr>
                        <a:t>9 val.</a:t>
                      </a:r>
                    </a:p>
                  </a:txBody>
                  <a:tcPr marL="44486" marR="444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6193704"/>
                  </a:ext>
                </a:extLst>
              </a:tr>
              <a:tr h="136424">
                <a:tc>
                  <a:txBody>
                    <a:bodyPr/>
                    <a:lstStyle/>
                    <a:p>
                      <a:pPr>
                        <a:spcAft>
                          <a:spcPts val="0"/>
                        </a:spcAft>
                      </a:pPr>
                      <a:r>
                        <a:rPr lang="lt-LT" sz="800">
                          <a:effectLst/>
                          <a:latin typeface="Times New Roman" panose="02020603050405020304" pitchFamily="18" charset="0"/>
                          <a:ea typeface="Times New Roman" panose="02020603050405020304" pitchFamily="18" charset="0"/>
                        </a:rPr>
                        <a:t>43. Fizika</a:t>
                      </a:r>
                    </a:p>
                  </a:txBody>
                  <a:tcPr marL="44486" marR="44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lt-LT" sz="800">
                          <a:effectLst/>
                          <a:latin typeface="Times New Roman" panose="02020603050405020304" pitchFamily="18" charset="0"/>
                          <a:ea typeface="Times New Roman" panose="02020603050405020304" pitchFamily="18" charset="0"/>
                        </a:rPr>
                        <a:t>Valstybinis</a:t>
                      </a:r>
                    </a:p>
                  </a:txBody>
                  <a:tcPr marL="44486" marR="44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800">
                          <a:effectLst/>
                          <a:latin typeface="Times New Roman" panose="02020603050405020304" pitchFamily="18" charset="0"/>
                          <a:ea typeface="Times New Roman" panose="02020603050405020304" pitchFamily="18" charset="0"/>
                        </a:rPr>
                        <a:t>2024 m. birželio 20 d. (K)</a:t>
                      </a:r>
                    </a:p>
                  </a:txBody>
                  <a:tcPr marL="44486" marR="444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800">
                          <a:effectLst/>
                          <a:latin typeface="Times New Roman" panose="02020603050405020304" pitchFamily="18" charset="0"/>
                          <a:ea typeface="Times New Roman" panose="02020603050405020304" pitchFamily="18" charset="0"/>
                        </a:rPr>
                        <a:t>9 val.</a:t>
                      </a:r>
                    </a:p>
                  </a:txBody>
                  <a:tcPr marL="44486" marR="444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004152"/>
                  </a:ext>
                </a:extLst>
              </a:tr>
              <a:tr h="136424">
                <a:tc>
                  <a:txBody>
                    <a:bodyPr/>
                    <a:lstStyle/>
                    <a:p>
                      <a:pPr>
                        <a:spcAft>
                          <a:spcPts val="0"/>
                        </a:spcAft>
                      </a:pPr>
                      <a:r>
                        <a:rPr lang="lt-LT" sz="800">
                          <a:effectLst/>
                          <a:latin typeface="Times New Roman" panose="02020603050405020304" pitchFamily="18" charset="0"/>
                          <a:ea typeface="Times New Roman" panose="02020603050405020304" pitchFamily="18" charset="0"/>
                        </a:rPr>
                        <a:t>44. Geografija</a:t>
                      </a:r>
                    </a:p>
                  </a:txBody>
                  <a:tcPr marL="44486" marR="44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lt-LT" sz="800">
                          <a:effectLst/>
                          <a:latin typeface="Times New Roman" panose="02020603050405020304" pitchFamily="18" charset="0"/>
                          <a:ea typeface="Times New Roman" panose="02020603050405020304" pitchFamily="18" charset="0"/>
                        </a:rPr>
                        <a:t>Valstybinis</a:t>
                      </a:r>
                    </a:p>
                  </a:txBody>
                  <a:tcPr marL="44486" marR="44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800">
                          <a:effectLst/>
                          <a:latin typeface="Times New Roman" panose="02020603050405020304" pitchFamily="18" charset="0"/>
                          <a:ea typeface="Times New Roman" panose="02020603050405020304" pitchFamily="18" charset="0"/>
                        </a:rPr>
                        <a:t>2024 m. birželio 21 d. (Pt)</a:t>
                      </a:r>
                    </a:p>
                  </a:txBody>
                  <a:tcPr marL="44486" marR="444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800">
                          <a:effectLst/>
                          <a:latin typeface="Times New Roman" panose="02020603050405020304" pitchFamily="18" charset="0"/>
                          <a:ea typeface="Times New Roman" panose="02020603050405020304" pitchFamily="18" charset="0"/>
                        </a:rPr>
                        <a:t>9 val.</a:t>
                      </a:r>
                    </a:p>
                  </a:txBody>
                  <a:tcPr marL="44486" marR="444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7668058"/>
                  </a:ext>
                </a:extLst>
              </a:tr>
              <a:tr h="355889">
                <a:tc>
                  <a:txBody>
                    <a:bodyPr/>
                    <a:lstStyle/>
                    <a:p>
                      <a:pPr>
                        <a:spcAft>
                          <a:spcPts val="0"/>
                        </a:spcAft>
                      </a:pPr>
                      <a:r>
                        <a:rPr lang="lt-LT" sz="800">
                          <a:effectLst/>
                          <a:latin typeface="Times New Roman" panose="02020603050405020304" pitchFamily="18" charset="0"/>
                          <a:ea typeface="Times New Roman" panose="02020603050405020304" pitchFamily="18" charset="0"/>
                        </a:rPr>
                        <a:t>45. Užsienio kalbos (prancūzų) klausymo, skaitymo ir rašymo dalys</a:t>
                      </a:r>
                    </a:p>
                  </a:txBody>
                  <a:tcPr marL="44486" marR="44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lt-LT" sz="800">
                          <a:effectLst/>
                          <a:latin typeface="Times New Roman" panose="02020603050405020304" pitchFamily="18" charset="0"/>
                          <a:ea typeface="Times New Roman" panose="02020603050405020304" pitchFamily="18" charset="0"/>
                        </a:rPr>
                        <a:t>Valstybinis</a:t>
                      </a:r>
                    </a:p>
                  </a:txBody>
                  <a:tcPr marL="44486" marR="44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800">
                          <a:effectLst/>
                          <a:latin typeface="Times New Roman" panose="02020603050405020304" pitchFamily="18" charset="0"/>
                          <a:ea typeface="Times New Roman" panose="02020603050405020304" pitchFamily="18" charset="0"/>
                        </a:rPr>
                        <a:t>2024 m. birželio 25 d. (A)</a:t>
                      </a:r>
                    </a:p>
                  </a:txBody>
                  <a:tcPr marL="44486" marR="444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800">
                          <a:effectLst/>
                          <a:latin typeface="Times New Roman" panose="02020603050405020304" pitchFamily="18" charset="0"/>
                          <a:ea typeface="Times New Roman" panose="02020603050405020304" pitchFamily="18" charset="0"/>
                        </a:rPr>
                        <a:t>9 val.</a:t>
                      </a:r>
                    </a:p>
                  </a:txBody>
                  <a:tcPr marL="44486" marR="444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0529073"/>
                  </a:ext>
                </a:extLst>
              </a:tr>
              <a:tr h="355889">
                <a:tc>
                  <a:txBody>
                    <a:bodyPr/>
                    <a:lstStyle/>
                    <a:p>
                      <a:pPr>
                        <a:spcAft>
                          <a:spcPts val="0"/>
                        </a:spcAft>
                      </a:pPr>
                      <a:r>
                        <a:rPr lang="lt-LT" sz="800">
                          <a:effectLst/>
                          <a:latin typeface="Times New Roman" panose="02020603050405020304" pitchFamily="18" charset="0"/>
                          <a:ea typeface="Times New Roman" panose="02020603050405020304" pitchFamily="18" charset="0"/>
                        </a:rPr>
                        <a:t>46. Užsienio kalbos (vokiečių) klausymo, skaitymo ir rašymo dalys</a:t>
                      </a:r>
                    </a:p>
                  </a:txBody>
                  <a:tcPr marL="44486" marR="44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lt-LT" sz="800">
                          <a:effectLst/>
                          <a:latin typeface="Times New Roman" panose="02020603050405020304" pitchFamily="18" charset="0"/>
                          <a:ea typeface="Times New Roman" panose="02020603050405020304" pitchFamily="18" charset="0"/>
                        </a:rPr>
                        <a:t>Valstybinis</a:t>
                      </a:r>
                    </a:p>
                  </a:txBody>
                  <a:tcPr marL="44486" marR="44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800">
                          <a:effectLst/>
                          <a:latin typeface="Times New Roman" panose="02020603050405020304" pitchFamily="18" charset="0"/>
                          <a:ea typeface="Times New Roman" panose="02020603050405020304" pitchFamily="18" charset="0"/>
                        </a:rPr>
                        <a:t>2024 m. birželio 25 d. (A)</a:t>
                      </a:r>
                    </a:p>
                  </a:txBody>
                  <a:tcPr marL="44486" marR="444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800" dirty="0">
                          <a:effectLst/>
                          <a:latin typeface="Times New Roman" panose="02020603050405020304" pitchFamily="18" charset="0"/>
                          <a:ea typeface="Times New Roman" panose="02020603050405020304" pitchFamily="18" charset="0"/>
                        </a:rPr>
                        <a:t>9 val.</a:t>
                      </a:r>
                    </a:p>
                  </a:txBody>
                  <a:tcPr marL="44486" marR="444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7138551"/>
                  </a:ext>
                </a:extLst>
              </a:tr>
            </a:tbl>
          </a:graphicData>
        </a:graphic>
      </p:graphicFrame>
      <p:sp>
        <p:nvSpPr>
          <p:cNvPr id="3" name="Pavadinimas 2"/>
          <p:cNvSpPr>
            <a:spLocks noGrp="1"/>
          </p:cNvSpPr>
          <p:nvPr>
            <p:ph type="title"/>
          </p:nvPr>
        </p:nvSpPr>
        <p:spPr/>
        <p:txBody>
          <a:bodyPr/>
          <a:lstStyle/>
          <a:p>
            <a:pPr algn="ctr"/>
            <a:r>
              <a:rPr lang="lt-LT" dirty="0"/>
              <a:t>PAGRINDINĖ BRANDOS EGZAMINŲ SESIJA</a:t>
            </a:r>
          </a:p>
        </p:txBody>
      </p:sp>
    </p:spTree>
    <p:extLst>
      <p:ext uri="{BB962C8B-B14F-4D97-AF65-F5344CB8AC3E}">
        <p14:creationId xmlns:p14="http://schemas.microsoft.com/office/powerpoint/2010/main" val="26800164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urinio vietos rezervavimo ženklas 3"/>
          <p:cNvGraphicFramePr>
            <a:graphicFrameLocks noGrp="1"/>
          </p:cNvGraphicFramePr>
          <p:nvPr>
            <p:ph idx="1"/>
            <p:extLst>
              <p:ext uri="{D42A27DB-BD31-4B8C-83A1-F6EECF244321}">
                <p14:modId xmlns:p14="http://schemas.microsoft.com/office/powerpoint/2010/main" val="1164501364"/>
              </p:ext>
            </p:extLst>
          </p:nvPr>
        </p:nvGraphicFramePr>
        <p:xfrm>
          <a:off x="1066800" y="1230922"/>
          <a:ext cx="9530862" cy="4935417"/>
        </p:xfrm>
        <a:graphic>
          <a:graphicData uri="http://schemas.openxmlformats.org/drawingml/2006/table">
            <a:tbl>
              <a:tblPr firstRow="1" firstCol="1" bandRow="1"/>
              <a:tblGrid>
                <a:gridCol w="3535394">
                  <a:extLst>
                    <a:ext uri="{9D8B030D-6E8A-4147-A177-3AD203B41FA5}">
                      <a16:colId xmlns:a16="http://schemas.microsoft.com/office/drawing/2014/main" val="1341933749"/>
                    </a:ext>
                  </a:extLst>
                </a:gridCol>
                <a:gridCol w="1362650">
                  <a:extLst>
                    <a:ext uri="{9D8B030D-6E8A-4147-A177-3AD203B41FA5}">
                      <a16:colId xmlns:a16="http://schemas.microsoft.com/office/drawing/2014/main" val="759890368"/>
                    </a:ext>
                  </a:extLst>
                </a:gridCol>
                <a:gridCol w="2993409">
                  <a:extLst>
                    <a:ext uri="{9D8B030D-6E8A-4147-A177-3AD203B41FA5}">
                      <a16:colId xmlns:a16="http://schemas.microsoft.com/office/drawing/2014/main" val="3316357984"/>
                    </a:ext>
                  </a:extLst>
                </a:gridCol>
                <a:gridCol w="1639409">
                  <a:extLst>
                    <a:ext uri="{9D8B030D-6E8A-4147-A177-3AD203B41FA5}">
                      <a16:colId xmlns:a16="http://schemas.microsoft.com/office/drawing/2014/main" val="2877014970"/>
                    </a:ext>
                  </a:extLst>
                </a:gridCol>
              </a:tblGrid>
              <a:tr h="296416">
                <a:tc>
                  <a:txBody>
                    <a:bodyPr/>
                    <a:lstStyle/>
                    <a:p>
                      <a:pPr algn="ctr">
                        <a:spcAft>
                          <a:spcPts val="0"/>
                        </a:spcAft>
                      </a:pPr>
                      <a:r>
                        <a:rPr lang="lt-LT" sz="900" b="1">
                          <a:effectLst/>
                          <a:latin typeface="Times New Roman" panose="02020603050405020304" pitchFamily="18" charset="0"/>
                          <a:ea typeface="Times New Roman" panose="02020603050405020304" pitchFamily="18" charset="0"/>
                        </a:rPr>
                        <a:t>Egzaminas</a:t>
                      </a:r>
                      <a:endParaRPr lang="lt-LT" sz="900">
                        <a:effectLst/>
                        <a:latin typeface="Times New Roman" panose="02020603050405020304" pitchFamily="18" charset="0"/>
                        <a:ea typeface="Times New Roman" panose="02020603050405020304" pitchFamily="18" charset="0"/>
                      </a:endParaRPr>
                    </a:p>
                  </a:txBody>
                  <a:tcPr marL="51433" marR="51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900" b="1">
                          <a:effectLst/>
                          <a:latin typeface="Times New Roman" panose="02020603050405020304" pitchFamily="18" charset="0"/>
                          <a:ea typeface="Times New Roman" panose="02020603050405020304" pitchFamily="18" charset="0"/>
                        </a:rPr>
                        <a:t>Egzamino tipas</a:t>
                      </a:r>
                      <a:endParaRPr lang="lt-LT" sz="900">
                        <a:effectLst/>
                        <a:latin typeface="Times New Roman" panose="02020603050405020304" pitchFamily="18" charset="0"/>
                        <a:ea typeface="Times New Roman" panose="02020603050405020304" pitchFamily="18" charset="0"/>
                      </a:endParaRPr>
                    </a:p>
                  </a:txBody>
                  <a:tcPr marL="51433" marR="51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900" b="1">
                          <a:effectLst/>
                          <a:latin typeface="Times New Roman" panose="02020603050405020304" pitchFamily="18" charset="0"/>
                          <a:ea typeface="Times New Roman" panose="02020603050405020304" pitchFamily="18" charset="0"/>
                        </a:rPr>
                        <a:t>Data </a:t>
                      </a:r>
                      <a:endParaRPr lang="lt-LT" sz="900">
                        <a:effectLst/>
                        <a:latin typeface="Times New Roman" panose="02020603050405020304" pitchFamily="18" charset="0"/>
                        <a:ea typeface="Times New Roman" panose="02020603050405020304" pitchFamily="18" charset="0"/>
                      </a:endParaRPr>
                    </a:p>
                  </a:txBody>
                  <a:tcPr marL="51433" marR="51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900" b="1">
                          <a:effectLst/>
                          <a:latin typeface="Times New Roman" panose="02020603050405020304" pitchFamily="18" charset="0"/>
                          <a:ea typeface="Times New Roman" panose="02020603050405020304" pitchFamily="18" charset="0"/>
                        </a:rPr>
                        <a:t>Pradžia</a:t>
                      </a:r>
                      <a:endParaRPr lang="lt-LT" sz="900">
                        <a:effectLst/>
                        <a:latin typeface="Times New Roman" panose="02020603050405020304" pitchFamily="18" charset="0"/>
                        <a:ea typeface="Times New Roman" panose="02020603050405020304" pitchFamily="18" charset="0"/>
                      </a:endParaRPr>
                    </a:p>
                  </a:txBody>
                  <a:tcPr marL="51433" marR="51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9936169"/>
                  </a:ext>
                </a:extLst>
              </a:tr>
              <a:tr h="148214">
                <a:tc>
                  <a:txBody>
                    <a:bodyPr/>
                    <a:lstStyle/>
                    <a:p>
                      <a:pPr>
                        <a:spcAft>
                          <a:spcPts val="0"/>
                        </a:spcAft>
                      </a:pPr>
                      <a:r>
                        <a:rPr lang="lt-LT" sz="900">
                          <a:effectLst/>
                          <a:latin typeface="Times New Roman" panose="02020603050405020304" pitchFamily="18" charset="0"/>
                          <a:ea typeface="Times New Roman" panose="02020603050405020304" pitchFamily="18" charset="0"/>
                        </a:rPr>
                        <a:t>47. Lietuvių kalba ir literatūra</a:t>
                      </a:r>
                    </a:p>
                  </a:txBody>
                  <a:tcPr marL="51433" marR="51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900">
                          <a:effectLst/>
                          <a:latin typeface="Times New Roman" panose="02020603050405020304" pitchFamily="18" charset="0"/>
                          <a:ea typeface="Times New Roman" panose="02020603050405020304" pitchFamily="18" charset="0"/>
                        </a:rPr>
                        <a:t>Valstybinis</a:t>
                      </a:r>
                    </a:p>
                  </a:txBody>
                  <a:tcPr marL="51433" marR="51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900">
                          <a:effectLst/>
                          <a:latin typeface="Times New Roman" panose="02020603050405020304" pitchFamily="18" charset="0"/>
                          <a:ea typeface="Times New Roman" panose="02020603050405020304" pitchFamily="18" charset="0"/>
                        </a:rPr>
                        <a:t>2024 m. birželio 26 d. (T)</a:t>
                      </a:r>
                    </a:p>
                  </a:txBody>
                  <a:tcPr marL="51433" marR="51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900">
                          <a:effectLst/>
                          <a:latin typeface="Times New Roman" panose="02020603050405020304" pitchFamily="18" charset="0"/>
                          <a:ea typeface="Times New Roman" panose="02020603050405020304" pitchFamily="18" charset="0"/>
                        </a:rPr>
                        <a:t>9 val.</a:t>
                      </a:r>
                    </a:p>
                  </a:txBody>
                  <a:tcPr marL="51433" marR="51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5328752"/>
                  </a:ext>
                </a:extLst>
              </a:tr>
              <a:tr h="148214">
                <a:tc>
                  <a:txBody>
                    <a:bodyPr/>
                    <a:lstStyle/>
                    <a:p>
                      <a:pPr>
                        <a:spcAft>
                          <a:spcPts val="0"/>
                        </a:spcAft>
                      </a:pPr>
                      <a:r>
                        <a:rPr lang="lt-LT" sz="900">
                          <a:effectLst/>
                          <a:latin typeface="Times New Roman" panose="02020603050405020304" pitchFamily="18" charset="0"/>
                          <a:ea typeface="Times New Roman" panose="02020603050405020304" pitchFamily="18" charset="0"/>
                        </a:rPr>
                        <a:t>48. Informacinės technologijos</a:t>
                      </a:r>
                    </a:p>
                  </a:txBody>
                  <a:tcPr marL="51433" marR="51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900">
                          <a:effectLst/>
                          <a:latin typeface="Times New Roman" panose="02020603050405020304" pitchFamily="18" charset="0"/>
                          <a:ea typeface="Times New Roman" panose="02020603050405020304" pitchFamily="18" charset="0"/>
                        </a:rPr>
                        <a:t>Valstybinis</a:t>
                      </a:r>
                    </a:p>
                  </a:txBody>
                  <a:tcPr marL="51433" marR="51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900">
                          <a:effectLst/>
                          <a:latin typeface="Times New Roman" panose="02020603050405020304" pitchFamily="18" charset="0"/>
                          <a:ea typeface="Times New Roman" panose="02020603050405020304" pitchFamily="18" charset="0"/>
                        </a:rPr>
                        <a:t>2024 m. birželio 27 d. (K)</a:t>
                      </a:r>
                    </a:p>
                  </a:txBody>
                  <a:tcPr marL="51433" marR="51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900">
                          <a:effectLst/>
                          <a:latin typeface="Times New Roman" panose="02020603050405020304" pitchFamily="18" charset="0"/>
                          <a:ea typeface="Times New Roman" panose="02020603050405020304" pitchFamily="18" charset="0"/>
                        </a:rPr>
                        <a:t>9 val.</a:t>
                      </a:r>
                    </a:p>
                  </a:txBody>
                  <a:tcPr marL="51433" marR="51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5765296"/>
                  </a:ext>
                </a:extLst>
              </a:tr>
              <a:tr h="148214">
                <a:tc>
                  <a:txBody>
                    <a:bodyPr/>
                    <a:lstStyle/>
                    <a:p>
                      <a:pPr>
                        <a:spcAft>
                          <a:spcPts val="0"/>
                        </a:spcAft>
                      </a:pPr>
                      <a:r>
                        <a:rPr lang="lt-LT" sz="900">
                          <a:effectLst/>
                          <a:latin typeface="Times New Roman" panose="02020603050405020304" pitchFamily="18" charset="0"/>
                          <a:ea typeface="Times New Roman" panose="02020603050405020304" pitchFamily="18" charset="0"/>
                        </a:rPr>
                        <a:t>49. Muzikologija (I dalis)</a:t>
                      </a:r>
                    </a:p>
                  </a:txBody>
                  <a:tcPr marL="51433" marR="51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900">
                          <a:effectLst/>
                          <a:latin typeface="Times New Roman" panose="02020603050405020304" pitchFamily="18" charset="0"/>
                          <a:ea typeface="Times New Roman" panose="02020603050405020304" pitchFamily="18" charset="0"/>
                        </a:rPr>
                        <a:t>Valstybinis</a:t>
                      </a:r>
                    </a:p>
                  </a:txBody>
                  <a:tcPr marL="51433" marR="51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900">
                          <a:effectLst/>
                          <a:latin typeface="Times New Roman" panose="02020603050405020304" pitchFamily="18" charset="0"/>
                          <a:ea typeface="Times New Roman" panose="02020603050405020304" pitchFamily="18" charset="0"/>
                        </a:rPr>
                        <a:t>2024 m. birželio 27 d. (K)</a:t>
                      </a:r>
                    </a:p>
                  </a:txBody>
                  <a:tcPr marL="51433" marR="51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900">
                          <a:effectLst/>
                          <a:latin typeface="Times New Roman" panose="02020603050405020304" pitchFamily="18" charset="0"/>
                          <a:ea typeface="Times New Roman" panose="02020603050405020304" pitchFamily="18" charset="0"/>
                        </a:rPr>
                        <a:t>13 val.</a:t>
                      </a:r>
                    </a:p>
                  </a:txBody>
                  <a:tcPr marL="51433" marR="51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4867245"/>
                  </a:ext>
                </a:extLst>
              </a:tr>
              <a:tr h="148214">
                <a:tc>
                  <a:txBody>
                    <a:bodyPr/>
                    <a:lstStyle/>
                    <a:p>
                      <a:pPr>
                        <a:spcAft>
                          <a:spcPts val="0"/>
                        </a:spcAft>
                      </a:pPr>
                      <a:r>
                        <a:rPr lang="lt-LT" sz="900">
                          <a:effectLst/>
                          <a:latin typeface="Times New Roman" panose="02020603050405020304" pitchFamily="18" charset="0"/>
                          <a:ea typeface="Times New Roman" panose="02020603050405020304" pitchFamily="18" charset="0"/>
                        </a:rPr>
                        <a:t>50. Istorija</a:t>
                      </a:r>
                    </a:p>
                  </a:txBody>
                  <a:tcPr marL="51433" marR="51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900">
                          <a:effectLst/>
                          <a:latin typeface="Times New Roman" panose="02020603050405020304" pitchFamily="18" charset="0"/>
                          <a:ea typeface="Times New Roman" panose="02020603050405020304" pitchFamily="18" charset="0"/>
                        </a:rPr>
                        <a:t>Valstybinis</a:t>
                      </a:r>
                    </a:p>
                  </a:txBody>
                  <a:tcPr marL="51433" marR="51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900">
                          <a:effectLst/>
                          <a:latin typeface="Times New Roman" panose="02020603050405020304" pitchFamily="18" charset="0"/>
                          <a:ea typeface="Times New Roman" panose="02020603050405020304" pitchFamily="18" charset="0"/>
                        </a:rPr>
                        <a:t>2024 m. birželio 28 d. (Pt)</a:t>
                      </a:r>
                    </a:p>
                  </a:txBody>
                  <a:tcPr marL="51433" marR="51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900">
                          <a:effectLst/>
                          <a:latin typeface="Times New Roman" panose="02020603050405020304" pitchFamily="18" charset="0"/>
                          <a:ea typeface="Times New Roman" panose="02020603050405020304" pitchFamily="18" charset="0"/>
                        </a:rPr>
                        <a:t>9 val.</a:t>
                      </a:r>
                    </a:p>
                  </a:txBody>
                  <a:tcPr marL="51433" marR="51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9722083"/>
                  </a:ext>
                </a:extLst>
              </a:tr>
              <a:tr h="444624">
                <a:tc>
                  <a:txBody>
                    <a:bodyPr/>
                    <a:lstStyle/>
                    <a:p>
                      <a:pPr>
                        <a:spcAft>
                          <a:spcPts val="0"/>
                        </a:spcAft>
                      </a:pPr>
                      <a:r>
                        <a:rPr lang="lt-LT" sz="900">
                          <a:effectLst/>
                          <a:latin typeface="Times New Roman" panose="02020603050405020304" pitchFamily="18" charset="0"/>
                          <a:ea typeface="Times New Roman" panose="02020603050405020304" pitchFamily="18" charset="0"/>
                        </a:rPr>
                        <a:t>51. Užsienio kalbos (anglų) klausymo, skaitymo ir rašymo dalys</a:t>
                      </a:r>
                    </a:p>
                  </a:txBody>
                  <a:tcPr marL="51433" marR="51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900">
                          <a:effectLst/>
                          <a:latin typeface="Times New Roman" panose="02020603050405020304" pitchFamily="18" charset="0"/>
                          <a:ea typeface="Times New Roman" panose="02020603050405020304" pitchFamily="18" charset="0"/>
                        </a:rPr>
                        <a:t>Valstybinis</a:t>
                      </a:r>
                    </a:p>
                  </a:txBody>
                  <a:tcPr marL="51433" marR="51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900">
                          <a:effectLst/>
                          <a:latin typeface="Times New Roman" panose="02020603050405020304" pitchFamily="18" charset="0"/>
                          <a:ea typeface="Times New Roman" panose="02020603050405020304" pitchFamily="18" charset="0"/>
                        </a:rPr>
                        <a:t>2024 m. birželio 28 d. (Pt)</a:t>
                      </a:r>
                    </a:p>
                  </a:txBody>
                  <a:tcPr marL="51433" marR="51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900">
                          <a:effectLst/>
                          <a:latin typeface="Times New Roman" panose="02020603050405020304" pitchFamily="18" charset="0"/>
                          <a:ea typeface="Times New Roman" panose="02020603050405020304" pitchFamily="18" charset="0"/>
                        </a:rPr>
                        <a:t>13 val.</a:t>
                      </a:r>
                    </a:p>
                  </a:txBody>
                  <a:tcPr marL="51433" marR="51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4399680"/>
                  </a:ext>
                </a:extLst>
              </a:tr>
              <a:tr h="148214">
                <a:tc>
                  <a:txBody>
                    <a:bodyPr/>
                    <a:lstStyle/>
                    <a:p>
                      <a:pPr>
                        <a:spcAft>
                          <a:spcPts val="0"/>
                        </a:spcAft>
                      </a:pPr>
                      <a:r>
                        <a:rPr lang="lt-LT" sz="900">
                          <a:effectLst/>
                          <a:latin typeface="Times New Roman" panose="02020603050405020304" pitchFamily="18" charset="0"/>
                          <a:ea typeface="Times New Roman" panose="02020603050405020304" pitchFamily="18" charset="0"/>
                        </a:rPr>
                        <a:t>52. Matematika</a:t>
                      </a:r>
                    </a:p>
                  </a:txBody>
                  <a:tcPr marL="51433" marR="51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900">
                          <a:effectLst/>
                          <a:latin typeface="Times New Roman" panose="02020603050405020304" pitchFamily="18" charset="0"/>
                          <a:ea typeface="Times New Roman" panose="02020603050405020304" pitchFamily="18" charset="0"/>
                        </a:rPr>
                        <a:t>Valstybinis</a:t>
                      </a:r>
                    </a:p>
                  </a:txBody>
                  <a:tcPr marL="51433" marR="51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900">
                          <a:effectLst/>
                          <a:latin typeface="Times New Roman" panose="02020603050405020304" pitchFamily="18" charset="0"/>
                          <a:ea typeface="Times New Roman" panose="02020603050405020304" pitchFamily="18" charset="0"/>
                        </a:rPr>
                        <a:t>2024 m. liepos 1 d. (P)</a:t>
                      </a:r>
                    </a:p>
                  </a:txBody>
                  <a:tcPr marL="51433" marR="51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900">
                          <a:effectLst/>
                          <a:latin typeface="Times New Roman" panose="02020603050405020304" pitchFamily="18" charset="0"/>
                          <a:ea typeface="Times New Roman" panose="02020603050405020304" pitchFamily="18" charset="0"/>
                        </a:rPr>
                        <a:t>9 val.</a:t>
                      </a:r>
                    </a:p>
                  </a:txBody>
                  <a:tcPr marL="51433" marR="51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8590463"/>
                  </a:ext>
                </a:extLst>
              </a:tr>
              <a:tr h="444624">
                <a:tc>
                  <a:txBody>
                    <a:bodyPr/>
                    <a:lstStyle/>
                    <a:p>
                      <a:pPr>
                        <a:spcAft>
                          <a:spcPts val="0"/>
                        </a:spcAft>
                      </a:pPr>
                      <a:r>
                        <a:rPr lang="lt-LT" sz="900">
                          <a:effectLst/>
                          <a:latin typeface="Times New Roman" panose="02020603050405020304" pitchFamily="18" charset="0"/>
                          <a:ea typeface="Times New Roman" panose="02020603050405020304" pitchFamily="18" charset="0"/>
                        </a:rPr>
                        <a:t>53. Užsienio kalbos (rusų) klausymo, skaitymo ir rašymo dalys</a:t>
                      </a:r>
                    </a:p>
                  </a:txBody>
                  <a:tcPr marL="51433" marR="51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900">
                          <a:effectLst/>
                          <a:latin typeface="Times New Roman" panose="02020603050405020304" pitchFamily="18" charset="0"/>
                          <a:ea typeface="Times New Roman" panose="02020603050405020304" pitchFamily="18" charset="0"/>
                        </a:rPr>
                        <a:t>Valstybinis</a:t>
                      </a:r>
                    </a:p>
                  </a:txBody>
                  <a:tcPr marL="51433" marR="51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900">
                          <a:effectLst/>
                          <a:latin typeface="Times New Roman" panose="02020603050405020304" pitchFamily="18" charset="0"/>
                          <a:ea typeface="Times New Roman" panose="02020603050405020304" pitchFamily="18" charset="0"/>
                        </a:rPr>
                        <a:t>2024 m. liepos 1 d. (P)</a:t>
                      </a:r>
                    </a:p>
                  </a:txBody>
                  <a:tcPr marL="51433" marR="51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900">
                          <a:effectLst/>
                          <a:latin typeface="Times New Roman" panose="02020603050405020304" pitchFamily="18" charset="0"/>
                          <a:ea typeface="Times New Roman" panose="02020603050405020304" pitchFamily="18" charset="0"/>
                        </a:rPr>
                        <a:t>13 val.</a:t>
                      </a:r>
                    </a:p>
                  </a:txBody>
                  <a:tcPr marL="51433" marR="51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537645"/>
                  </a:ext>
                </a:extLst>
              </a:tr>
              <a:tr h="148214">
                <a:tc>
                  <a:txBody>
                    <a:bodyPr/>
                    <a:lstStyle/>
                    <a:p>
                      <a:pPr>
                        <a:spcAft>
                          <a:spcPts val="0"/>
                        </a:spcAft>
                      </a:pPr>
                      <a:r>
                        <a:rPr lang="lt-LT" sz="900">
                          <a:effectLst/>
                          <a:latin typeface="Times New Roman" panose="02020603050405020304" pitchFamily="18" charset="0"/>
                          <a:ea typeface="Times New Roman" panose="02020603050405020304" pitchFamily="18" charset="0"/>
                        </a:rPr>
                        <a:t>54. Biologija </a:t>
                      </a:r>
                    </a:p>
                  </a:txBody>
                  <a:tcPr marL="51433" marR="51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900">
                          <a:effectLst/>
                          <a:latin typeface="Times New Roman" panose="02020603050405020304" pitchFamily="18" charset="0"/>
                          <a:ea typeface="Times New Roman" panose="02020603050405020304" pitchFamily="18" charset="0"/>
                        </a:rPr>
                        <a:t>Valstybinis</a:t>
                      </a:r>
                    </a:p>
                  </a:txBody>
                  <a:tcPr marL="51433" marR="51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900">
                          <a:effectLst/>
                          <a:latin typeface="Times New Roman" panose="02020603050405020304" pitchFamily="18" charset="0"/>
                          <a:ea typeface="Times New Roman" panose="02020603050405020304" pitchFamily="18" charset="0"/>
                        </a:rPr>
                        <a:t>2024 m. liepos 2 d. (A)</a:t>
                      </a:r>
                    </a:p>
                  </a:txBody>
                  <a:tcPr marL="51433" marR="51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900">
                          <a:effectLst/>
                          <a:latin typeface="Times New Roman" panose="02020603050405020304" pitchFamily="18" charset="0"/>
                          <a:ea typeface="Times New Roman" panose="02020603050405020304" pitchFamily="18" charset="0"/>
                        </a:rPr>
                        <a:t>9 val.</a:t>
                      </a:r>
                    </a:p>
                  </a:txBody>
                  <a:tcPr marL="51433" marR="51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4652064"/>
                  </a:ext>
                </a:extLst>
              </a:tr>
              <a:tr h="148214">
                <a:tc>
                  <a:txBody>
                    <a:bodyPr/>
                    <a:lstStyle/>
                    <a:p>
                      <a:pPr>
                        <a:spcAft>
                          <a:spcPts val="0"/>
                        </a:spcAft>
                      </a:pPr>
                      <a:r>
                        <a:rPr lang="lt-LT" sz="900">
                          <a:effectLst/>
                          <a:latin typeface="Times New Roman" panose="02020603050405020304" pitchFamily="18" charset="0"/>
                          <a:ea typeface="Times New Roman" panose="02020603050405020304" pitchFamily="18" charset="0"/>
                        </a:rPr>
                        <a:t>55. Geografija </a:t>
                      </a:r>
                    </a:p>
                  </a:txBody>
                  <a:tcPr marL="51433" marR="51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900">
                          <a:effectLst/>
                          <a:latin typeface="Times New Roman" panose="02020603050405020304" pitchFamily="18" charset="0"/>
                          <a:ea typeface="Times New Roman" panose="02020603050405020304" pitchFamily="18" charset="0"/>
                        </a:rPr>
                        <a:t>Valstybinis</a:t>
                      </a:r>
                    </a:p>
                  </a:txBody>
                  <a:tcPr marL="51433" marR="51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900">
                          <a:effectLst/>
                          <a:latin typeface="Times New Roman" panose="02020603050405020304" pitchFamily="18" charset="0"/>
                          <a:ea typeface="Times New Roman" panose="02020603050405020304" pitchFamily="18" charset="0"/>
                        </a:rPr>
                        <a:t>2024 m. liepos 2 d. (A)</a:t>
                      </a:r>
                    </a:p>
                  </a:txBody>
                  <a:tcPr marL="51433" marR="51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900">
                          <a:effectLst/>
                          <a:latin typeface="Times New Roman" panose="02020603050405020304" pitchFamily="18" charset="0"/>
                          <a:ea typeface="Times New Roman" panose="02020603050405020304" pitchFamily="18" charset="0"/>
                        </a:rPr>
                        <a:t>13 val.</a:t>
                      </a:r>
                    </a:p>
                  </a:txBody>
                  <a:tcPr marL="51433" marR="51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3725389"/>
                  </a:ext>
                </a:extLst>
              </a:tr>
              <a:tr h="444624">
                <a:tc>
                  <a:txBody>
                    <a:bodyPr/>
                    <a:lstStyle/>
                    <a:p>
                      <a:pPr>
                        <a:spcAft>
                          <a:spcPts val="0"/>
                        </a:spcAft>
                      </a:pPr>
                      <a:r>
                        <a:rPr lang="lt-LT" sz="900">
                          <a:effectLst/>
                          <a:latin typeface="Times New Roman" panose="02020603050405020304" pitchFamily="18" charset="0"/>
                          <a:ea typeface="Times New Roman" panose="02020603050405020304" pitchFamily="18" charset="0"/>
                        </a:rPr>
                        <a:t>56. Užsienio kalbos (anglų, prancūzų, rusų, vokiečių) kalbėjimo dalis </a:t>
                      </a:r>
                    </a:p>
                  </a:txBody>
                  <a:tcPr marL="51433" marR="51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900">
                          <a:effectLst/>
                          <a:latin typeface="Times New Roman" panose="02020603050405020304" pitchFamily="18" charset="0"/>
                          <a:ea typeface="Times New Roman" panose="02020603050405020304" pitchFamily="18" charset="0"/>
                        </a:rPr>
                        <a:t>Valstybinis</a:t>
                      </a:r>
                    </a:p>
                  </a:txBody>
                  <a:tcPr marL="51433" marR="51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900">
                          <a:effectLst/>
                          <a:latin typeface="Times New Roman" panose="02020603050405020304" pitchFamily="18" charset="0"/>
                          <a:ea typeface="Times New Roman" panose="02020603050405020304" pitchFamily="18" charset="0"/>
                        </a:rPr>
                        <a:t>2024 m. liepos 3 d. (T)</a:t>
                      </a:r>
                    </a:p>
                  </a:txBody>
                  <a:tcPr marL="51433" marR="51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900">
                          <a:effectLst/>
                          <a:latin typeface="Times New Roman" panose="02020603050405020304" pitchFamily="18" charset="0"/>
                          <a:ea typeface="Times New Roman" panose="02020603050405020304" pitchFamily="18" charset="0"/>
                        </a:rPr>
                        <a:t>9 val.</a:t>
                      </a:r>
                    </a:p>
                  </a:txBody>
                  <a:tcPr marL="51433" marR="51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9214599"/>
                  </a:ext>
                </a:extLst>
              </a:tr>
              <a:tr h="444624">
                <a:tc>
                  <a:txBody>
                    <a:bodyPr/>
                    <a:lstStyle/>
                    <a:p>
                      <a:pPr>
                        <a:spcAft>
                          <a:spcPts val="0"/>
                        </a:spcAft>
                      </a:pPr>
                      <a:r>
                        <a:rPr lang="lt-LT" sz="900">
                          <a:effectLst/>
                          <a:latin typeface="Times New Roman" panose="02020603050405020304" pitchFamily="18" charset="0"/>
                          <a:ea typeface="Times New Roman" panose="02020603050405020304" pitchFamily="18" charset="0"/>
                        </a:rPr>
                        <a:t>57. Užsienio kalbos (prancūzų, vokiečių) klausymo, skaitymo ir rašymo dalys </a:t>
                      </a:r>
                    </a:p>
                  </a:txBody>
                  <a:tcPr marL="51433" marR="51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900">
                          <a:effectLst/>
                          <a:latin typeface="Times New Roman" panose="02020603050405020304" pitchFamily="18" charset="0"/>
                          <a:ea typeface="Times New Roman" panose="02020603050405020304" pitchFamily="18" charset="0"/>
                        </a:rPr>
                        <a:t>Mokyklinis</a:t>
                      </a:r>
                    </a:p>
                  </a:txBody>
                  <a:tcPr marL="51433" marR="51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900">
                          <a:effectLst/>
                          <a:latin typeface="Times New Roman" panose="02020603050405020304" pitchFamily="18" charset="0"/>
                          <a:ea typeface="Times New Roman" panose="02020603050405020304" pitchFamily="18" charset="0"/>
                        </a:rPr>
                        <a:t>2024 m. liepos 3 d. (T)</a:t>
                      </a:r>
                    </a:p>
                  </a:txBody>
                  <a:tcPr marL="51433" marR="51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900">
                          <a:effectLst/>
                          <a:latin typeface="Times New Roman" panose="02020603050405020304" pitchFamily="18" charset="0"/>
                          <a:ea typeface="Times New Roman" panose="02020603050405020304" pitchFamily="18" charset="0"/>
                        </a:rPr>
                        <a:t>13 val.</a:t>
                      </a:r>
                    </a:p>
                  </a:txBody>
                  <a:tcPr marL="51433" marR="51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4735948"/>
                  </a:ext>
                </a:extLst>
              </a:tr>
              <a:tr h="148214">
                <a:tc>
                  <a:txBody>
                    <a:bodyPr/>
                    <a:lstStyle/>
                    <a:p>
                      <a:pPr>
                        <a:spcAft>
                          <a:spcPts val="0"/>
                        </a:spcAft>
                      </a:pPr>
                      <a:r>
                        <a:rPr lang="lt-LT" sz="900">
                          <a:effectLst/>
                          <a:latin typeface="Times New Roman" panose="02020603050405020304" pitchFamily="18" charset="0"/>
                          <a:ea typeface="Times New Roman" panose="02020603050405020304" pitchFamily="18" charset="0"/>
                        </a:rPr>
                        <a:t>58. Fizika</a:t>
                      </a:r>
                    </a:p>
                  </a:txBody>
                  <a:tcPr marL="51433" marR="51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900">
                          <a:effectLst/>
                          <a:latin typeface="Times New Roman" panose="02020603050405020304" pitchFamily="18" charset="0"/>
                          <a:ea typeface="Times New Roman" panose="02020603050405020304" pitchFamily="18" charset="0"/>
                        </a:rPr>
                        <a:t>Valstybinis</a:t>
                      </a:r>
                    </a:p>
                  </a:txBody>
                  <a:tcPr marL="51433" marR="51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900">
                          <a:effectLst/>
                          <a:latin typeface="Times New Roman" panose="02020603050405020304" pitchFamily="18" charset="0"/>
                          <a:ea typeface="Times New Roman" panose="02020603050405020304" pitchFamily="18" charset="0"/>
                        </a:rPr>
                        <a:t>2024 m. liepos 4 d. (K)</a:t>
                      </a:r>
                    </a:p>
                  </a:txBody>
                  <a:tcPr marL="51433" marR="51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900">
                          <a:effectLst/>
                          <a:latin typeface="Times New Roman" panose="02020603050405020304" pitchFamily="18" charset="0"/>
                          <a:ea typeface="Times New Roman" panose="02020603050405020304" pitchFamily="18" charset="0"/>
                        </a:rPr>
                        <a:t>9 val.</a:t>
                      </a:r>
                    </a:p>
                  </a:txBody>
                  <a:tcPr marL="51433" marR="51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1442733"/>
                  </a:ext>
                </a:extLst>
              </a:tr>
              <a:tr h="148214">
                <a:tc>
                  <a:txBody>
                    <a:bodyPr/>
                    <a:lstStyle/>
                    <a:p>
                      <a:pPr>
                        <a:spcAft>
                          <a:spcPts val="0"/>
                        </a:spcAft>
                      </a:pPr>
                      <a:r>
                        <a:rPr lang="lt-LT" sz="900">
                          <a:effectLst/>
                          <a:latin typeface="Times New Roman" panose="02020603050405020304" pitchFamily="18" charset="0"/>
                          <a:ea typeface="Times New Roman" panose="02020603050405020304" pitchFamily="18" charset="0"/>
                        </a:rPr>
                        <a:t>59. Chemija</a:t>
                      </a:r>
                    </a:p>
                  </a:txBody>
                  <a:tcPr marL="51433" marR="51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900">
                          <a:effectLst/>
                          <a:latin typeface="Times New Roman" panose="02020603050405020304" pitchFamily="18" charset="0"/>
                          <a:ea typeface="Times New Roman" panose="02020603050405020304" pitchFamily="18" charset="0"/>
                        </a:rPr>
                        <a:t>Valstybinis</a:t>
                      </a:r>
                    </a:p>
                  </a:txBody>
                  <a:tcPr marL="51433" marR="51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900">
                          <a:effectLst/>
                          <a:latin typeface="Times New Roman" panose="02020603050405020304" pitchFamily="18" charset="0"/>
                          <a:ea typeface="Times New Roman" panose="02020603050405020304" pitchFamily="18" charset="0"/>
                        </a:rPr>
                        <a:t>2024 m. liepos 4 d. (K)</a:t>
                      </a:r>
                    </a:p>
                  </a:txBody>
                  <a:tcPr marL="51433" marR="51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900">
                          <a:effectLst/>
                          <a:latin typeface="Times New Roman" panose="02020603050405020304" pitchFamily="18" charset="0"/>
                          <a:ea typeface="Times New Roman" panose="02020603050405020304" pitchFamily="18" charset="0"/>
                        </a:rPr>
                        <a:t>13 val.</a:t>
                      </a:r>
                    </a:p>
                  </a:txBody>
                  <a:tcPr marL="51433" marR="51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6664613"/>
                  </a:ext>
                </a:extLst>
              </a:tr>
              <a:tr h="296416">
                <a:tc>
                  <a:txBody>
                    <a:bodyPr/>
                    <a:lstStyle/>
                    <a:p>
                      <a:pPr>
                        <a:spcAft>
                          <a:spcPts val="0"/>
                        </a:spcAft>
                      </a:pPr>
                      <a:r>
                        <a:rPr lang="lt-LT" sz="900">
                          <a:effectLst/>
                          <a:latin typeface="Times New Roman" panose="02020603050405020304" pitchFamily="18" charset="0"/>
                          <a:ea typeface="Times New Roman" panose="02020603050405020304" pitchFamily="18" charset="0"/>
                        </a:rPr>
                        <a:t>60. Lenkų tautinės mažumos gimtoji kalba ir literatūra</a:t>
                      </a:r>
                    </a:p>
                  </a:txBody>
                  <a:tcPr marL="51433" marR="51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900">
                          <a:effectLst/>
                          <a:latin typeface="Times New Roman" panose="02020603050405020304" pitchFamily="18" charset="0"/>
                          <a:ea typeface="Times New Roman" panose="02020603050405020304" pitchFamily="18" charset="0"/>
                        </a:rPr>
                        <a:t>Valstybinis</a:t>
                      </a:r>
                    </a:p>
                  </a:txBody>
                  <a:tcPr marL="51433" marR="51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900">
                          <a:effectLst/>
                          <a:latin typeface="Times New Roman" panose="02020603050405020304" pitchFamily="18" charset="0"/>
                          <a:ea typeface="Times New Roman" panose="02020603050405020304" pitchFamily="18" charset="0"/>
                        </a:rPr>
                        <a:t>2024 m. liepos 5 d. (Pt)</a:t>
                      </a:r>
                    </a:p>
                  </a:txBody>
                  <a:tcPr marL="51433" marR="51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900">
                          <a:effectLst/>
                          <a:latin typeface="Times New Roman" panose="02020603050405020304" pitchFamily="18" charset="0"/>
                          <a:ea typeface="Times New Roman" panose="02020603050405020304" pitchFamily="18" charset="0"/>
                        </a:rPr>
                        <a:t>9 val.</a:t>
                      </a:r>
                    </a:p>
                  </a:txBody>
                  <a:tcPr marL="51433" marR="51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0700143"/>
                  </a:ext>
                </a:extLst>
              </a:tr>
              <a:tr h="148214">
                <a:tc>
                  <a:txBody>
                    <a:bodyPr/>
                    <a:lstStyle/>
                    <a:p>
                      <a:pPr>
                        <a:spcAft>
                          <a:spcPts val="0"/>
                        </a:spcAft>
                      </a:pPr>
                      <a:r>
                        <a:rPr lang="lt-LT" sz="900">
                          <a:effectLst/>
                          <a:latin typeface="Times New Roman" panose="02020603050405020304" pitchFamily="18" charset="0"/>
                          <a:ea typeface="Times New Roman" panose="02020603050405020304" pitchFamily="18" charset="0"/>
                        </a:rPr>
                        <a:t>61. Muzikologija (II dalis)</a:t>
                      </a:r>
                    </a:p>
                  </a:txBody>
                  <a:tcPr marL="51433" marR="51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900">
                          <a:effectLst/>
                          <a:latin typeface="Times New Roman" panose="02020603050405020304" pitchFamily="18" charset="0"/>
                          <a:ea typeface="Times New Roman" panose="02020603050405020304" pitchFamily="18" charset="0"/>
                        </a:rPr>
                        <a:t>Mokyklinis</a:t>
                      </a:r>
                    </a:p>
                  </a:txBody>
                  <a:tcPr marL="51433" marR="51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900">
                          <a:effectLst/>
                          <a:latin typeface="Times New Roman" panose="02020603050405020304" pitchFamily="18" charset="0"/>
                          <a:ea typeface="Times New Roman" panose="02020603050405020304" pitchFamily="18" charset="0"/>
                        </a:rPr>
                        <a:t>2024 m. liepos 5 d. (Pt)</a:t>
                      </a:r>
                    </a:p>
                  </a:txBody>
                  <a:tcPr marL="51433" marR="51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900">
                          <a:effectLst/>
                          <a:latin typeface="Times New Roman" panose="02020603050405020304" pitchFamily="18" charset="0"/>
                          <a:ea typeface="Times New Roman" panose="02020603050405020304" pitchFamily="18" charset="0"/>
                        </a:rPr>
                        <a:t>13 val.</a:t>
                      </a:r>
                    </a:p>
                  </a:txBody>
                  <a:tcPr marL="51433" marR="51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243500"/>
                  </a:ext>
                </a:extLst>
              </a:tr>
              <a:tr h="296416">
                <a:tc>
                  <a:txBody>
                    <a:bodyPr/>
                    <a:lstStyle/>
                    <a:p>
                      <a:pPr>
                        <a:spcAft>
                          <a:spcPts val="0"/>
                        </a:spcAft>
                      </a:pPr>
                      <a:r>
                        <a:rPr lang="lt-LT" sz="900">
                          <a:effectLst/>
                          <a:latin typeface="Times New Roman" panose="02020603050405020304" pitchFamily="18" charset="0"/>
                          <a:ea typeface="Times New Roman" panose="02020603050405020304" pitchFamily="18" charset="0"/>
                        </a:rPr>
                        <a:t>62. Gimtoji kalba (baltarusių, rusų, vokiečių) (II, III dalys)</a:t>
                      </a:r>
                    </a:p>
                  </a:txBody>
                  <a:tcPr marL="51433" marR="51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900">
                          <a:effectLst/>
                          <a:latin typeface="Times New Roman" panose="02020603050405020304" pitchFamily="18" charset="0"/>
                          <a:ea typeface="Times New Roman" panose="02020603050405020304" pitchFamily="18" charset="0"/>
                        </a:rPr>
                        <a:t>Mokyklinis</a:t>
                      </a:r>
                    </a:p>
                  </a:txBody>
                  <a:tcPr marL="51433" marR="51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900">
                          <a:solidFill>
                            <a:srgbClr val="000000"/>
                          </a:solidFill>
                          <a:effectLst/>
                          <a:latin typeface="Times New Roman" panose="02020603050405020304" pitchFamily="18" charset="0"/>
                          <a:ea typeface="Times New Roman" panose="02020603050405020304" pitchFamily="18" charset="0"/>
                        </a:rPr>
                        <a:t>2024 m. liepos 8 d. (P)</a:t>
                      </a:r>
                      <a:endParaRPr lang="lt-LT" sz="900">
                        <a:effectLst/>
                        <a:latin typeface="Times New Roman" panose="02020603050405020304" pitchFamily="18" charset="0"/>
                        <a:ea typeface="Times New Roman" panose="02020603050405020304" pitchFamily="18" charset="0"/>
                      </a:endParaRPr>
                    </a:p>
                  </a:txBody>
                  <a:tcPr marL="51433" marR="51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900">
                          <a:effectLst/>
                          <a:latin typeface="Times New Roman" panose="02020603050405020304" pitchFamily="18" charset="0"/>
                          <a:ea typeface="Times New Roman" panose="02020603050405020304" pitchFamily="18" charset="0"/>
                        </a:rPr>
                        <a:t>9 val.</a:t>
                      </a:r>
                    </a:p>
                  </a:txBody>
                  <a:tcPr marL="51433" marR="51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3388818"/>
                  </a:ext>
                </a:extLst>
              </a:tr>
              <a:tr h="148214">
                <a:tc>
                  <a:txBody>
                    <a:bodyPr/>
                    <a:lstStyle/>
                    <a:p>
                      <a:pPr>
                        <a:spcAft>
                          <a:spcPts val="0"/>
                        </a:spcAft>
                      </a:pPr>
                      <a:r>
                        <a:rPr lang="lt-LT" sz="900">
                          <a:effectLst/>
                          <a:latin typeface="Times New Roman" panose="02020603050405020304" pitchFamily="18" charset="0"/>
                          <a:ea typeface="Times New Roman" panose="02020603050405020304" pitchFamily="18" charset="0"/>
                        </a:rPr>
                        <a:t>63. Lietuvių kalba ir literatūra</a:t>
                      </a:r>
                    </a:p>
                  </a:txBody>
                  <a:tcPr marL="51433" marR="51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900">
                          <a:effectLst/>
                          <a:latin typeface="Times New Roman" panose="02020603050405020304" pitchFamily="18" charset="0"/>
                          <a:ea typeface="Times New Roman" panose="02020603050405020304" pitchFamily="18" charset="0"/>
                        </a:rPr>
                        <a:t>Mokyklinis</a:t>
                      </a:r>
                    </a:p>
                  </a:txBody>
                  <a:tcPr marL="51433" marR="51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900">
                          <a:effectLst/>
                          <a:latin typeface="Times New Roman" panose="02020603050405020304" pitchFamily="18" charset="0"/>
                          <a:ea typeface="Times New Roman" panose="02020603050405020304" pitchFamily="18" charset="0"/>
                        </a:rPr>
                        <a:t>2024 m. liepos 12 d. (Pt)</a:t>
                      </a:r>
                    </a:p>
                  </a:txBody>
                  <a:tcPr marL="51433" marR="51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900">
                          <a:effectLst/>
                          <a:latin typeface="Times New Roman" panose="02020603050405020304" pitchFamily="18" charset="0"/>
                          <a:ea typeface="Times New Roman" panose="02020603050405020304" pitchFamily="18" charset="0"/>
                        </a:rPr>
                        <a:t>9 val.</a:t>
                      </a:r>
                    </a:p>
                  </a:txBody>
                  <a:tcPr marL="51433" marR="51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5906857"/>
                  </a:ext>
                </a:extLst>
              </a:tr>
              <a:tr h="637319">
                <a:tc gridSpan="4">
                  <a:txBody>
                    <a:bodyPr/>
                    <a:lstStyle/>
                    <a:p>
                      <a:pPr>
                        <a:spcAft>
                          <a:spcPts val="0"/>
                        </a:spcAft>
                      </a:pPr>
                      <a:r>
                        <a:rPr lang="lt-LT" sz="900" dirty="0">
                          <a:effectLst/>
                          <a:latin typeface="Times New Roman" panose="02020603050405020304" pitchFamily="18" charset="0"/>
                          <a:ea typeface="Times New Roman" panose="02020603050405020304" pitchFamily="18" charset="0"/>
                        </a:rPr>
                        <a:t> </a:t>
                      </a:r>
                    </a:p>
                    <a:p>
                      <a:pPr algn="just">
                        <a:lnSpc>
                          <a:spcPct val="115000"/>
                        </a:lnSpc>
                        <a:spcAft>
                          <a:spcPts val="0"/>
                        </a:spcAft>
                      </a:pPr>
                      <a:r>
                        <a:rPr lang="lt-LT" sz="900" dirty="0">
                          <a:effectLst/>
                          <a:latin typeface="Times New Roman" panose="02020603050405020304" pitchFamily="18" charset="0"/>
                          <a:ea typeface="Times New Roman" panose="02020603050405020304" pitchFamily="18" charset="0"/>
                        </a:rPr>
                        <a:t>* Įskaitos, brandos egzamino, brandos darbo pristatymo pradžia mokyklos vadovo nustatytu laiku.</a:t>
                      </a:r>
                    </a:p>
                    <a:p>
                      <a:pPr algn="ctr">
                        <a:spcAft>
                          <a:spcPts val="0"/>
                        </a:spcAft>
                      </a:pPr>
                      <a:r>
                        <a:rPr lang="lt-LT" sz="900" b="1" dirty="0">
                          <a:effectLst/>
                          <a:latin typeface="Times New Roman" panose="02020603050405020304" pitchFamily="18" charset="0"/>
                          <a:ea typeface="Times New Roman" panose="02020603050405020304" pitchFamily="18" charset="0"/>
                        </a:rPr>
                        <a:t> </a:t>
                      </a:r>
                      <a:endParaRPr lang="lt-LT" sz="900" dirty="0">
                        <a:effectLst/>
                        <a:latin typeface="Times New Roman" panose="02020603050405020304" pitchFamily="18" charset="0"/>
                        <a:ea typeface="Times New Roman" panose="02020603050405020304" pitchFamily="18" charset="0"/>
                      </a:endParaRPr>
                    </a:p>
                    <a:p>
                      <a:pPr algn="ctr">
                        <a:lnSpc>
                          <a:spcPct val="115000"/>
                        </a:lnSpc>
                        <a:spcAft>
                          <a:spcPts val="0"/>
                        </a:spcAft>
                      </a:pPr>
                      <a:r>
                        <a:rPr lang="lt-LT" sz="900" dirty="0">
                          <a:effectLst/>
                          <a:latin typeface="Times New Roman" panose="02020603050405020304" pitchFamily="18" charset="0"/>
                          <a:ea typeface="Times New Roman" panose="02020603050405020304" pitchFamily="18" charset="0"/>
                        </a:rPr>
                        <a:t>________________________________</a:t>
                      </a:r>
                    </a:p>
                  </a:txBody>
                  <a:tcPr marL="51433" marR="51433"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lt-LT"/>
                    </a:p>
                  </a:txBody>
                  <a:tcPr/>
                </a:tc>
                <a:tc hMerge="1">
                  <a:txBody>
                    <a:bodyPr/>
                    <a:lstStyle/>
                    <a:p>
                      <a:endParaRPr lang="lt-LT"/>
                    </a:p>
                  </a:txBody>
                  <a:tcPr/>
                </a:tc>
                <a:tc hMerge="1">
                  <a:txBody>
                    <a:bodyPr/>
                    <a:lstStyle/>
                    <a:p>
                      <a:endParaRPr lang="lt-LT"/>
                    </a:p>
                  </a:txBody>
                  <a:tcPr/>
                </a:tc>
                <a:extLst>
                  <a:ext uri="{0D108BD9-81ED-4DB2-BD59-A6C34878D82A}">
                    <a16:rowId xmlns:a16="http://schemas.microsoft.com/office/drawing/2014/main" val="1145860640"/>
                  </a:ext>
                </a:extLst>
              </a:tr>
            </a:tbl>
          </a:graphicData>
        </a:graphic>
      </p:graphicFrame>
      <p:sp>
        <p:nvSpPr>
          <p:cNvPr id="3" name="Pavadinimas 2"/>
          <p:cNvSpPr>
            <a:spLocks noGrp="1"/>
          </p:cNvSpPr>
          <p:nvPr>
            <p:ph type="title"/>
          </p:nvPr>
        </p:nvSpPr>
        <p:spPr/>
        <p:txBody>
          <a:bodyPr>
            <a:normAutofit/>
          </a:bodyPr>
          <a:lstStyle/>
          <a:p>
            <a:r>
              <a:rPr lang="lt-LT" b="1" dirty="0"/>
              <a:t>PAKARTOTINĖ BRANDOS EGZAMINŲ </a:t>
            </a:r>
            <a:r>
              <a:rPr lang="lt-LT" b="1" dirty="0" smtClean="0"/>
              <a:t>SESIJA</a:t>
            </a:r>
            <a:endParaRPr lang="lt-LT" dirty="0"/>
          </a:p>
        </p:txBody>
      </p:sp>
    </p:spTree>
    <p:extLst>
      <p:ext uri="{BB962C8B-B14F-4D97-AF65-F5344CB8AC3E}">
        <p14:creationId xmlns:p14="http://schemas.microsoft.com/office/powerpoint/2010/main" val="31949004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urinio vietos rezervavimo ženklas 1"/>
          <p:cNvSpPr>
            <a:spLocks noGrp="1"/>
          </p:cNvSpPr>
          <p:nvPr>
            <p:ph idx="1"/>
          </p:nvPr>
        </p:nvSpPr>
        <p:spPr>
          <a:xfrm>
            <a:off x="546802" y="1242646"/>
            <a:ext cx="11060998" cy="4772177"/>
          </a:xfrm>
        </p:spPr>
        <p:txBody>
          <a:bodyPr>
            <a:normAutofit lnSpcReduction="10000"/>
          </a:bodyPr>
          <a:lstStyle/>
          <a:p>
            <a:pPr marL="0" lvl="0" indent="0" algn="just">
              <a:buNone/>
            </a:pPr>
            <a:r>
              <a:rPr lang="lt-LT" sz="2000" dirty="0">
                <a:solidFill>
                  <a:srgbClr val="262626"/>
                </a:solidFill>
              </a:rPr>
              <a:t>12. </a:t>
            </a:r>
            <a:r>
              <a:rPr lang="lt-LT" sz="2000" b="1" dirty="0">
                <a:solidFill>
                  <a:srgbClr val="00B050"/>
                </a:solidFill>
              </a:rPr>
              <a:t>Prašymai pateikiami, priimami ir nagrinėjami </a:t>
            </a:r>
            <a:r>
              <a:rPr lang="lt-LT" sz="2000" dirty="0">
                <a:solidFill>
                  <a:srgbClr val="262626"/>
                </a:solidFill>
              </a:rPr>
              <a:t>Asmenų prašymų ir skundų nagrinėjimo viešojo administravimo subjektuose taisyklių, patvirtintų </a:t>
            </a:r>
            <a:r>
              <a:rPr lang="lt-LT" sz="2000" b="1" dirty="0">
                <a:solidFill>
                  <a:srgbClr val="EF566D"/>
                </a:solidFill>
              </a:rPr>
              <a:t>Lietuvos Respublikos Vyriausybės 2007 m. rugpjūčio 22 d. nutarimu Nr. 875 </a:t>
            </a:r>
            <a:r>
              <a:rPr lang="lt-LT" sz="2000" dirty="0">
                <a:solidFill>
                  <a:srgbClr val="262626"/>
                </a:solidFill>
              </a:rPr>
              <a:t>„Dėl Asmenų prašymų ir skundų nagrinėjimo viešojo administravimo subjektuose taisyklių patvirtinimo“, nustatyta tvarka. </a:t>
            </a:r>
          </a:p>
          <a:p>
            <a:pPr marL="0" lvl="0" indent="0" algn="just">
              <a:buNone/>
            </a:pPr>
            <a:r>
              <a:rPr lang="lt-LT" sz="2000" dirty="0">
                <a:solidFill>
                  <a:srgbClr val="262626"/>
                </a:solidFill>
                <a:hlinkClick r:id="rId2"/>
              </a:rPr>
              <a:t>https://e-seimas.lrs.lt/portal/legalAct/lt/TAD/TAIS.303479/asr</a:t>
            </a:r>
            <a:endParaRPr lang="lt-LT" sz="2000" dirty="0">
              <a:solidFill>
                <a:srgbClr val="262626"/>
              </a:solidFill>
            </a:endParaRPr>
          </a:p>
          <a:p>
            <a:pPr marL="0" lvl="0" indent="0" algn="just">
              <a:buNone/>
            </a:pPr>
            <a:r>
              <a:rPr lang="lt-LT" dirty="0">
                <a:solidFill>
                  <a:srgbClr val="262626"/>
                </a:solidFill>
              </a:rPr>
              <a:t>12.3. </a:t>
            </a:r>
            <a:r>
              <a:rPr lang="lt-LT" b="1" dirty="0">
                <a:solidFill>
                  <a:srgbClr val="00B050"/>
                </a:solidFill>
              </a:rPr>
              <a:t>eksternas</a:t>
            </a:r>
            <a:r>
              <a:rPr lang="lt-LT" dirty="0">
                <a:solidFill>
                  <a:srgbClr val="262626"/>
                </a:solidFill>
              </a:rPr>
              <a:t> – bazinės mokyklos vadovui; eksternas, nepateikęs prašymo iki lapkričio 24 d., gali teikti prašymą pasibaigus prašymų teikimų laikui, bet ne vėliau kaip likus 7 darbo dienoms iki pakartotinės sesijos pradžios, – </a:t>
            </a:r>
            <a:r>
              <a:rPr lang="lt-LT" b="1" dirty="0">
                <a:solidFill>
                  <a:srgbClr val="00B050"/>
                </a:solidFill>
              </a:rPr>
              <a:t>Kauno miesto bazinės – KAUNO SUAUGUSIŲJŲ IR JAUNIMO MOKYMO CENTRO – vadovui </a:t>
            </a:r>
            <a:r>
              <a:rPr lang="lt-LT" dirty="0">
                <a:solidFill>
                  <a:srgbClr val="262626"/>
                </a:solidFill>
              </a:rPr>
              <a:t>(2023 m. rugsėjo 14 d. mero potvarkis Nr. 564 „Dėl bazinės mokyklos skyrimo brandos egzaminams, tarpiniams patikrinimams 2023–2024 mokslo  metais organizuoti ir vykdyti“.</a:t>
            </a:r>
          </a:p>
          <a:p>
            <a:pPr marL="0" lvl="0" indent="0" algn="just">
              <a:buNone/>
            </a:pPr>
            <a:r>
              <a:rPr lang="lt-LT" dirty="0">
                <a:solidFill>
                  <a:srgbClr val="262626"/>
                </a:solidFill>
              </a:rPr>
              <a:t>18. Pateikęs prašymą, eksternas sumoka </a:t>
            </a:r>
            <a:r>
              <a:rPr lang="lt-LT" b="1" dirty="0">
                <a:solidFill>
                  <a:srgbClr val="00B050"/>
                </a:solidFill>
              </a:rPr>
              <a:t>15 eurų </a:t>
            </a:r>
            <a:r>
              <a:rPr lang="lt-LT" dirty="0">
                <a:solidFill>
                  <a:srgbClr val="262626"/>
                </a:solidFill>
              </a:rPr>
              <a:t>už kiekvieną pasirinktą dalyko brandos egzaminą. </a:t>
            </a:r>
            <a:endParaRPr lang="lt-LT" dirty="0"/>
          </a:p>
        </p:txBody>
      </p:sp>
      <p:sp>
        <p:nvSpPr>
          <p:cNvPr id="3" name="Pavadinimas 2"/>
          <p:cNvSpPr>
            <a:spLocks noGrp="1"/>
          </p:cNvSpPr>
          <p:nvPr>
            <p:ph type="title"/>
          </p:nvPr>
        </p:nvSpPr>
        <p:spPr>
          <a:xfrm>
            <a:off x="546801" y="275698"/>
            <a:ext cx="11060999" cy="966947"/>
          </a:xfrm>
        </p:spPr>
        <p:txBody>
          <a:bodyPr>
            <a:normAutofit fontScale="90000"/>
          </a:bodyPr>
          <a:lstStyle/>
          <a:p>
            <a:pPr algn="ctr"/>
            <a:r>
              <a:rPr lang="lt-LT" b="1" dirty="0"/>
              <a:t>BRANDOS EGZAMINŲ ORGANIZAVIMO IR VYKDYMO TVARKOS APRAŠAS</a:t>
            </a:r>
            <a:endParaRPr lang="lt-LT" dirty="0"/>
          </a:p>
        </p:txBody>
      </p:sp>
    </p:spTree>
    <p:extLst>
      <p:ext uri="{BB962C8B-B14F-4D97-AF65-F5344CB8AC3E}">
        <p14:creationId xmlns:p14="http://schemas.microsoft.com/office/powerpoint/2010/main" val="5022249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urinio vietos rezervavimo ženklas 1"/>
          <p:cNvSpPr>
            <a:spLocks noGrp="1"/>
          </p:cNvSpPr>
          <p:nvPr>
            <p:ph idx="1"/>
          </p:nvPr>
        </p:nvSpPr>
        <p:spPr/>
        <p:txBody>
          <a:bodyPr/>
          <a:lstStyle/>
          <a:p>
            <a:pPr lvl="0" algn="just"/>
            <a:r>
              <a:rPr lang="lt-LT" b="1" dirty="0">
                <a:solidFill>
                  <a:srgbClr val="00B050"/>
                </a:solidFill>
              </a:rPr>
              <a:t>iš Ukrainos </a:t>
            </a:r>
            <a:r>
              <a:rPr lang="lt-LT" dirty="0">
                <a:solidFill>
                  <a:srgbClr val="262626"/>
                </a:solidFill>
              </a:rPr>
              <a:t>atvykęs vidurinio ugdymo programos baigiamosios klasės mokinys), prašymą pateikia mokyklos vadovui iki gegužės 26 d. Jeigu prašymą iš Ukrainos atvykęs vidurinio ugdymo programos baigiamosios klasės mokinys pateikia </a:t>
            </a:r>
            <a:r>
              <a:rPr lang="lt-LT" b="1" dirty="0">
                <a:solidFill>
                  <a:srgbClr val="00B050"/>
                </a:solidFill>
              </a:rPr>
              <a:t>iki 2024 m. kovo 15 d</a:t>
            </a:r>
            <a:r>
              <a:rPr lang="lt-LT" dirty="0">
                <a:solidFill>
                  <a:srgbClr val="262626"/>
                </a:solidFill>
              </a:rPr>
              <a:t>., dalyvauja </a:t>
            </a:r>
            <a:r>
              <a:rPr lang="lt-LT" i="1" dirty="0">
                <a:solidFill>
                  <a:srgbClr val="00B050"/>
                </a:solidFill>
              </a:rPr>
              <a:t>pagrindinėje </a:t>
            </a:r>
            <a:r>
              <a:rPr lang="lt-LT" dirty="0">
                <a:solidFill>
                  <a:srgbClr val="262626"/>
                </a:solidFill>
              </a:rPr>
              <a:t>brandos egzaminų sesijoje. Jeigu prašymą pateikia </a:t>
            </a:r>
            <a:r>
              <a:rPr lang="lt-LT" b="1" dirty="0">
                <a:solidFill>
                  <a:srgbClr val="00B050"/>
                </a:solidFill>
              </a:rPr>
              <a:t>po 2024 m. kovo 15 d</a:t>
            </a:r>
            <a:r>
              <a:rPr lang="lt-LT" dirty="0">
                <a:solidFill>
                  <a:srgbClr val="262626"/>
                </a:solidFill>
              </a:rPr>
              <a:t>., dalyvauja </a:t>
            </a:r>
            <a:r>
              <a:rPr lang="lt-LT" i="1" dirty="0">
                <a:solidFill>
                  <a:srgbClr val="00B050"/>
                </a:solidFill>
              </a:rPr>
              <a:t>pakartotinėje</a:t>
            </a:r>
            <a:r>
              <a:rPr lang="lt-LT" dirty="0">
                <a:solidFill>
                  <a:srgbClr val="262626"/>
                </a:solidFill>
              </a:rPr>
              <a:t> brandos egzaminų sesijoje. </a:t>
            </a:r>
          </a:p>
          <a:p>
            <a:pPr lvl="0" algn="just"/>
            <a:r>
              <a:rPr lang="lt-LT" b="1" dirty="0">
                <a:solidFill>
                  <a:srgbClr val="EF566D"/>
                </a:solidFill>
              </a:rPr>
              <a:t>IŠ UKRAINOS ATRVYKUSIEMS ABITURIENTAMS VYKDANT BRANDOS EGZAMINUS JOKIŲ PAKEITIMŲ NĖRA.</a:t>
            </a:r>
          </a:p>
          <a:p>
            <a:pPr marL="0" lvl="0" indent="0" algn="just">
              <a:buNone/>
            </a:pPr>
            <a:r>
              <a:rPr lang="lt-LT" dirty="0">
                <a:solidFill>
                  <a:srgbClr val="262626"/>
                </a:solidFill>
              </a:rPr>
              <a:t>31.4. pasirinkęs laikyti lietuvių kalbos ir literatūros mokyklinį ar valstybinį brandos egzaminą iš Ukrainos atvykęs vidurinio ugdymo programos baigiamosios klasės mokinys </a:t>
            </a:r>
            <a:r>
              <a:rPr lang="lt-LT" b="1" dirty="0">
                <a:solidFill>
                  <a:srgbClr val="00B050"/>
                </a:solidFill>
              </a:rPr>
              <a:t>atleidžiamas</a:t>
            </a:r>
            <a:r>
              <a:rPr lang="lt-LT" dirty="0">
                <a:solidFill>
                  <a:srgbClr val="262626"/>
                </a:solidFill>
              </a:rPr>
              <a:t>, jeigu pateikė mokyklos vadovui prašymą nuo jo atleisti. </a:t>
            </a:r>
          </a:p>
          <a:p>
            <a:pPr marL="0" indent="0">
              <a:buNone/>
            </a:pPr>
            <a:endParaRPr lang="lt-LT" dirty="0"/>
          </a:p>
        </p:txBody>
      </p:sp>
      <p:sp>
        <p:nvSpPr>
          <p:cNvPr id="3" name="Pavadinimas 2"/>
          <p:cNvSpPr>
            <a:spLocks noGrp="1"/>
          </p:cNvSpPr>
          <p:nvPr>
            <p:ph type="title"/>
          </p:nvPr>
        </p:nvSpPr>
        <p:spPr/>
        <p:txBody>
          <a:bodyPr>
            <a:normAutofit fontScale="90000"/>
          </a:bodyPr>
          <a:lstStyle/>
          <a:p>
            <a:pPr algn="ctr"/>
            <a:r>
              <a:rPr lang="lt-LT" sz="3200" b="1" dirty="0">
                <a:solidFill>
                  <a:srgbClr val="262626"/>
                </a:solidFill>
              </a:rPr>
              <a:t>BRANDOS EGZAMINŲ ORGANIZAVIMO IR VYKDYMO TVARKOS APRAŠAS</a:t>
            </a:r>
            <a:endParaRPr lang="lt-LT" dirty="0"/>
          </a:p>
        </p:txBody>
      </p:sp>
    </p:spTree>
    <p:extLst>
      <p:ext uri="{BB962C8B-B14F-4D97-AF65-F5344CB8AC3E}">
        <p14:creationId xmlns:p14="http://schemas.microsoft.com/office/powerpoint/2010/main" val="11280347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urinio vietos rezervavimo ženklas 1"/>
          <p:cNvSpPr>
            <a:spLocks noGrp="1"/>
          </p:cNvSpPr>
          <p:nvPr>
            <p:ph idx="1"/>
          </p:nvPr>
        </p:nvSpPr>
        <p:spPr/>
        <p:txBody>
          <a:bodyPr>
            <a:normAutofit lnSpcReduction="10000"/>
          </a:bodyPr>
          <a:lstStyle/>
          <a:p>
            <a:pPr marL="0" lvl="0" indent="0" algn="just">
              <a:buNone/>
            </a:pPr>
            <a:r>
              <a:rPr lang="lt-LT" dirty="0">
                <a:solidFill>
                  <a:srgbClr val="262626"/>
                </a:solidFill>
              </a:rPr>
              <a:t>32. Mokinys ir buvęs mokinys, negalintys laikyti brandos egzaminų dėl ligos, ne vėliau kaip </a:t>
            </a:r>
            <a:r>
              <a:rPr lang="lt-LT" b="1" dirty="0">
                <a:solidFill>
                  <a:srgbClr val="00B050"/>
                </a:solidFill>
              </a:rPr>
              <a:t>iki pagrindinės sesijos pradžios </a:t>
            </a:r>
            <a:r>
              <a:rPr lang="lt-LT" dirty="0">
                <a:solidFill>
                  <a:srgbClr val="262626"/>
                </a:solidFill>
              </a:rPr>
              <a:t>mokyklos vadovui teikia </a:t>
            </a:r>
            <a:r>
              <a:rPr lang="lt-LT" b="1" dirty="0">
                <a:solidFill>
                  <a:srgbClr val="00B050"/>
                </a:solidFill>
              </a:rPr>
              <a:t>prašymą dėl atleidimo </a:t>
            </a:r>
            <a:r>
              <a:rPr lang="lt-LT" dirty="0">
                <a:solidFill>
                  <a:srgbClr val="262626"/>
                </a:solidFill>
              </a:rPr>
              <a:t>nuo pasirinktų brandos egzaminų. Kartu su prašymu jie turi </a:t>
            </a:r>
            <a:r>
              <a:rPr lang="lt-LT" b="1" dirty="0">
                <a:solidFill>
                  <a:srgbClr val="00B050"/>
                </a:solidFill>
              </a:rPr>
              <a:t>pateikti</a:t>
            </a:r>
            <a:r>
              <a:rPr lang="lt-LT" dirty="0">
                <a:solidFill>
                  <a:srgbClr val="262626"/>
                </a:solidFill>
              </a:rPr>
              <a:t> mokyklos vadovui ar jo įgaliotam kitam mokyklos darbuotojui </a:t>
            </a:r>
            <a:r>
              <a:rPr lang="lt-LT" b="1" dirty="0">
                <a:solidFill>
                  <a:srgbClr val="00B050"/>
                </a:solidFill>
              </a:rPr>
              <a:t>susipažinti su turima Elektroninės sveikatos paslaugų ir bendradarbiavimo infrastruktūros informacinės sistemos naudojimo tvarkos aprašo</a:t>
            </a:r>
            <a:r>
              <a:rPr lang="lt-LT" dirty="0">
                <a:solidFill>
                  <a:srgbClr val="262626"/>
                </a:solidFill>
              </a:rPr>
              <a:t>, patvirtinto Lietuvos Respublikos sveikatos apsaugos ministro 2015 m. gegužės 26 d. įsakymu Nr. V-657 „Dėl Elektroninės sveikatos paslaugų ir bendradarbiavimo infrastruktūros informacinės sistemos naudojimo tvarkos aprašo patvirtinimo“, </a:t>
            </a:r>
            <a:r>
              <a:rPr lang="lt-LT" b="1" dirty="0">
                <a:solidFill>
                  <a:srgbClr val="00B050"/>
                </a:solidFill>
              </a:rPr>
              <a:t>64 punkte nustatyta medicinine pažyma arba sveikatos priežiūros įstaigos gydytojų konsultacinės komisijos pažyma</a:t>
            </a:r>
            <a:r>
              <a:rPr lang="lt-LT" dirty="0">
                <a:solidFill>
                  <a:srgbClr val="262626"/>
                </a:solidFill>
              </a:rPr>
              <a:t>, patvirtinta šios komisijos antspaudu.</a:t>
            </a:r>
          </a:p>
          <a:p>
            <a:pPr marL="0" lvl="0" indent="0" algn="just">
              <a:buNone/>
            </a:pPr>
            <a:r>
              <a:rPr lang="lt-LT" b="1" dirty="0">
                <a:solidFill>
                  <a:srgbClr val="EF566D"/>
                </a:solidFill>
              </a:rPr>
              <a:t>ĮSTAIGOS NEPASILIEKA NEI ASMENS TAPATYBĘ PATVIRTINANČIO DOKUMENTO KOPIJOS, NEI MEDICININĖS PAŽYMOS AR JOS KOPIJOS. </a:t>
            </a:r>
            <a:endParaRPr lang="lt-LT" dirty="0"/>
          </a:p>
        </p:txBody>
      </p:sp>
      <p:sp>
        <p:nvSpPr>
          <p:cNvPr id="3" name="Pavadinimas 2"/>
          <p:cNvSpPr>
            <a:spLocks noGrp="1"/>
          </p:cNvSpPr>
          <p:nvPr>
            <p:ph type="title"/>
          </p:nvPr>
        </p:nvSpPr>
        <p:spPr/>
        <p:txBody>
          <a:bodyPr>
            <a:normAutofit fontScale="90000"/>
          </a:bodyPr>
          <a:lstStyle/>
          <a:p>
            <a:pPr algn="ctr"/>
            <a:r>
              <a:rPr lang="lt-LT" sz="2900" b="1" dirty="0">
                <a:solidFill>
                  <a:srgbClr val="262626"/>
                </a:solidFill>
              </a:rPr>
              <a:t>BRANDOS EGZAMINŲ ORGANIZAVIMO IR VYKDYMO TVARKOS APRAŠAS</a:t>
            </a:r>
            <a:endParaRPr lang="lt-LT" dirty="0"/>
          </a:p>
        </p:txBody>
      </p:sp>
    </p:spTree>
    <p:extLst>
      <p:ext uri="{BB962C8B-B14F-4D97-AF65-F5344CB8AC3E}">
        <p14:creationId xmlns:p14="http://schemas.microsoft.com/office/powerpoint/2010/main" val="23858378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urinio vietos rezervavimo ženklas 1"/>
          <p:cNvSpPr>
            <a:spLocks noGrp="1"/>
          </p:cNvSpPr>
          <p:nvPr>
            <p:ph idx="1"/>
          </p:nvPr>
        </p:nvSpPr>
        <p:spPr/>
        <p:txBody>
          <a:bodyPr>
            <a:normAutofit lnSpcReduction="10000"/>
          </a:bodyPr>
          <a:lstStyle/>
          <a:p>
            <a:pPr marL="0" lvl="0" indent="0" algn="just">
              <a:buNone/>
            </a:pPr>
            <a:r>
              <a:rPr lang="lt-LT" dirty="0">
                <a:solidFill>
                  <a:srgbClr val="262626"/>
                </a:solidFill>
              </a:rPr>
              <a:t>Pažymoje nurodomas TLK-10 kodas iš Ligų, galinčių būti pagrindu atleisti asmenis nuo brandos egzaminų, sąrašo ar Sunkių lėtinių ligų, dėl kurių ekstremaliosios situacijos ar karantino laikotarpiu asmeniui išduodamas nedarbingumo pažymėjimas, sąrašo, patvirtinto Lietuvos Respublikos sveikatos apsaugos ministro 2020 m. kovo 23 d. įsakymu Nr. V-483 „Dėl Sunkių lėtinių ligų, dėl kurių ekstremaliosios situacijos ar karantino laikotarpiu asmeniui išduodamas nedarbingumo pažymėjimas, sąrašo patvirtinimo“, ligos eilės numeris. </a:t>
            </a:r>
            <a:r>
              <a:rPr lang="lt-LT" b="1" dirty="0">
                <a:solidFill>
                  <a:srgbClr val="00B050"/>
                </a:solidFill>
              </a:rPr>
              <a:t>Jeigu mokiniai </a:t>
            </a:r>
            <a:r>
              <a:rPr lang="lt-LT" dirty="0">
                <a:solidFill>
                  <a:srgbClr val="262626"/>
                </a:solidFill>
              </a:rPr>
              <a:t>ir buvę mokiniai, sergantys lėtinėmis ligomis, nurodytomis Sunkių lėtinių ligų, dėl kurių ekstremaliosios situacijos ar (ir) karantino laikotarpiu asmeniui išduodamas nedarbingumo pažymėjimas, sąraše, </a:t>
            </a:r>
            <a:r>
              <a:rPr lang="lt-LT" b="1" dirty="0">
                <a:solidFill>
                  <a:srgbClr val="00B050"/>
                </a:solidFill>
              </a:rPr>
              <a:t>nenori būti nuo brandos egzaminų atleidžiami</a:t>
            </a:r>
            <a:r>
              <a:rPr lang="lt-LT" dirty="0">
                <a:solidFill>
                  <a:srgbClr val="262626"/>
                </a:solidFill>
              </a:rPr>
              <a:t>, </a:t>
            </a:r>
            <a:r>
              <a:rPr lang="lt-LT" b="1" dirty="0">
                <a:solidFill>
                  <a:srgbClr val="00B050"/>
                </a:solidFill>
              </a:rPr>
              <a:t>gali </a:t>
            </a:r>
            <a:r>
              <a:rPr lang="lt-LT" dirty="0">
                <a:solidFill>
                  <a:srgbClr val="262626"/>
                </a:solidFill>
              </a:rPr>
              <a:t>mokyklos vadovui ar jo įgaliotam kitam mokyklos darbuotojui </a:t>
            </a:r>
            <a:r>
              <a:rPr lang="lt-LT" b="1" dirty="0">
                <a:solidFill>
                  <a:srgbClr val="00B050"/>
                </a:solidFill>
              </a:rPr>
              <a:t>pateikti susipažinti su turima pažyma apie savo ligą ir prašymą atidėti jo pasirinktą egzaminą pakartotinei sesijai ir jį laikyti atskiroje patalpoje</a:t>
            </a:r>
            <a:r>
              <a:rPr lang="lt-LT" dirty="0" smtClean="0">
                <a:solidFill>
                  <a:srgbClr val="262626"/>
                </a:solidFill>
              </a:rPr>
              <a:t>.</a:t>
            </a:r>
            <a:endParaRPr lang="lt-LT" dirty="0">
              <a:solidFill>
                <a:srgbClr val="262626"/>
              </a:solidFill>
            </a:endParaRPr>
          </a:p>
          <a:p>
            <a:pPr marL="0" indent="0">
              <a:buNone/>
            </a:pPr>
            <a:endParaRPr lang="lt-LT" dirty="0"/>
          </a:p>
        </p:txBody>
      </p:sp>
      <p:sp>
        <p:nvSpPr>
          <p:cNvPr id="3" name="Pavadinimas 2"/>
          <p:cNvSpPr>
            <a:spLocks noGrp="1"/>
          </p:cNvSpPr>
          <p:nvPr>
            <p:ph type="title"/>
          </p:nvPr>
        </p:nvSpPr>
        <p:spPr/>
        <p:txBody>
          <a:bodyPr/>
          <a:lstStyle/>
          <a:p>
            <a:pPr algn="ctr"/>
            <a:r>
              <a:rPr lang="lt-LT" sz="2600" b="1" dirty="0">
                <a:solidFill>
                  <a:srgbClr val="262626"/>
                </a:solidFill>
              </a:rPr>
              <a:t>BRANDOS EGZAMINŲ ORGANIZAVIMO IR VYKDYMO TVARKOS APRAŠAS</a:t>
            </a:r>
            <a:endParaRPr lang="lt-LT" dirty="0"/>
          </a:p>
        </p:txBody>
      </p:sp>
    </p:spTree>
    <p:extLst>
      <p:ext uri="{BB962C8B-B14F-4D97-AF65-F5344CB8AC3E}">
        <p14:creationId xmlns:p14="http://schemas.microsoft.com/office/powerpoint/2010/main" val="16870496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urinio vietos rezervavimo ženklas 1"/>
          <p:cNvSpPr>
            <a:spLocks noGrp="1"/>
          </p:cNvSpPr>
          <p:nvPr>
            <p:ph idx="1"/>
          </p:nvPr>
        </p:nvSpPr>
        <p:spPr/>
        <p:txBody>
          <a:bodyPr/>
          <a:lstStyle/>
          <a:p>
            <a:pPr marL="0" lvl="0" indent="0" algn="just">
              <a:buNone/>
            </a:pPr>
            <a:r>
              <a:rPr lang="lt-LT" sz="2200" dirty="0">
                <a:solidFill>
                  <a:srgbClr val="262626"/>
                </a:solidFill>
              </a:rPr>
              <a:t>37. </a:t>
            </a:r>
            <a:r>
              <a:rPr lang="lt-LT" sz="2200" b="1" dirty="0">
                <a:solidFill>
                  <a:srgbClr val="00B050"/>
                </a:solidFill>
              </a:rPr>
              <a:t>Brandos darbas, technologijų ir menų brandos egzaminai ir gimtosios kalbos</a:t>
            </a:r>
            <a:r>
              <a:rPr lang="lt-LT" sz="2200" dirty="0">
                <a:solidFill>
                  <a:srgbClr val="262626"/>
                </a:solidFill>
              </a:rPr>
              <a:t> (baltarusių, rusų, vokiečių) brandos egzamino </a:t>
            </a:r>
            <a:r>
              <a:rPr lang="lt-LT" sz="2200" b="1" dirty="0">
                <a:solidFill>
                  <a:srgbClr val="00B050"/>
                </a:solidFill>
              </a:rPr>
              <a:t>kalbėjimo dalis neatidedama</a:t>
            </a:r>
            <a:r>
              <a:rPr lang="lt-LT" sz="2200" dirty="0">
                <a:solidFill>
                  <a:srgbClr val="262626"/>
                </a:solidFill>
              </a:rPr>
              <a:t>. Brandos darbas, technologijų ir menų brandos egzaminai ir gimtosios kalbos (baltarusių, rusų, vokiečių) brandos egzamino kalbėjimo dalis </a:t>
            </a:r>
            <a:r>
              <a:rPr lang="lt-LT" sz="2200" b="1" dirty="0">
                <a:solidFill>
                  <a:srgbClr val="00B050"/>
                </a:solidFill>
              </a:rPr>
              <a:t>gali būti vykdomi nuotoliniu būdu</a:t>
            </a:r>
            <a:r>
              <a:rPr lang="lt-LT" sz="2200" dirty="0">
                <a:solidFill>
                  <a:srgbClr val="262626"/>
                </a:solidFill>
              </a:rPr>
              <a:t>, kai Mokymosi pagal formaliojo švietimo programas (išskyrus aukštojo mokslo studijų programas) formų ir mokymo organizavimo tvarkos aprašo, patvirtinto Lietuvos Respublikos švietimo, mokslo ir sporto ministro 2012 m. birželio 28 d. įsakymu Nr. V-1049 „Dėl Mokymosi pagal formaliojo švietimo programas (išskyrus aukštojo mokslo studijų programas) formų ir mokymo organizavimo tvarkos aprašo patvirtinimo“, 15 punkto nustatyta tvarka </a:t>
            </a:r>
            <a:r>
              <a:rPr lang="lt-LT" sz="2200" b="1" dirty="0">
                <a:solidFill>
                  <a:srgbClr val="00B050"/>
                </a:solidFill>
              </a:rPr>
              <a:t>įteisintas nuotolinis mokymo proceso organizavimo būdas</a:t>
            </a:r>
            <a:r>
              <a:rPr lang="lt-LT" sz="2200" dirty="0">
                <a:solidFill>
                  <a:srgbClr val="262626"/>
                </a:solidFill>
              </a:rPr>
              <a:t>. </a:t>
            </a:r>
            <a:r>
              <a:rPr lang="lt-LT" sz="2200" b="1" dirty="0">
                <a:solidFill>
                  <a:srgbClr val="00B050"/>
                </a:solidFill>
              </a:rPr>
              <a:t>Tuo atveju daromas skaitmeninis garso ir vaizdo įrašas. Už įrašo darymą ir saugojimą atsakinga mokykla.</a:t>
            </a:r>
          </a:p>
          <a:p>
            <a:pPr marL="0" lvl="0" indent="0" algn="just">
              <a:buNone/>
            </a:pPr>
            <a:r>
              <a:rPr lang="lt-LT" sz="2200" b="1" dirty="0">
                <a:solidFill>
                  <a:srgbClr val="EF566D"/>
                </a:solidFill>
              </a:rPr>
              <a:t>Tai gali taikyti tik KAUNO SUAUGUSIŲJŲ IR JAUNIMO MOKYMO CENTRAS.</a:t>
            </a:r>
          </a:p>
          <a:p>
            <a:pPr marL="0" indent="0">
              <a:buNone/>
            </a:pPr>
            <a:endParaRPr lang="lt-LT" dirty="0"/>
          </a:p>
        </p:txBody>
      </p:sp>
      <p:sp>
        <p:nvSpPr>
          <p:cNvPr id="3" name="Pavadinimas 2"/>
          <p:cNvSpPr>
            <a:spLocks noGrp="1"/>
          </p:cNvSpPr>
          <p:nvPr>
            <p:ph type="title"/>
          </p:nvPr>
        </p:nvSpPr>
        <p:spPr/>
        <p:txBody>
          <a:bodyPr/>
          <a:lstStyle/>
          <a:p>
            <a:pPr algn="ctr"/>
            <a:r>
              <a:rPr lang="lt-LT" sz="2600" b="1" dirty="0">
                <a:solidFill>
                  <a:srgbClr val="262626"/>
                </a:solidFill>
              </a:rPr>
              <a:t>BRANDOS EGZAMINŲ ORGANIZAVIMO IR VYKDYMO TVARKOS APRAŠAS</a:t>
            </a:r>
            <a:endParaRPr lang="lt-LT" dirty="0"/>
          </a:p>
        </p:txBody>
      </p:sp>
    </p:spTree>
    <p:extLst>
      <p:ext uri="{BB962C8B-B14F-4D97-AF65-F5344CB8AC3E}">
        <p14:creationId xmlns:p14="http://schemas.microsoft.com/office/powerpoint/2010/main" val="30474130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urinio vietos rezervavimo ženklas 1"/>
          <p:cNvSpPr>
            <a:spLocks noGrp="1"/>
          </p:cNvSpPr>
          <p:nvPr>
            <p:ph idx="1"/>
          </p:nvPr>
        </p:nvSpPr>
        <p:spPr/>
        <p:txBody>
          <a:bodyPr/>
          <a:lstStyle/>
          <a:p>
            <a:pPr marL="0" lvl="0" indent="0" algn="just">
              <a:buNone/>
            </a:pPr>
            <a:r>
              <a:rPr lang="lt-LT" dirty="0">
                <a:solidFill>
                  <a:srgbClr val="262626"/>
                </a:solidFill>
              </a:rPr>
              <a:t>44. </a:t>
            </a:r>
            <a:r>
              <a:rPr lang="lt-LT" b="1" dirty="0">
                <a:solidFill>
                  <a:srgbClr val="00B050"/>
                </a:solidFill>
              </a:rPr>
              <a:t>Kandidatui, pateikusiam pedagoginės psichologinės tarnybos pažymą ir prašymą</a:t>
            </a:r>
            <a:r>
              <a:rPr lang="lt-LT" dirty="0">
                <a:solidFill>
                  <a:srgbClr val="262626"/>
                </a:solidFill>
              </a:rPr>
              <a:t> dėl brandos egzamino užduoties formos, vykdymo ar vertinimo instrukcijų pritaikymo, brandos egzamino ir tarpinio patikrinimo užduoties forma, </a:t>
            </a:r>
            <a:r>
              <a:rPr lang="lt-LT" b="1" dirty="0">
                <a:solidFill>
                  <a:srgbClr val="00B050"/>
                </a:solidFill>
              </a:rPr>
              <a:t>vykdymo ir vertinimo instrukcijos pritaikomos vadovaujantis Pritaikymo aprašu</a:t>
            </a:r>
            <a:r>
              <a:rPr lang="lt-LT" dirty="0">
                <a:solidFill>
                  <a:srgbClr val="262626"/>
                </a:solidFill>
              </a:rPr>
              <a:t>. Jeigu vertinimas vykdomas automatiškai, vertinimo instrukcijos nepritaikomos. </a:t>
            </a:r>
            <a:r>
              <a:rPr lang="lt-LT" dirty="0">
                <a:solidFill>
                  <a:srgbClr val="262626"/>
                </a:solidFill>
                <a:hlinkClick r:id="rId2"/>
              </a:rPr>
              <a:t>https://e-seimas.lrs.lt/portal/legalAct/lt/TAD/34edc1c02aca11ec99bbc1b08701c7f8</a:t>
            </a:r>
            <a:endParaRPr lang="lt-LT" dirty="0">
              <a:solidFill>
                <a:srgbClr val="262626"/>
              </a:solidFill>
            </a:endParaRPr>
          </a:p>
          <a:p>
            <a:pPr marL="0" lvl="0" indent="0" algn="just">
              <a:buNone/>
            </a:pPr>
            <a:r>
              <a:rPr lang="lt-LT" b="1" dirty="0">
                <a:solidFill>
                  <a:srgbClr val="00B050"/>
                </a:solidFill>
              </a:rPr>
              <a:t>Namie mokytas </a:t>
            </a:r>
            <a:r>
              <a:rPr lang="lt-LT" dirty="0">
                <a:solidFill>
                  <a:srgbClr val="262626"/>
                </a:solidFill>
              </a:rPr>
              <a:t>mokinys, negalintis atvykti į dalyko brandos egzamino centrą, todėl pageidaujantis laikyti brandos egzaminus ir pristatyti brandos darbą namie, </a:t>
            </a:r>
            <a:r>
              <a:rPr lang="lt-LT" b="1" dirty="0">
                <a:solidFill>
                  <a:srgbClr val="00B050"/>
                </a:solidFill>
              </a:rPr>
              <a:t>raštu teikia prašymą </a:t>
            </a:r>
            <a:r>
              <a:rPr lang="lt-LT" dirty="0">
                <a:solidFill>
                  <a:srgbClr val="262626"/>
                </a:solidFill>
              </a:rPr>
              <a:t>mokyklos vadovui. </a:t>
            </a:r>
            <a:endParaRPr lang="lt-LT" dirty="0"/>
          </a:p>
        </p:txBody>
      </p:sp>
      <p:sp>
        <p:nvSpPr>
          <p:cNvPr id="3" name="Pavadinimas 2"/>
          <p:cNvSpPr>
            <a:spLocks noGrp="1"/>
          </p:cNvSpPr>
          <p:nvPr>
            <p:ph type="title"/>
          </p:nvPr>
        </p:nvSpPr>
        <p:spPr/>
        <p:txBody>
          <a:bodyPr/>
          <a:lstStyle/>
          <a:p>
            <a:pPr algn="ctr"/>
            <a:r>
              <a:rPr lang="lt-LT" sz="2600" b="1" dirty="0">
                <a:solidFill>
                  <a:srgbClr val="262626"/>
                </a:solidFill>
              </a:rPr>
              <a:t>BRANDOS EGZAMINŲ ORGANIZAVIMO IR VYKDYMO TVARKOS APRAŠAS</a:t>
            </a:r>
            <a:endParaRPr lang="lt-LT" dirty="0"/>
          </a:p>
        </p:txBody>
      </p:sp>
    </p:spTree>
    <p:extLst>
      <p:ext uri="{BB962C8B-B14F-4D97-AF65-F5344CB8AC3E}">
        <p14:creationId xmlns:p14="http://schemas.microsoft.com/office/powerpoint/2010/main" val="36862585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urinio vietos rezervavimo ženklas 1"/>
          <p:cNvSpPr>
            <a:spLocks noGrp="1"/>
          </p:cNvSpPr>
          <p:nvPr>
            <p:ph idx="1"/>
          </p:nvPr>
        </p:nvSpPr>
        <p:spPr/>
        <p:txBody>
          <a:bodyPr/>
          <a:lstStyle/>
          <a:p>
            <a:pPr marL="0" lvl="0" indent="0" algn="just">
              <a:buNone/>
            </a:pPr>
            <a:r>
              <a:rPr lang="lt-LT" dirty="0">
                <a:solidFill>
                  <a:srgbClr val="262626"/>
                </a:solidFill>
              </a:rPr>
              <a:t>46. </a:t>
            </a:r>
            <a:r>
              <a:rPr lang="lt-LT" b="1" dirty="0">
                <a:solidFill>
                  <a:srgbClr val="00B050"/>
                </a:solidFill>
              </a:rPr>
              <a:t>Mokyklos vadovas</a:t>
            </a:r>
            <a:r>
              <a:rPr lang="lt-LT" dirty="0">
                <a:solidFill>
                  <a:srgbClr val="262626"/>
                </a:solidFill>
              </a:rPr>
              <a:t>, remdamasis jam pateiktais dokumentais, </a:t>
            </a:r>
            <a:r>
              <a:rPr lang="lt-LT" b="1" dirty="0">
                <a:solidFill>
                  <a:srgbClr val="00B050"/>
                </a:solidFill>
              </a:rPr>
              <a:t>priima sprendimą </a:t>
            </a:r>
            <a:r>
              <a:rPr lang="lt-LT" dirty="0">
                <a:solidFill>
                  <a:srgbClr val="262626"/>
                </a:solidFill>
              </a:rPr>
              <a:t>dėl dalyko brandos egzamino vykdymo instrukcijų pritaikymo, mokyklinių brandos egzaminų vertinimo instrukcijos pritaikymo sveikatos sutrikimų ir specialiųjų ugdymosi poreikių turintiems kandidatams ir iš Ukrainos atvykusiems vidurinio ugdymo programos baigiamosios klasės mokiniams. I</a:t>
            </a:r>
            <a:r>
              <a:rPr lang="lt-LT" b="1" dirty="0">
                <a:solidFill>
                  <a:srgbClr val="00B050"/>
                </a:solidFill>
              </a:rPr>
              <a:t>š užsienio šalių ne anksčiau kaip mokytis pagal vidurinio ugdymo programą atvykusiems mokiniams mokyklos vadovas priima sprendimą dėl lietuvių kalbos ir literatūros mokyklinio brandos egzamino vertinimo instrukcijos pritaikymo</a:t>
            </a:r>
            <a:r>
              <a:rPr lang="lt-LT" dirty="0">
                <a:solidFill>
                  <a:srgbClr val="262626"/>
                </a:solidFill>
              </a:rPr>
              <a:t>, atsižvelgęs į lietuvių kalbos ir literatūros mokyklinio brandos egzamino vertinimo instrukcijoje nustatytus galimus vertinimo </a:t>
            </a:r>
            <a:r>
              <a:rPr lang="lt-LT" dirty="0" err="1">
                <a:solidFill>
                  <a:srgbClr val="262626"/>
                </a:solidFill>
              </a:rPr>
              <a:t>pritaikymus</a:t>
            </a:r>
            <a:r>
              <a:rPr lang="lt-LT" dirty="0">
                <a:solidFill>
                  <a:srgbClr val="262626"/>
                </a:solidFill>
              </a:rPr>
              <a:t>. </a:t>
            </a:r>
            <a:endParaRPr lang="lt-LT" dirty="0"/>
          </a:p>
        </p:txBody>
      </p:sp>
      <p:sp>
        <p:nvSpPr>
          <p:cNvPr id="3" name="Pavadinimas 2"/>
          <p:cNvSpPr>
            <a:spLocks noGrp="1"/>
          </p:cNvSpPr>
          <p:nvPr>
            <p:ph type="title"/>
          </p:nvPr>
        </p:nvSpPr>
        <p:spPr/>
        <p:txBody>
          <a:bodyPr/>
          <a:lstStyle/>
          <a:p>
            <a:pPr algn="ctr"/>
            <a:r>
              <a:rPr lang="lt-LT" sz="2600" b="1" dirty="0">
                <a:solidFill>
                  <a:srgbClr val="262626"/>
                </a:solidFill>
              </a:rPr>
              <a:t>BRANDOS EGZAMINŲ ORGANIZAVIMO IR VYKDYMO TVARKOS APRAŠAS</a:t>
            </a:r>
            <a:endParaRPr lang="lt-LT" dirty="0"/>
          </a:p>
        </p:txBody>
      </p:sp>
    </p:spTree>
    <p:extLst>
      <p:ext uri="{BB962C8B-B14F-4D97-AF65-F5344CB8AC3E}">
        <p14:creationId xmlns:p14="http://schemas.microsoft.com/office/powerpoint/2010/main" val="37820480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urinio vietos rezervavimo ženklas 1"/>
          <p:cNvSpPr>
            <a:spLocks noGrp="1"/>
          </p:cNvSpPr>
          <p:nvPr>
            <p:ph idx="1"/>
          </p:nvPr>
        </p:nvSpPr>
        <p:spPr/>
        <p:txBody>
          <a:bodyPr/>
          <a:lstStyle/>
          <a:p>
            <a:pPr marL="0" lvl="0" indent="0" algn="just">
              <a:buNone/>
            </a:pPr>
            <a:r>
              <a:rPr lang="lt-LT" dirty="0">
                <a:solidFill>
                  <a:srgbClr val="262626"/>
                </a:solidFill>
              </a:rPr>
              <a:t>47. </a:t>
            </a:r>
            <a:r>
              <a:rPr lang="lt-LT" b="1" dirty="0">
                <a:solidFill>
                  <a:srgbClr val="00B050"/>
                </a:solidFill>
              </a:rPr>
              <a:t>Nacionalinės švietimo agentūros direktorius </a:t>
            </a:r>
            <a:r>
              <a:rPr lang="lt-LT" dirty="0">
                <a:solidFill>
                  <a:srgbClr val="262626"/>
                </a:solidFill>
              </a:rPr>
              <a:t>ar jo įgaliotas asmuo, </a:t>
            </a:r>
            <a:r>
              <a:rPr lang="lt-LT" b="1" dirty="0">
                <a:solidFill>
                  <a:srgbClr val="00B050"/>
                </a:solidFill>
              </a:rPr>
              <a:t>remdamasis Mokinių registre mokyklos pateiktais kandidatų duomenimis</a:t>
            </a:r>
            <a:r>
              <a:rPr lang="lt-LT" dirty="0">
                <a:solidFill>
                  <a:srgbClr val="262626"/>
                </a:solidFill>
              </a:rPr>
              <a:t>, vadovaudamasis Aprašu ir Pritaikymo aprašu </a:t>
            </a:r>
            <a:r>
              <a:rPr lang="lt-LT" b="1" dirty="0">
                <a:solidFill>
                  <a:srgbClr val="00B050"/>
                </a:solidFill>
              </a:rPr>
              <a:t>priima sprendimą </a:t>
            </a:r>
            <a:r>
              <a:rPr lang="lt-LT" dirty="0">
                <a:solidFill>
                  <a:srgbClr val="262626"/>
                </a:solidFill>
              </a:rPr>
              <a:t>dėl dalyko brandos egzamino užduoties formos, valstybinių brandos egzaminų vertinimo instrukcijos pritaikymo kandidatams, turintiems specialiųjų ugdymosi poreikių ir iš Ukrainos atvykusiems vidurinio ugdymo programos baigiamosios klasės mokiniams.</a:t>
            </a:r>
          </a:p>
          <a:p>
            <a:pPr marL="0" lvl="0" indent="0" algn="just">
              <a:buNone/>
            </a:pPr>
            <a:r>
              <a:rPr lang="lt-LT" b="1" dirty="0">
                <a:solidFill>
                  <a:srgbClr val="EF566D"/>
                </a:solidFill>
              </a:rPr>
              <a:t>JOKIŲ SVEIKATOS DOKUMENTŲ NEI NACIONALINEI ŠVIETIMO AGENTŪRAI, NEI ŠVIETIMO SKYRIUI SIŲSTI </a:t>
            </a:r>
            <a:r>
              <a:rPr lang="lt-LT" b="1" u="sng" dirty="0">
                <a:solidFill>
                  <a:srgbClr val="EF566D"/>
                </a:solidFill>
              </a:rPr>
              <a:t>NEGALIMA IR NEREIKIA</a:t>
            </a:r>
            <a:r>
              <a:rPr lang="lt-LT" b="1" dirty="0">
                <a:solidFill>
                  <a:srgbClr val="EF566D"/>
                </a:solidFill>
              </a:rPr>
              <a:t>.</a:t>
            </a:r>
          </a:p>
          <a:p>
            <a:pPr marL="0" lvl="0" indent="0" algn="just">
              <a:buNone/>
            </a:pPr>
            <a:r>
              <a:rPr lang="lt-LT" b="1" dirty="0">
                <a:solidFill>
                  <a:srgbClr val="EF566D"/>
                </a:solidFill>
              </a:rPr>
              <a:t>ĮSTAIGAI GALI BŪTI TEIKIAMOS TIK PPT </a:t>
            </a:r>
            <a:r>
              <a:rPr lang="lt-LT" b="1" dirty="0" smtClean="0">
                <a:solidFill>
                  <a:srgbClr val="EF566D"/>
                </a:solidFill>
              </a:rPr>
              <a:t>PAŽYMOS.</a:t>
            </a:r>
            <a:endParaRPr lang="lt-LT" dirty="0"/>
          </a:p>
        </p:txBody>
      </p:sp>
      <p:sp>
        <p:nvSpPr>
          <p:cNvPr id="3" name="Pavadinimas 2"/>
          <p:cNvSpPr>
            <a:spLocks noGrp="1"/>
          </p:cNvSpPr>
          <p:nvPr>
            <p:ph type="title"/>
          </p:nvPr>
        </p:nvSpPr>
        <p:spPr/>
        <p:txBody>
          <a:bodyPr/>
          <a:lstStyle/>
          <a:p>
            <a:pPr algn="ctr"/>
            <a:r>
              <a:rPr lang="lt-LT" sz="2600" b="1" dirty="0">
                <a:solidFill>
                  <a:srgbClr val="262626"/>
                </a:solidFill>
              </a:rPr>
              <a:t>BRANDOS EGZAMINŲ ORGANIZAVIMO IR VYKDYMO TVARKOS APRAŠAS</a:t>
            </a:r>
            <a:endParaRPr lang="lt-LT" dirty="0"/>
          </a:p>
        </p:txBody>
      </p:sp>
    </p:spTree>
    <p:extLst>
      <p:ext uri="{BB962C8B-B14F-4D97-AF65-F5344CB8AC3E}">
        <p14:creationId xmlns:p14="http://schemas.microsoft.com/office/powerpoint/2010/main" val="4104778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p:cNvPicPr>
            <a:picLocks noChangeAspect="1"/>
          </p:cNvPicPr>
          <p:nvPr/>
        </p:nvPicPr>
        <p:blipFill>
          <a:blip r:embed="rId2"/>
          <a:stretch>
            <a:fillRect/>
          </a:stretch>
        </p:blipFill>
        <p:spPr>
          <a:xfrm>
            <a:off x="2157046" y="357435"/>
            <a:ext cx="7995139" cy="2743438"/>
          </a:xfrm>
          <a:prstGeom prst="rect">
            <a:avLst/>
          </a:prstGeom>
        </p:spPr>
      </p:pic>
      <p:pic>
        <p:nvPicPr>
          <p:cNvPr id="6" name="Paveikslėlis 5"/>
          <p:cNvPicPr>
            <a:picLocks noChangeAspect="1"/>
          </p:cNvPicPr>
          <p:nvPr/>
        </p:nvPicPr>
        <p:blipFill>
          <a:blip r:embed="rId3"/>
          <a:stretch>
            <a:fillRect/>
          </a:stretch>
        </p:blipFill>
        <p:spPr>
          <a:xfrm>
            <a:off x="2157046" y="3335096"/>
            <a:ext cx="8112369" cy="2743438"/>
          </a:xfrm>
          <a:prstGeom prst="rect">
            <a:avLst/>
          </a:prstGeom>
        </p:spPr>
      </p:pic>
    </p:spTree>
    <p:extLst>
      <p:ext uri="{BB962C8B-B14F-4D97-AF65-F5344CB8AC3E}">
        <p14:creationId xmlns:p14="http://schemas.microsoft.com/office/powerpoint/2010/main" val="31137416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urinio vietos rezervavimo ženklas 1"/>
          <p:cNvSpPr>
            <a:spLocks noGrp="1"/>
          </p:cNvSpPr>
          <p:nvPr>
            <p:ph idx="1"/>
          </p:nvPr>
        </p:nvSpPr>
        <p:spPr/>
        <p:txBody>
          <a:bodyPr>
            <a:normAutofit lnSpcReduction="10000"/>
          </a:bodyPr>
          <a:lstStyle/>
          <a:p>
            <a:pPr marL="0" lvl="0" indent="0" algn="just">
              <a:buNone/>
            </a:pPr>
            <a:r>
              <a:rPr lang="lt-LT" dirty="0">
                <a:solidFill>
                  <a:srgbClr val="262626"/>
                </a:solidFill>
              </a:rPr>
              <a:t>64. Atsakingas asmuo informacinėje sistemoje </a:t>
            </a:r>
            <a:r>
              <a:rPr lang="lt-LT" b="1" dirty="0">
                <a:solidFill>
                  <a:srgbClr val="00B050"/>
                </a:solidFill>
              </a:rPr>
              <a:t>NECIS</a:t>
            </a:r>
            <a:r>
              <a:rPr lang="lt-LT" dirty="0">
                <a:solidFill>
                  <a:srgbClr val="262626"/>
                </a:solidFill>
              </a:rPr>
              <a:t>:</a:t>
            </a:r>
          </a:p>
          <a:p>
            <a:pPr marL="0" lvl="0" indent="0" algn="just">
              <a:buNone/>
            </a:pPr>
            <a:r>
              <a:rPr lang="lt-LT" dirty="0">
                <a:solidFill>
                  <a:srgbClr val="262626"/>
                </a:solidFill>
              </a:rPr>
              <a:t>64.1. per dvi darbo dienas  nuo informacijos pateikimo </a:t>
            </a:r>
            <a:r>
              <a:rPr lang="lt-LT" b="1" dirty="0">
                <a:solidFill>
                  <a:srgbClr val="00B050"/>
                </a:solidFill>
              </a:rPr>
              <a:t>patikrina ir ištaiso Mokinių registre iki rugsėjo 25 d. suvestus duomenis</a:t>
            </a:r>
            <a:r>
              <a:rPr lang="lt-LT" dirty="0">
                <a:solidFill>
                  <a:srgbClr val="262626"/>
                </a:solidFill>
              </a:rPr>
              <a:t> apie mokinių pasirinktus brandos darbo, menų ir technologijų mokyklinius brandos egzaminus; mokyklos informacinėje sistemoje NECIS sudaro sąrašus mokinių, pasirinkusių brandos darbą, menų ir technologijų brandos egzaminus, išspausdina juos ir pateikia mokiniams patikrinti. Patikrinę mokiniai </a:t>
            </a:r>
            <a:r>
              <a:rPr lang="lt-LT" dirty="0" err="1">
                <a:solidFill>
                  <a:srgbClr val="262626"/>
                </a:solidFill>
              </a:rPr>
              <a:t>pasirinkimus</a:t>
            </a:r>
            <a:r>
              <a:rPr lang="lt-LT" dirty="0">
                <a:solidFill>
                  <a:srgbClr val="262626"/>
                </a:solidFill>
              </a:rPr>
              <a:t> patvirtina savo parašais. Mokyklos informacinėje sistemoje </a:t>
            </a:r>
            <a:r>
              <a:rPr lang="lt-LT" b="1" dirty="0">
                <a:solidFill>
                  <a:srgbClr val="00B050"/>
                </a:solidFill>
              </a:rPr>
              <a:t>NECIS išspausdintus, kandidatų pasirašytus ir mokyklos vadovo parašu patvirtintus mokinių </a:t>
            </a:r>
            <a:r>
              <a:rPr lang="lt-LT" b="1" u="sng" dirty="0">
                <a:solidFill>
                  <a:srgbClr val="00B050"/>
                </a:solidFill>
              </a:rPr>
              <a:t>brandos darbo, menų ir technologijų mokyklinių brandos egzaminų pasirinkimų sąrašus </a:t>
            </a:r>
            <a:r>
              <a:rPr lang="lt-LT" b="1" dirty="0">
                <a:solidFill>
                  <a:srgbClr val="FCB813"/>
                </a:solidFill>
              </a:rPr>
              <a:t>iki gruodžio 5 d. </a:t>
            </a:r>
            <a:r>
              <a:rPr lang="lt-LT" dirty="0">
                <a:solidFill>
                  <a:srgbClr val="262626"/>
                </a:solidFill>
              </a:rPr>
              <a:t>atsakingas asmuo </a:t>
            </a:r>
            <a:r>
              <a:rPr lang="lt-LT" b="1" dirty="0">
                <a:solidFill>
                  <a:srgbClr val="00B050"/>
                </a:solidFill>
              </a:rPr>
              <a:t>pateikia savivaldybės administracijos švietimo padaliniui</a:t>
            </a:r>
            <a:r>
              <a:rPr lang="lt-LT" dirty="0">
                <a:solidFill>
                  <a:srgbClr val="262626"/>
                </a:solidFill>
              </a:rPr>
              <a:t>, o šis juos perduoda Nacionalinei švietimo agentūrai. Jei nėra mokinio parašo, pridedamos kandidatų prašymų </a:t>
            </a:r>
            <a:r>
              <a:rPr lang="lt-LT" dirty="0" smtClean="0">
                <a:solidFill>
                  <a:srgbClr val="262626"/>
                </a:solidFill>
              </a:rPr>
              <a:t>kopijos.</a:t>
            </a:r>
            <a:endParaRPr lang="lt-LT" dirty="0">
              <a:solidFill>
                <a:srgbClr val="262626"/>
              </a:solidFill>
            </a:endParaRPr>
          </a:p>
          <a:p>
            <a:pPr marL="0" indent="0">
              <a:buNone/>
            </a:pPr>
            <a:endParaRPr lang="lt-LT" dirty="0"/>
          </a:p>
        </p:txBody>
      </p:sp>
      <p:sp>
        <p:nvSpPr>
          <p:cNvPr id="3" name="Pavadinimas 2"/>
          <p:cNvSpPr>
            <a:spLocks noGrp="1"/>
          </p:cNvSpPr>
          <p:nvPr>
            <p:ph type="title"/>
          </p:nvPr>
        </p:nvSpPr>
        <p:spPr/>
        <p:txBody>
          <a:bodyPr/>
          <a:lstStyle/>
          <a:p>
            <a:pPr algn="ctr"/>
            <a:r>
              <a:rPr lang="lt-LT" sz="2600" b="1" dirty="0">
                <a:solidFill>
                  <a:srgbClr val="262626"/>
                </a:solidFill>
              </a:rPr>
              <a:t>BRANDOS EGZAMINŲ ORGANIZAVIMO IR VYKDYMO TVARKOS APRAŠAS</a:t>
            </a:r>
            <a:endParaRPr lang="lt-LT" dirty="0"/>
          </a:p>
        </p:txBody>
      </p:sp>
    </p:spTree>
    <p:extLst>
      <p:ext uri="{BB962C8B-B14F-4D97-AF65-F5344CB8AC3E}">
        <p14:creationId xmlns:p14="http://schemas.microsoft.com/office/powerpoint/2010/main" val="13239636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urinio vietos rezervavimo ženklas 1"/>
          <p:cNvSpPr>
            <a:spLocks noGrp="1"/>
          </p:cNvSpPr>
          <p:nvPr>
            <p:ph idx="1"/>
          </p:nvPr>
        </p:nvSpPr>
        <p:spPr/>
        <p:txBody>
          <a:bodyPr/>
          <a:lstStyle/>
          <a:p>
            <a:pPr marL="0" lvl="0" indent="0" algn="just">
              <a:buNone/>
            </a:pPr>
            <a:r>
              <a:rPr lang="lt-LT" dirty="0">
                <a:solidFill>
                  <a:srgbClr val="262626"/>
                </a:solidFill>
              </a:rPr>
              <a:t>64.5. </a:t>
            </a:r>
            <a:r>
              <a:rPr lang="lt-LT" b="1" dirty="0">
                <a:solidFill>
                  <a:srgbClr val="00B050"/>
                </a:solidFill>
              </a:rPr>
              <a:t>iki lapkričio 30 d. </a:t>
            </a:r>
            <a:r>
              <a:rPr lang="lt-LT" dirty="0">
                <a:solidFill>
                  <a:srgbClr val="262626"/>
                </a:solidFill>
              </a:rPr>
              <a:t>parengia </a:t>
            </a:r>
            <a:r>
              <a:rPr lang="lt-LT" b="1" dirty="0">
                <a:solidFill>
                  <a:srgbClr val="00B050"/>
                </a:solidFill>
              </a:rPr>
              <a:t>raštus dėl specialiųjų ugdymosi poreikių turinčių kandidatų</a:t>
            </a:r>
            <a:r>
              <a:rPr lang="lt-LT" dirty="0">
                <a:solidFill>
                  <a:srgbClr val="262626"/>
                </a:solidFill>
              </a:rPr>
              <a:t>, kuriems reikalingas brandos egzaminų užduoties formos, </a:t>
            </a:r>
            <a:r>
              <a:rPr lang="lt-LT" b="1" dirty="0">
                <a:solidFill>
                  <a:srgbClr val="00B050"/>
                </a:solidFill>
              </a:rPr>
              <a:t>vykdymo ir vertinimo instrukcijų pritaikymas</a:t>
            </a:r>
            <a:r>
              <a:rPr lang="lt-LT" dirty="0">
                <a:solidFill>
                  <a:srgbClr val="262626"/>
                </a:solidFill>
              </a:rPr>
              <a:t>, ir sveikatos sutrikimų turinčių kandidatų, kuriems reikalingos atitinkamos </a:t>
            </a:r>
            <a:r>
              <a:rPr lang="lt-LT" b="1" dirty="0">
                <a:solidFill>
                  <a:srgbClr val="00B050"/>
                </a:solidFill>
              </a:rPr>
              <a:t>egzamino vykdymo sąlygos</a:t>
            </a:r>
            <a:r>
              <a:rPr lang="lt-LT" dirty="0">
                <a:solidFill>
                  <a:srgbClr val="262626"/>
                </a:solidFill>
              </a:rPr>
              <a:t>, juos </a:t>
            </a:r>
            <a:r>
              <a:rPr lang="lt-LT" b="1" dirty="0">
                <a:solidFill>
                  <a:srgbClr val="EF566D"/>
                </a:solidFill>
              </a:rPr>
              <a:t>įveda į informacinę sistemą NECIS</a:t>
            </a:r>
            <a:r>
              <a:rPr lang="lt-LT" dirty="0">
                <a:solidFill>
                  <a:srgbClr val="262626"/>
                </a:solidFill>
              </a:rPr>
              <a:t>. </a:t>
            </a:r>
            <a:r>
              <a:rPr lang="lt-LT" b="1" dirty="0">
                <a:solidFill>
                  <a:srgbClr val="00B050"/>
                </a:solidFill>
              </a:rPr>
              <a:t>Rašte fiksuojami</a:t>
            </a:r>
            <a:r>
              <a:rPr lang="lt-LT" dirty="0">
                <a:solidFill>
                  <a:srgbClr val="262626"/>
                </a:solidFill>
              </a:rPr>
              <a:t> kandidato pateikto pirminės sveikatos priežiūros įstaigos gydytojų, gydytojų konsultacinės komisijos ar pedagoginės psichologinės tarnybos </a:t>
            </a:r>
            <a:r>
              <a:rPr lang="lt-LT" b="1" u="sng" dirty="0">
                <a:solidFill>
                  <a:srgbClr val="EF566D"/>
                </a:solidFill>
              </a:rPr>
              <a:t>išduoto dokumento rekvizitai</a:t>
            </a:r>
            <a:r>
              <a:rPr lang="lt-LT" dirty="0">
                <a:solidFill>
                  <a:srgbClr val="262626"/>
                </a:solidFill>
              </a:rPr>
              <a:t>. </a:t>
            </a:r>
            <a:r>
              <a:rPr lang="lt-LT" b="1" dirty="0">
                <a:solidFill>
                  <a:srgbClr val="00B050"/>
                </a:solidFill>
              </a:rPr>
              <a:t>Nuskenuotų raštų kopijas iki einamųjų metų gruodžio 9 d.</a:t>
            </a:r>
            <a:r>
              <a:rPr lang="lt-LT" dirty="0">
                <a:solidFill>
                  <a:srgbClr val="262626"/>
                </a:solidFill>
              </a:rPr>
              <a:t> įkelia į informacinę sistemą NECIS. </a:t>
            </a:r>
            <a:r>
              <a:rPr lang="lt-LT" b="1" dirty="0">
                <a:solidFill>
                  <a:srgbClr val="00B050"/>
                </a:solidFill>
              </a:rPr>
              <a:t>Po </a:t>
            </a:r>
            <a:r>
              <a:rPr lang="lt-LT" dirty="0">
                <a:solidFill>
                  <a:srgbClr val="262626"/>
                </a:solidFill>
              </a:rPr>
              <a:t>einamųjų metų </a:t>
            </a:r>
            <a:r>
              <a:rPr lang="lt-LT" b="1" dirty="0">
                <a:solidFill>
                  <a:srgbClr val="00B050"/>
                </a:solidFill>
              </a:rPr>
              <a:t>lapkričio 24 d. </a:t>
            </a:r>
            <a:r>
              <a:rPr lang="lt-LT" dirty="0">
                <a:solidFill>
                  <a:srgbClr val="262626"/>
                </a:solidFill>
              </a:rPr>
              <a:t>kandidatų mokyklai pateikta šiame papunktyje įvardyta informacija </a:t>
            </a:r>
            <a:r>
              <a:rPr lang="lt-LT" b="1" dirty="0">
                <a:solidFill>
                  <a:srgbClr val="00B050"/>
                </a:solidFill>
              </a:rPr>
              <a:t>įkelia į informacinę sistemą NECIS per 5 darbo dienas</a:t>
            </a:r>
            <a:r>
              <a:rPr lang="lt-LT" dirty="0">
                <a:solidFill>
                  <a:srgbClr val="262626"/>
                </a:solidFill>
              </a:rPr>
              <a:t> nuo informacijos gavimo, </a:t>
            </a:r>
            <a:r>
              <a:rPr lang="lt-LT" b="1" dirty="0">
                <a:solidFill>
                  <a:srgbClr val="00B050"/>
                </a:solidFill>
              </a:rPr>
              <a:t>bet ne vėliau kaip iki balandžio 30 d.; </a:t>
            </a:r>
            <a:endParaRPr lang="lt-LT" dirty="0"/>
          </a:p>
        </p:txBody>
      </p:sp>
      <p:sp>
        <p:nvSpPr>
          <p:cNvPr id="3" name="Pavadinimas 2"/>
          <p:cNvSpPr>
            <a:spLocks noGrp="1"/>
          </p:cNvSpPr>
          <p:nvPr>
            <p:ph type="title"/>
          </p:nvPr>
        </p:nvSpPr>
        <p:spPr/>
        <p:txBody>
          <a:bodyPr/>
          <a:lstStyle/>
          <a:p>
            <a:pPr algn="ctr"/>
            <a:r>
              <a:rPr lang="lt-LT" sz="2600" b="1" dirty="0">
                <a:solidFill>
                  <a:srgbClr val="262626"/>
                </a:solidFill>
              </a:rPr>
              <a:t>BRANDOS EGZAMINŲ ORGANIZAVIMO IR VYKDYMO TVARKOS APRAŠAS</a:t>
            </a:r>
            <a:endParaRPr lang="lt-LT" dirty="0"/>
          </a:p>
        </p:txBody>
      </p:sp>
    </p:spTree>
    <p:extLst>
      <p:ext uri="{BB962C8B-B14F-4D97-AF65-F5344CB8AC3E}">
        <p14:creationId xmlns:p14="http://schemas.microsoft.com/office/powerpoint/2010/main" val="20971391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urinio vietos rezervavimo ženklas 1"/>
          <p:cNvSpPr>
            <a:spLocks noGrp="1"/>
          </p:cNvSpPr>
          <p:nvPr>
            <p:ph idx="1"/>
          </p:nvPr>
        </p:nvSpPr>
        <p:spPr/>
        <p:txBody>
          <a:bodyPr/>
          <a:lstStyle/>
          <a:p>
            <a:pPr marL="0" lvl="0" indent="0" algn="just">
              <a:buNone/>
            </a:pPr>
            <a:r>
              <a:rPr lang="lt-LT" dirty="0">
                <a:solidFill>
                  <a:srgbClr val="262626"/>
                </a:solidFill>
              </a:rPr>
              <a:t>173. Brandos egzaminų organizavimo, vykdymo ir vertinimo </a:t>
            </a:r>
            <a:r>
              <a:rPr lang="lt-LT" b="1" dirty="0">
                <a:solidFill>
                  <a:srgbClr val="00B050"/>
                </a:solidFill>
              </a:rPr>
              <a:t>priežiūrą vykdo </a:t>
            </a:r>
            <a:r>
              <a:rPr lang="lt-LT" b="1" dirty="0">
                <a:solidFill>
                  <a:srgbClr val="EF566D"/>
                </a:solidFill>
              </a:rPr>
              <a:t>savivaldybės vykdomosios institucijos,  Nacionalinės švietimo agentūros </a:t>
            </a:r>
            <a:r>
              <a:rPr lang="lt-LT" dirty="0">
                <a:solidFill>
                  <a:srgbClr val="262626"/>
                </a:solidFill>
              </a:rPr>
              <a:t>teisės aktų nustatyta tvarka </a:t>
            </a:r>
            <a:r>
              <a:rPr lang="lt-LT" b="1" dirty="0">
                <a:solidFill>
                  <a:srgbClr val="EF566D"/>
                </a:solidFill>
              </a:rPr>
              <a:t>paskirti asmenys</a:t>
            </a:r>
            <a:r>
              <a:rPr lang="lt-LT" dirty="0">
                <a:solidFill>
                  <a:srgbClr val="262626"/>
                </a:solidFill>
              </a:rPr>
              <a:t>, nesuinteresuoti pavienių kandidatų dalyko brandos egzamino rezultatais prižiūrimame dalyko brandos egzamino centre, mokyklinių brandos egzaminų priežiūrą vykdo ir mokyklos, kurioje paskirtas dalyko brandos egzamino centras, vadovas. </a:t>
            </a:r>
          </a:p>
          <a:p>
            <a:pPr marL="0" lvl="0" indent="0" algn="just">
              <a:buNone/>
            </a:pPr>
            <a:r>
              <a:rPr lang="lt-LT" dirty="0">
                <a:solidFill>
                  <a:srgbClr val="262626"/>
                </a:solidFill>
              </a:rPr>
              <a:t>140. </a:t>
            </a:r>
            <a:r>
              <a:rPr lang="lt-LT" b="1" dirty="0">
                <a:solidFill>
                  <a:srgbClr val="00B050"/>
                </a:solidFill>
              </a:rPr>
              <a:t>Apeliacijoms </a:t>
            </a:r>
            <a:r>
              <a:rPr lang="lt-LT" dirty="0">
                <a:solidFill>
                  <a:srgbClr val="262626"/>
                </a:solidFill>
              </a:rPr>
              <a:t>dėl valstybinių brandos egzaminų įvertinimų nagrinėti sudaromas </a:t>
            </a:r>
            <a:r>
              <a:rPr lang="lt-LT" b="1" dirty="0">
                <a:solidFill>
                  <a:srgbClr val="EF566D"/>
                </a:solidFill>
              </a:rPr>
              <a:t>Valstybinių brandos egzaminų įvertinimų apeliacinis komitetas</a:t>
            </a:r>
            <a:r>
              <a:rPr lang="lt-LT" dirty="0">
                <a:solidFill>
                  <a:srgbClr val="262626"/>
                </a:solidFill>
              </a:rPr>
              <a:t>. </a:t>
            </a:r>
            <a:endParaRPr lang="lt-LT" dirty="0"/>
          </a:p>
        </p:txBody>
      </p:sp>
      <p:sp>
        <p:nvSpPr>
          <p:cNvPr id="3" name="Pavadinimas 2"/>
          <p:cNvSpPr>
            <a:spLocks noGrp="1"/>
          </p:cNvSpPr>
          <p:nvPr>
            <p:ph type="title"/>
          </p:nvPr>
        </p:nvSpPr>
        <p:spPr/>
        <p:txBody>
          <a:bodyPr/>
          <a:lstStyle/>
          <a:p>
            <a:pPr algn="ctr"/>
            <a:r>
              <a:rPr lang="lt-LT" sz="2600" b="1">
                <a:solidFill>
                  <a:srgbClr val="262626"/>
                </a:solidFill>
              </a:rPr>
              <a:t>BRANDOS EGZAMINŲ ORGANIZAVIMO IR VYKDYMO TVARKOS APRAŠAS</a:t>
            </a:r>
            <a:endParaRPr lang="lt-LT"/>
          </a:p>
        </p:txBody>
      </p:sp>
    </p:spTree>
    <p:extLst>
      <p:ext uri="{BB962C8B-B14F-4D97-AF65-F5344CB8AC3E}">
        <p14:creationId xmlns:p14="http://schemas.microsoft.com/office/powerpoint/2010/main" val="16105622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3786553" y="363416"/>
            <a:ext cx="7983416" cy="5474676"/>
          </a:xfrm>
        </p:spPr>
        <p:txBody>
          <a:bodyPr>
            <a:normAutofit/>
          </a:bodyPr>
          <a:lstStyle/>
          <a:p>
            <a:r>
              <a:rPr lang="lt-LT" dirty="0"/>
              <a:t>Jei iš viso yra pašaukimas, tai kilniausias pašaukimas yra darbas. </a:t>
            </a:r>
            <a:r>
              <a:rPr lang="lt-LT" dirty="0" smtClean="0"/>
              <a:t/>
            </a:r>
            <a:br>
              <a:rPr lang="lt-LT" dirty="0" smtClean="0"/>
            </a:br>
            <a:r>
              <a:rPr lang="lt-LT" dirty="0" smtClean="0"/>
              <a:t> 			</a:t>
            </a:r>
            <a:r>
              <a:rPr lang="lt-LT" sz="4000" dirty="0" smtClean="0"/>
              <a:t>Just. </a:t>
            </a:r>
            <a:r>
              <a:rPr lang="lt-LT" sz="4000" dirty="0"/>
              <a:t>Marcinkevičius</a:t>
            </a:r>
            <a:r>
              <a:rPr lang="lt-LT" sz="4000" dirty="0" smtClean="0"/>
              <a:t>.</a:t>
            </a:r>
            <a:br>
              <a:rPr lang="lt-LT" sz="4000" dirty="0" smtClean="0"/>
            </a:br>
            <a:r>
              <a:rPr lang="lt-LT" i="1" dirty="0" smtClean="0">
                <a:solidFill>
                  <a:srgbClr val="00B050"/>
                </a:solidFill>
              </a:rPr>
              <a:t>Ačiū už prasmingą ir puikiai atliktą darbą kartu.</a:t>
            </a:r>
            <a:endParaRPr lang="lt-LT" i="1" dirty="0">
              <a:solidFill>
                <a:srgbClr val="00B050"/>
              </a:solidFill>
            </a:endParaRPr>
          </a:p>
        </p:txBody>
      </p:sp>
      <p:pic>
        <p:nvPicPr>
          <p:cNvPr id="4" name="Paveikslėlis 3"/>
          <p:cNvPicPr>
            <a:picLocks noChangeAspect="1"/>
          </p:cNvPicPr>
          <p:nvPr/>
        </p:nvPicPr>
        <p:blipFill>
          <a:blip r:embed="rId2"/>
          <a:stretch>
            <a:fillRect/>
          </a:stretch>
        </p:blipFill>
        <p:spPr>
          <a:xfrm>
            <a:off x="550986" y="363416"/>
            <a:ext cx="3235568" cy="5474676"/>
          </a:xfrm>
          <a:prstGeom prst="rect">
            <a:avLst/>
          </a:prstGeom>
        </p:spPr>
      </p:pic>
    </p:spTree>
    <p:extLst>
      <p:ext uri="{BB962C8B-B14F-4D97-AF65-F5344CB8AC3E}">
        <p14:creationId xmlns:p14="http://schemas.microsoft.com/office/powerpoint/2010/main" val="512844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p:cNvPicPr>
            <a:picLocks noChangeAspect="1"/>
          </p:cNvPicPr>
          <p:nvPr/>
        </p:nvPicPr>
        <p:blipFill>
          <a:blip r:embed="rId2"/>
          <a:stretch>
            <a:fillRect/>
          </a:stretch>
        </p:blipFill>
        <p:spPr>
          <a:xfrm>
            <a:off x="1852246" y="345712"/>
            <a:ext cx="8510954" cy="2743438"/>
          </a:xfrm>
          <a:prstGeom prst="rect">
            <a:avLst/>
          </a:prstGeom>
        </p:spPr>
      </p:pic>
      <p:pic>
        <p:nvPicPr>
          <p:cNvPr id="3" name="Paveikslėlis 2"/>
          <p:cNvPicPr>
            <a:picLocks noChangeAspect="1"/>
          </p:cNvPicPr>
          <p:nvPr/>
        </p:nvPicPr>
        <p:blipFill>
          <a:blip r:embed="rId3"/>
          <a:stretch>
            <a:fillRect/>
          </a:stretch>
        </p:blipFill>
        <p:spPr>
          <a:xfrm>
            <a:off x="1852246" y="3299928"/>
            <a:ext cx="8405446" cy="2743438"/>
          </a:xfrm>
          <a:prstGeom prst="rect">
            <a:avLst/>
          </a:prstGeom>
        </p:spPr>
      </p:pic>
    </p:spTree>
    <p:extLst>
      <p:ext uri="{BB962C8B-B14F-4D97-AF65-F5344CB8AC3E}">
        <p14:creationId xmlns:p14="http://schemas.microsoft.com/office/powerpoint/2010/main" val="1295294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p:cNvPicPr>
            <a:picLocks noChangeAspect="1"/>
          </p:cNvPicPr>
          <p:nvPr/>
        </p:nvPicPr>
        <p:blipFill>
          <a:blip r:embed="rId2"/>
          <a:stretch>
            <a:fillRect/>
          </a:stretch>
        </p:blipFill>
        <p:spPr>
          <a:xfrm>
            <a:off x="902678" y="195046"/>
            <a:ext cx="10351476" cy="5998984"/>
          </a:xfrm>
          <a:prstGeom prst="rect">
            <a:avLst/>
          </a:prstGeom>
        </p:spPr>
      </p:pic>
    </p:spTree>
    <p:extLst>
      <p:ext uri="{BB962C8B-B14F-4D97-AF65-F5344CB8AC3E}">
        <p14:creationId xmlns:p14="http://schemas.microsoft.com/office/powerpoint/2010/main" val="2525325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p:cNvPicPr>
            <a:picLocks noChangeAspect="1"/>
          </p:cNvPicPr>
          <p:nvPr/>
        </p:nvPicPr>
        <p:blipFill>
          <a:blip r:embed="rId2"/>
          <a:stretch>
            <a:fillRect/>
          </a:stretch>
        </p:blipFill>
        <p:spPr>
          <a:xfrm>
            <a:off x="1336431" y="314627"/>
            <a:ext cx="9788769" cy="5877053"/>
          </a:xfrm>
          <a:prstGeom prst="rect">
            <a:avLst/>
          </a:prstGeom>
        </p:spPr>
      </p:pic>
    </p:spTree>
    <p:extLst>
      <p:ext uri="{BB962C8B-B14F-4D97-AF65-F5344CB8AC3E}">
        <p14:creationId xmlns:p14="http://schemas.microsoft.com/office/powerpoint/2010/main" val="3915878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a:graphicFrameLocks/>
          </p:cNvGraphicFramePr>
          <p:nvPr>
            <p:extLst>
              <p:ext uri="{D42A27DB-BD31-4B8C-83A1-F6EECF244321}">
                <p14:modId xmlns:p14="http://schemas.microsoft.com/office/powerpoint/2010/main" val="2993003251"/>
              </p:ext>
            </p:extLst>
          </p:nvPr>
        </p:nvGraphicFramePr>
        <p:xfrm>
          <a:off x="1137138" y="823912"/>
          <a:ext cx="9988062" cy="5210175"/>
        </p:xfrm>
        <a:graphic>
          <a:graphicData uri="http://schemas.openxmlformats.org/drawingml/2006/chart">
            <c:chart xmlns:c="http://schemas.openxmlformats.org/drawingml/2006/chart" xmlns:r="http://schemas.openxmlformats.org/officeDocument/2006/relationships" r:id="rId2"/>
          </a:graphicData>
        </a:graphic>
      </p:graphicFrame>
      <p:sp>
        <p:nvSpPr>
          <p:cNvPr id="3" name="Stačiakampis 2"/>
          <p:cNvSpPr/>
          <p:nvPr/>
        </p:nvSpPr>
        <p:spPr>
          <a:xfrm>
            <a:off x="3782044" y="322025"/>
            <a:ext cx="4288546" cy="369332"/>
          </a:xfrm>
          <a:prstGeom prst="rect">
            <a:avLst/>
          </a:prstGeom>
        </p:spPr>
        <p:txBody>
          <a:bodyPr wrap="none">
            <a:spAutoFit/>
          </a:bodyPr>
          <a:lstStyle/>
          <a:p>
            <a:r>
              <a:rPr lang="lt-LT" b="1" dirty="0" smtClean="0"/>
              <a:t>2023 </a:t>
            </a:r>
            <a:r>
              <a:rPr lang="lt-LT" b="1" dirty="0"/>
              <a:t>m. VBE palyginimas (Neišlaikė)</a:t>
            </a:r>
          </a:p>
        </p:txBody>
      </p:sp>
    </p:spTree>
    <p:extLst>
      <p:ext uri="{BB962C8B-B14F-4D97-AF65-F5344CB8AC3E}">
        <p14:creationId xmlns:p14="http://schemas.microsoft.com/office/powerpoint/2010/main" val="3457778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a:graphicFrameLocks/>
          </p:cNvGraphicFramePr>
          <p:nvPr>
            <p:extLst>
              <p:ext uri="{D42A27DB-BD31-4B8C-83A1-F6EECF244321}">
                <p14:modId xmlns:p14="http://schemas.microsoft.com/office/powerpoint/2010/main" val="136643726"/>
              </p:ext>
            </p:extLst>
          </p:nvPr>
        </p:nvGraphicFramePr>
        <p:xfrm>
          <a:off x="274948" y="904973"/>
          <a:ext cx="3024433" cy="518474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Diagrama 2"/>
          <p:cNvGraphicFramePr>
            <a:graphicFrameLocks/>
          </p:cNvGraphicFramePr>
          <p:nvPr>
            <p:extLst>
              <p:ext uri="{D42A27DB-BD31-4B8C-83A1-F6EECF244321}">
                <p14:modId xmlns:p14="http://schemas.microsoft.com/office/powerpoint/2010/main" val="683410687"/>
              </p:ext>
            </p:extLst>
          </p:nvPr>
        </p:nvGraphicFramePr>
        <p:xfrm>
          <a:off x="3299381" y="739901"/>
          <a:ext cx="2992918" cy="534981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Diagrama 4"/>
          <p:cNvGraphicFramePr>
            <a:graphicFrameLocks/>
          </p:cNvGraphicFramePr>
          <p:nvPr>
            <p:extLst>
              <p:ext uri="{D42A27DB-BD31-4B8C-83A1-F6EECF244321}">
                <p14:modId xmlns:p14="http://schemas.microsoft.com/office/powerpoint/2010/main" val="3934912944"/>
              </p:ext>
            </p:extLst>
          </p:nvPr>
        </p:nvGraphicFramePr>
        <p:xfrm>
          <a:off x="6109126" y="669303"/>
          <a:ext cx="3207606" cy="532614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iagrama 5"/>
          <p:cNvGraphicFramePr>
            <a:graphicFrameLocks/>
          </p:cNvGraphicFramePr>
          <p:nvPr>
            <p:extLst>
              <p:ext uri="{D42A27DB-BD31-4B8C-83A1-F6EECF244321}">
                <p14:modId xmlns:p14="http://schemas.microsoft.com/office/powerpoint/2010/main" val="3401125959"/>
              </p:ext>
            </p:extLst>
          </p:nvPr>
        </p:nvGraphicFramePr>
        <p:xfrm>
          <a:off x="9102044" y="739901"/>
          <a:ext cx="2883876" cy="5349814"/>
        </p:xfrm>
        <a:graphic>
          <a:graphicData uri="http://schemas.openxmlformats.org/drawingml/2006/chart">
            <c:chart xmlns:c="http://schemas.openxmlformats.org/drawingml/2006/chart" xmlns:r="http://schemas.openxmlformats.org/officeDocument/2006/relationships" r:id="rId5"/>
          </a:graphicData>
        </a:graphic>
      </p:graphicFrame>
      <p:sp>
        <p:nvSpPr>
          <p:cNvPr id="7" name="TextBox 6"/>
          <p:cNvSpPr txBox="1"/>
          <p:nvPr/>
        </p:nvSpPr>
        <p:spPr>
          <a:xfrm>
            <a:off x="2004327" y="164373"/>
            <a:ext cx="8575944" cy="646331"/>
          </a:xfrm>
          <a:prstGeom prst="rect">
            <a:avLst/>
          </a:prstGeom>
          <a:noFill/>
        </p:spPr>
        <p:txBody>
          <a:bodyPr wrap="square" rtlCol="0">
            <a:spAutoFit/>
          </a:bodyPr>
          <a:lstStyle/>
          <a:p>
            <a:pPr algn="ctr"/>
            <a:r>
              <a:rPr lang="lt-LT" b="1" dirty="0" smtClean="0"/>
              <a:t>LIETUVIŲ KALBOS IR LITERATŪROS VBE REZULTATŲ PALYGINIMAS </a:t>
            </a:r>
          </a:p>
          <a:p>
            <a:pPr algn="ctr"/>
            <a:r>
              <a:rPr lang="lt-LT" b="1" dirty="0" smtClean="0"/>
              <a:t>2020-2023 METAIS</a:t>
            </a:r>
            <a:endParaRPr lang="lt-LT" b="1" dirty="0"/>
          </a:p>
        </p:txBody>
      </p:sp>
    </p:spTree>
    <p:extLst>
      <p:ext uri="{BB962C8B-B14F-4D97-AF65-F5344CB8AC3E}">
        <p14:creationId xmlns:p14="http://schemas.microsoft.com/office/powerpoint/2010/main" val="249781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a:graphicFrameLocks/>
          </p:cNvGraphicFramePr>
          <p:nvPr>
            <p:extLst>
              <p:ext uri="{D42A27DB-BD31-4B8C-83A1-F6EECF244321}">
                <p14:modId xmlns:p14="http://schemas.microsoft.com/office/powerpoint/2010/main" val="484468761"/>
              </p:ext>
            </p:extLst>
          </p:nvPr>
        </p:nvGraphicFramePr>
        <p:xfrm>
          <a:off x="2860431" y="681037"/>
          <a:ext cx="2845044" cy="53372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Diagrama 3"/>
          <p:cNvGraphicFramePr>
            <a:graphicFrameLocks/>
          </p:cNvGraphicFramePr>
          <p:nvPr>
            <p:extLst>
              <p:ext uri="{D42A27DB-BD31-4B8C-83A1-F6EECF244321}">
                <p14:modId xmlns:p14="http://schemas.microsoft.com/office/powerpoint/2010/main" val="203906028"/>
              </p:ext>
            </p:extLst>
          </p:nvPr>
        </p:nvGraphicFramePr>
        <p:xfrm>
          <a:off x="5791204" y="681037"/>
          <a:ext cx="3143246" cy="54244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Diagrama 4"/>
          <p:cNvGraphicFramePr>
            <a:graphicFrameLocks/>
          </p:cNvGraphicFramePr>
          <p:nvPr>
            <p:extLst>
              <p:ext uri="{D42A27DB-BD31-4B8C-83A1-F6EECF244321}">
                <p14:modId xmlns:p14="http://schemas.microsoft.com/office/powerpoint/2010/main" val="2339516866"/>
              </p:ext>
            </p:extLst>
          </p:nvPr>
        </p:nvGraphicFramePr>
        <p:xfrm>
          <a:off x="9020179" y="681037"/>
          <a:ext cx="3171821" cy="5337297"/>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1670543" y="233729"/>
            <a:ext cx="824132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1800" b="1" i="0" u="none" strike="noStrike" kern="1200" cap="none" spc="0" normalizeH="0" baseline="0" noProof="0" dirty="0" smtClean="0">
                <a:ln>
                  <a:noFill/>
                </a:ln>
                <a:solidFill>
                  <a:srgbClr val="262626"/>
                </a:solidFill>
                <a:effectLst/>
                <a:uLnTx/>
                <a:uFillTx/>
                <a:latin typeface="Open Sans"/>
                <a:ea typeface="+mn-ea"/>
                <a:cs typeface="+mn-cs"/>
              </a:rPr>
              <a:t>MATEMATIKOS VBE REZULATATŲ PALYGINIMAS 2020-2023 METAIS</a:t>
            </a:r>
            <a:endParaRPr kumimoji="0" lang="lt-LT" sz="1800" b="1" i="0" u="none" strike="noStrike" kern="1200" cap="none" spc="0" normalizeH="0" baseline="0" noProof="0" dirty="0">
              <a:ln>
                <a:noFill/>
              </a:ln>
              <a:solidFill>
                <a:srgbClr val="262626"/>
              </a:solidFill>
              <a:effectLst/>
              <a:uLnTx/>
              <a:uFillTx/>
              <a:latin typeface="Open Sans"/>
              <a:ea typeface="+mn-ea"/>
              <a:cs typeface="+mn-cs"/>
            </a:endParaRPr>
          </a:p>
        </p:txBody>
      </p:sp>
      <p:graphicFrame>
        <p:nvGraphicFramePr>
          <p:cNvPr id="7" name="Diagrama 6"/>
          <p:cNvGraphicFramePr>
            <a:graphicFrameLocks/>
          </p:cNvGraphicFramePr>
          <p:nvPr>
            <p:extLst>
              <p:ext uri="{D42A27DB-BD31-4B8C-83A1-F6EECF244321}">
                <p14:modId xmlns:p14="http://schemas.microsoft.com/office/powerpoint/2010/main" val="3845768517"/>
              </p:ext>
            </p:extLst>
          </p:nvPr>
        </p:nvGraphicFramePr>
        <p:xfrm>
          <a:off x="153628" y="681037"/>
          <a:ext cx="2706804" cy="533729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02239990"/>
      </p:ext>
    </p:extLst>
  </p:cSld>
  <p:clrMapOvr>
    <a:masterClrMapping/>
  </p:clrMapOvr>
</p:sld>
</file>

<file path=ppt/theme/theme1.xml><?xml version="1.0" encoding="utf-8"?>
<a:theme xmlns:a="http://schemas.openxmlformats.org/drawingml/2006/main" name="Office Theme">
  <a:themeElements>
    <a:clrScheme name="Kaunas auga">
      <a:dk1>
        <a:srgbClr val="262626"/>
      </a:dk1>
      <a:lt1>
        <a:sysClr val="window" lastClr="FFFFFF"/>
      </a:lt1>
      <a:dk2>
        <a:srgbClr val="0054A5"/>
      </a:dk2>
      <a:lt2>
        <a:srgbClr val="E7E6E6"/>
      </a:lt2>
      <a:accent1>
        <a:srgbClr val="0054A5"/>
      </a:accent1>
      <a:accent2>
        <a:srgbClr val="00A875"/>
      </a:accent2>
      <a:accent3>
        <a:srgbClr val="7F7F7F"/>
      </a:accent3>
      <a:accent4>
        <a:srgbClr val="FCB813"/>
      </a:accent4>
      <a:accent5>
        <a:srgbClr val="EF566D"/>
      </a:accent5>
      <a:accent6>
        <a:srgbClr val="AEABAB"/>
      </a:accent6>
      <a:hlink>
        <a:srgbClr val="0054A5"/>
      </a:hlink>
      <a:folHlink>
        <a:srgbClr val="AEABAB"/>
      </a:folHlink>
    </a:clrScheme>
    <a:fontScheme name="Kaunas auga">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C2289B70-F49E-4FA6-ADBA-6FF4C5ADFA71}" vid="{B5A59C9A-F88A-42E6-9D3E-3C770322774C}"/>
    </a:ext>
  </a:extLst>
</a:theme>
</file>

<file path=ppt/theme/theme2.xml><?xml version="1.0" encoding="utf-8"?>
<a:theme xmlns:a="http://schemas.openxmlformats.org/drawingml/2006/main" name="1_Office Theme">
  <a:themeElements>
    <a:clrScheme name="Kaunas auga">
      <a:dk1>
        <a:srgbClr val="262626"/>
      </a:dk1>
      <a:lt1>
        <a:sysClr val="window" lastClr="FFFFFF"/>
      </a:lt1>
      <a:dk2>
        <a:srgbClr val="0054A5"/>
      </a:dk2>
      <a:lt2>
        <a:srgbClr val="E7E6E6"/>
      </a:lt2>
      <a:accent1>
        <a:srgbClr val="0054A5"/>
      </a:accent1>
      <a:accent2>
        <a:srgbClr val="00A875"/>
      </a:accent2>
      <a:accent3>
        <a:srgbClr val="7F7F7F"/>
      </a:accent3>
      <a:accent4>
        <a:srgbClr val="FCB813"/>
      </a:accent4>
      <a:accent5>
        <a:srgbClr val="EF566D"/>
      </a:accent5>
      <a:accent6>
        <a:srgbClr val="AEABAB"/>
      </a:accent6>
      <a:hlink>
        <a:srgbClr val="0054A5"/>
      </a:hlink>
      <a:folHlink>
        <a:srgbClr val="AEABAB"/>
      </a:folHlink>
    </a:clrScheme>
    <a:fontScheme name="Kaunas auga">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C2289B70-F49E-4FA6-ADBA-6FF4C5ADFA71}" vid="{CA4E0D3F-D234-4045-8A07-6D0DFAE36C34}"/>
    </a:ext>
  </a:extLst>
</a:theme>
</file>

<file path=docProps/app.xml><?xml version="1.0" encoding="utf-8"?>
<Properties xmlns="http://schemas.openxmlformats.org/officeDocument/2006/extended-properties" xmlns:vt="http://schemas.openxmlformats.org/officeDocument/2006/docPropsVTypes">
  <Template/>
  <TotalTime>808</TotalTime>
  <Words>3252</Words>
  <Application>Microsoft Office PowerPoint</Application>
  <PresentationFormat>Plačiaekranė</PresentationFormat>
  <Paragraphs>514</Paragraphs>
  <Slides>33</Slides>
  <Notes>0</Notes>
  <HiddenSlides>0</HiddenSlides>
  <MMClips>0</MMClips>
  <ScaleCrop>false</ScaleCrop>
  <HeadingPairs>
    <vt:vector size="6" baseType="variant">
      <vt:variant>
        <vt:lpstr>Naudojami šriftai</vt:lpstr>
      </vt:variant>
      <vt:variant>
        <vt:i4>4</vt:i4>
      </vt:variant>
      <vt:variant>
        <vt:lpstr>Tema</vt:lpstr>
      </vt:variant>
      <vt:variant>
        <vt:i4>2</vt:i4>
      </vt:variant>
      <vt:variant>
        <vt:lpstr>Skaidrių pavadinimai</vt:lpstr>
      </vt:variant>
      <vt:variant>
        <vt:i4>33</vt:i4>
      </vt:variant>
    </vt:vector>
  </HeadingPairs>
  <TitlesOfParts>
    <vt:vector size="39" baseType="lpstr">
      <vt:lpstr>Arial</vt:lpstr>
      <vt:lpstr>Open Sans</vt:lpstr>
      <vt:lpstr>Open Sans ExtraBold</vt:lpstr>
      <vt:lpstr>Times New Roman</vt:lpstr>
      <vt:lpstr>Office Theme</vt:lpstr>
      <vt:lpstr>1_Office Theme</vt:lpstr>
      <vt:lpstr>2023-ųjų metų brandos egzaminų rezultatai, pokyčiai ir perspektyvos </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PERSPEKTYVOS</vt:lpstr>
      <vt:lpstr>„PowerPoint“ pateiktis</vt:lpstr>
      <vt:lpstr>UGDYMO PROCESO METU VYKSTANTYS BRANDOS EGZAMINAI</vt:lpstr>
      <vt:lpstr>PAGRINDINĖ BRANDOS EGZAMINŲ SESIJA</vt:lpstr>
      <vt:lpstr>PAKARTOTINĖ BRANDOS EGZAMINŲ SESIJA</vt:lpstr>
      <vt:lpstr>BRANDOS EGZAMINŲ ORGANIZAVIMO IR VYKDYMO TVARKOS APRAŠAS</vt:lpstr>
      <vt:lpstr>BRANDOS EGZAMINŲ ORGANIZAVIMO IR VYKDYMO TVARKOS APRAŠAS</vt:lpstr>
      <vt:lpstr>BRANDOS EGZAMINŲ ORGANIZAVIMO IR VYKDYMO TVARKOS APRAŠAS</vt:lpstr>
      <vt:lpstr>BRANDOS EGZAMINŲ ORGANIZAVIMO IR VYKDYMO TVARKOS APRAŠAS</vt:lpstr>
      <vt:lpstr>BRANDOS EGZAMINŲ ORGANIZAVIMO IR VYKDYMO TVARKOS APRAŠAS</vt:lpstr>
      <vt:lpstr>BRANDOS EGZAMINŲ ORGANIZAVIMO IR VYKDYMO TVARKOS APRAŠAS</vt:lpstr>
      <vt:lpstr>BRANDOS EGZAMINŲ ORGANIZAVIMO IR VYKDYMO TVARKOS APRAŠAS</vt:lpstr>
      <vt:lpstr>BRANDOS EGZAMINŲ ORGANIZAVIMO IR VYKDYMO TVARKOS APRAŠAS</vt:lpstr>
      <vt:lpstr>BRANDOS EGZAMINŲ ORGANIZAVIMO IR VYKDYMO TVARKOS APRAŠAS</vt:lpstr>
      <vt:lpstr>BRANDOS EGZAMINŲ ORGANIZAVIMO IR VYKDYMO TVARKOS APRAŠAS</vt:lpstr>
      <vt:lpstr>BRANDOS EGZAMINŲ ORGANIZAVIMO IR VYKDYMO TVARKOS APRAŠAS</vt:lpstr>
      <vt:lpstr>Jei iš viso yra pašaukimas, tai kilniausias pašaukimas yra darbas.      Just. Marcinkevičius. Ačiū už prasmingą ir puikiai atliktą darbą kartu.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Egle</dc:creator>
  <cp:lastModifiedBy>Vilija Adaškevičienė</cp:lastModifiedBy>
  <cp:revision>47</cp:revision>
  <dcterms:created xsi:type="dcterms:W3CDTF">2023-01-16T12:10:31Z</dcterms:created>
  <dcterms:modified xsi:type="dcterms:W3CDTF">2023-11-23T08:49:31Z</dcterms:modified>
</cp:coreProperties>
</file>