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5" r:id="rId3"/>
    <p:sldId id="277" r:id="rId4"/>
    <p:sldId id="268" r:id="rId5"/>
    <p:sldId id="267" r:id="rId6"/>
    <p:sldId id="269" r:id="rId7"/>
    <p:sldId id="270" r:id="rId8"/>
    <p:sldId id="271" r:id="rId9"/>
    <p:sldId id="272" r:id="rId10"/>
    <p:sldId id="273" r:id="rId11"/>
    <p:sldId id="257" r:id="rId12"/>
    <p:sldId id="274" r:id="rId13"/>
    <p:sldId id="263" r:id="rId14"/>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4044"/>
    <a:srgbClr val="FFCF47"/>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05" autoAdjust="0"/>
    <p:restoredTop sz="82019" autoAdjust="0"/>
  </p:normalViewPr>
  <p:slideViewPr>
    <p:cSldViewPr snapToGrid="0">
      <p:cViewPr varScale="1">
        <p:scale>
          <a:sx n="94" d="100"/>
          <a:sy n="94" d="100"/>
        </p:scale>
        <p:origin x="1254" y="-65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darbalapis.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darbalapis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darbalapis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darbalapis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darbalapis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darbalapis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darbalapis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909981361025523E-2"/>
          <c:y val="2.8378002680651136E-2"/>
          <c:w val="0.85056344859066535"/>
          <c:h val="0.88599642156135494"/>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4-1F9E-4AB7-9D32-F990C3E27EC2}"/>
              </c:ext>
            </c:extLst>
          </c:dPt>
          <c:dPt>
            <c:idx val="1"/>
            <c:invertIfNegative val="0"/>
            <c:bubble3D val="0"/>
            <c:spPr>
              <a:solidFill>
                <a:srgbClr val="FF0000"/>
              </a:solidFill>
              <a:ln>
                <a:noFill/>
              </a:ln>
              <a:effectLst/>
            </c:spPr>
            <c:extLst>
              <c:ext xmlns:c16="http://schemas.microsoft.com/office/drawing/2014/chart" uri="{C3380CC4-5D6E-409C-BE32-E72D297353CC}">
                <c16:uniqueId val="{00000003-1F9E-4AB7-9D32-F990C3E27EC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Elektroninės</c:v>
                </c:pt>
                <c:pt idx="1">
                  <c:v>Svertinės</c:v>
                </c:pt>
              </c:strCache>
            </c:strRef>
          </c:cat>
          <c:val>
            <c:numRef>
              <c:f>Sheet1!$B$2:$B$3</c:f>
              <c:numCache>
                <c:formatCode>General</c:formatCode>
                <c:ptCount val="2"/>
                <c:pt idx="0">
                  <c:v>56</c:v>
                </c:pt>
                <c:pt idx="1">
                  <c:v>26</c:v>
                </c:pt>
              </c:numCache>
            </c:numRef>
          </c:val>
          <c:extLst>
            <c:ext xmlns:c16="http://schemas.microsoft.com/office/drawing/2014/chart" uri="{C3380CC4-5D6E-409C-BE32-E72D297353CC}">
              <c16:uniqueId val="{00000000-1F9E-4AB7-9D32-F990C3E27EC2}"/>
            </c:ext>
          </c:extLst>
        </c:ser>
        <c:dLbls>
          <c:dLblPos val="inEnd"/>
          <c:showLegendKey val="0"/>
          <c:showVal val="1"/>
          <c:showCatName val="0"/>
          <c:showSerName val="0"/>
          <c:showPercent val="0"/>
          <c:showBubbleSize val="0"/>
        </c:dLbls>
        <c:gapWidth val="219"/>
        <c:overlap val="-27"/>
        <c:axId val="189230080"/>
        <c:axId val="134048000"/>
      </c:barChart>
      <c:catAx>
        <c:axId val="189230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134048000"/>
        <c:crosses val="autoZero"/>
        <c:auto val="1"/>
        <c:lblAlgn val="ctr"/>
        <c:lblOffset val="100"/>
        <c:noMultiLvlLbl val="0"/>
      </c:catAx>
      <c:valAx>
        <c:axId val="134048000"/>
        <c:scaling>
          <c:orientation val="minMax"/>
        </c:scaling>
        <c:delete val="1"/>
        <c:axPos val="l"/>
        <c:numFmt formatCode="General" sourceLinked="1"/>
        <c:majorTickMark val="none"/>
        <c:minorTickMark val="none"/>
        <c:tickLblPos val="nextTo"/>
        <c:crossAx val="1892300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effectLst/>
          </c:spPr>
          <c:dPt>
            <c:idx val="0"/>
            <c:bubble3D val="0"/>
            <c:spPr>
              <a:solidFill>
                <a:schemeClr val="accent6"/>
              </a:solidFill>
              <a:ln>
                <a:noFill/>
              </a:ln>
              <a:effectLst/>
            </c:spPr>
            <c:extLst>
              <c:ext xmlns:c16="http://schemas.microsoft.com/office/drawing/2014/chart" uri="{C3380CC4-5D6E-409C-BE32-E72D297353CC}">
                <c16:uniqueId val="{00000001-3C6F-457F-B653-247A3E79B9A5}"/>
              </c:ext>
            </c:extLst>
          </c:dPt>
          <c:dPt>
            <c:idx val="1"/>
            <c:bubble3D val="0"/>
            <c:spPr>
              <a:solidFill>
                <a:srgbClr val="DE4044"/>
              </a:solidFill>
              <a:ln>
                <a:noFill/>
              </a:ln>
              <a:effectLst/>
            </c:spPr>
            <c:extLst>
              <c:ext xmlns:c16="http://schemas.microsoft.com/office/drawing/2014/chart" uri="{C3380CC4-5D6E-409C-BE32-E72D297353CC}">
                <c16:uniqueId val="{00000002-3C6F-457F-B653-247A3E79B9A5}"/>
              </c:ext>
            </c:extLst>
          </c:dPt>
          <c:dPt>
            <c:idx val="2"/>
            <c:bubble3D val="0"/>
            <c:spPr>
              <a:solidFill>
                <a:schemeClr val="accent1"/>
              </a:solidFill>
              <a:ln>
                <a:noFill/>
              </a:ln>
              <a:effectLst/>
            </c:spPr>
            <c:extLst>
              <c:ext xmlns:c16="http://schemas.microsoft.com/office/drawing/2014/chart" uri="{C3380CC4-5D6E-409C-BE32-E72D297353CC}">
                <c16:uniqueId val="{00000003-3C6F-457F-B653-247A3E79B9A5}"/>
              </c:ext>
            </c:extLst>
          </c:dPt>
          <c:dLbls>
            <c:dLbl>
              <c:idx val="0"/>
              <c:spPr>
                <a:noFill/>
                <a:ln>
                  <a:noFill/>
                </a:ln>
                <a:effectLst/>
              </c:spPr>
              <c:txPr>
                <a:bodyPr rot="0" spcFirstLastPara="1" vertOverflow="ellipsis" vert="horz" wrap="square" lIns="38100" tIns="19050" rIns="38100" bIns="19050" anchor="ctr" anchorCtr="1">
                  <a:spAutoFit/>
                </a:bodyPr>
                <a:lstStyle/>
                <a:p>
                  <a:pPr>
                    <a:defRPr sz="16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1-3C6F-457F-B653-247A3E79B9A5}"/>
                </c:ext>
              </c:extLst>
            </c:dLbl>
            <c:dLbl>
              <c:idx val="1"/>
              <c:spPr>
                <a:noFill/>
                <a:ln>
                  <a:noFill/>
                </a:ln>
                <a:effectLst/>
              </c:spPr>
              <c:txPr>
                <a:bodyPr rot="0" spcFirstLastPara="1" vertOverflow="ellipsis" vert="horz" wrap="square" lIns="38100" tIns="19050" rIns="38100" bIns="19050" anchor="ctr" anchorCtr="1">
                  <a:spAutoFit/>
                </a:bodyPr>
                <a:lstStyle/>
                <a:p>
                  <a:pPr>
                    <a:defRPr sz="16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2-3C6F-457F-B653-247A3E79B9A5}"/>
                </c:ext>
              </c:extLst>
            </c:dLbl>
            <c:dLbl>
              <c:idx val="2"/>
              <c:spPr>
                <a:noFill/>
                <a:ln>
                  <a:noFill/>
                </a:ln>
                <a:effectLst/>
              </c:spPr>
              <c:txPr>
                <a:bodyPr rot="0" spcFirstLastPara="1" vertOverflow="ellipsis" vert="horz" wrap="square" lIns="38100" tIns="19050" rIns="38100" bIns="19050" anchor="ctr" anchorCtr="1">
                  <a:spAutoFit/>
                </a:bodyPr>
                <a:lstStyle/>
                <a:p>
                  <a:pPr>
                    <a:defRPr sz="16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3-3C6F-457F-B653-247A3E79B9A5}"/>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Neapvalina</c:v>
                </c:pt>
                <c:pt idx="1">
                  <c:v>Apvalina</c:v>
                </c:pt>
                <c:pt idx="2">
                  <c:v>Apvalina tik greitai gendančius</c:v>
                </c:pt>
              </c:strCache>
            </c:strRef>
          </c:cat>
          <c:val>
            <c:numRef>
              <c:f>Sheet1!$B$2:$B$4</c:f>
              <c:numCache>
                <c:formatCode>General</c:formatCode>
                <c:ptCount val="3"/>
                <c:pt idx="0">
                  <c:v>9</c:v>
                </c:pt>
                <c:pt idx="1">
                  <c:v>45</c:v>
                </c:pt>
                <c:pt idx="2">
                  <c:v>30</c:v>
                </c:pt>
              </c:numCache>
            </c:numRef>
          </c:val>
          <c:extLst>
            <c:ext xmlns:c16="http://schemas.microsoft.com/office/drawing/2014/chart" uri="{C3380CC4-5D6E-409C-BE32-E72D297353CC}">
              <c16:uniqueId val="{00000000-3C6F-457F-B653-247A3E79B9A5}"/>
            </c:ext>
          </c:extLst>
        </c:ser>
        <c:dLbls>
          <c:dLblPos val="outEnd"/>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797332157393362E-2"/>
          <c:y val="2.1511798093084993E-2"/>
          <c:w val="0.93861026110471746"/>
          <c:h val="0.91594608306428349"/>
        </c:manualLayout>
      </c:layout>
      <c:barChart>
        <c:barDir val="col"/>
        <c:grouping val="clustered"/>
        <c:varyColors val="0"/>
        <c:ser>
          <c:idx val="0"/>
          <c:order val="0"/>
          <c:tx>
            <c:strRef>
              <c:f>Sheet1!$B$1</c:f>
              <c:strCache>
                <c:ptCount val="1"/>
                <c:pt idx="0">
                  <c:v>Series 1</c:v>
                </c:pt>
              </c:strCache>
            </c:strRef>
          </c:tx>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rgbClr val="FFFF00"/>
              </a:solidFill>
              <a:prstDash val="solid"/>
              <a:miter lim="800000"/>
            </a:ln>
            <a:effectLst/>
          </c:spPr>
          <c:invertIfNegative val="0"/>
          <c:dPt>
            <c:idx val="0"/>
            <c:invertIfNegative val="0"/>
            <c:bubble3D val="0"/>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rgbClr val="92D050"/>
                </a:solidFill>
                <a:prstDash val="solid"/>
                <a:miter lim="800000"/>
              </a:ln>
              <a:effectLst/>
            </c:spPr>
            <c:extLst>
              <c:ext xmlns:c16="http://schemas.microsoft.com/office/drawing/2014/chart" uri="{C3380CC4-5D6E-409C-BE32-E72D297353CC}">
                <c16:uniqueId val="{00000004-3577-4D82-8660-5886A0D918BA}"/>
              </c:ext>
            </c:extLst>
          </c:dPt>
          <c:dPt>
            <c:idx val="1"/>
            <c:invertIfNegative val="0"/>
            <c:bubble3D val="0"/>
            <c:spPr>
              <a:solidFill>
                <a:srgbClr val="DE4044"/>
              </a:solidFill>
              <a:ln w="12700" cap="flat" cmpd="sng" algn="ctr">
                <a:solidFill>
                  <a:srgbClr val="C00000"/>
                </a:solidFill>
                <a:prstDash val="solid"/>
                <a:miter lim="800000"/>
              </a:ln>
              <a:effectLst/>
            </c:spPr>
            <c:extLst>
              <c:ext xmlns:c16="http://schemas.microsoft.com/office/drawing/2014/chart" uri="{C3380CC4-5D6E-409C-BE32-E72D297353CC}">
                <c16:uniqueId val="{00000003-E6B3-4E1C-8961-DD02408D79BE}"/>
              </c:ext>
            </c:extLst>
          </c:dPt>
          <c:dPt>
            <c:idx val="2"/>
            <c:invertIfNegative val="0"/>
            <c:bubble3D val="0"/>
            <c:spPr>
              <a:solidFill>
                <a:srgbClr val="FFFF00"/>
              </a:solidFill>
              <a:ln w="6350" cap="flat" cmpd="sng" algn="ctr">
                <a:solidFill>
                  <a:srgbClr val="FFFF00"/>
                </a:solidFill>
                <a:prstDash val="solid"/>
                <a:miter lim="800000"/>
              </a:ln>
              <a:effectLst/>
            </c:spPr>
            <c:extLst>
              <c:ext xmlns:c16="http://schemas.microsoft.com/office/drawing/2014/chart" uri="{C3380CC4-5D6E-409C-BE32-E72D297353CC}">
                <c16:uniqueId val="{00000004-E6B3-4E1C-8961-DD02408D79BE}"/>
              </c:ext>
            </c:extLst>
          </c:dPt>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Sheet1!$A$2:$A$4</c:f>
              <c:strCache>
                <c:ptCount val="3"/>
                <c:pt idx="0">
                  <c:v>Turi</c:v>
                </c:pt>
                <c:pt idx="1">
                  <c:v>neturi</c:v>
                </c:pt>
                <c:pt idx="2">
                  <c:v>artimiausiu metu įsidiegs</c:v>
                </c:pt>
              </c:strCache>
            </c:strRef>
          </c:cat>
          <c:val>
            <c:numRef>
              <c:f>Sheet1!$B$2:$B$4</c:f>
              <c:numCache>
                <c:formatCode>General</c:formatCode>
                <c:ptCount val="3"/>
                <c:pt idx="0">
                  <c:v>70</c:v>
                </c:pt>
                <c:pt idx="1">
                  <c:v>7</c:v>
                </c:pt>
                <c:pt idx="2">
                  <c:v>5</c:v>
                </c:pt>
              </c:numCache>
            </c:numRef>
          </c:val>
          <c:extLst>
            <c:ext xmlns:c16="http://schemas.microsoft.com/office/drawing/2014/chart" uri="{C3380CC4-5D6E-409C-BE32-E72D297353CC}">
              <c16:uniqueId val="{00000000-E6B3-4E1C-8961-DD02408D79BE}"/>
            </c:ext>
          </c:extLst>
        </c:ser>
        <c:dLbls>
          <c:showLegendKey val="0"/>
          <c:showVal val="1"/>
          <c:showCatName val="0"/>
          <c:showSerName val="0"/>
          <c:showPercent val="0"/>
          <c:showBubbleSize val="0"/>
        </c:dLbls>
        <c:gapWidth val="75"/>
        <c:axId val="141387776"/>
        <c:axId val="169430400"/>
      </c:barChart>
      <c:catAx>
        <c:axId val="141387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all" spc="120" normalizeH="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169430400"/>
        <c:crosses val="autoZero"/>
        <c:auto val="1"/>
        <c:lblAlgn val="ctr"/>
        <c:lblOffset val="100"/>
        <c:noMultiLvlLbl val="0"/>
      </c:catAx>
      <c:valAx>
        <c:axId val="169430400"/>
        <c:scaling>
          <c:orientation val="minMax"/>
        </c:scaling>
        <c:delete val="1"/>
        <c:axPos val="l"/>
        <c:numFmt formatCode="General" sourceLinked="1"/>
        <c:majorTickMark val="none"/>
        <c:minorTickMark val="none"/>
        <c:tickLblPos val="nextTo"/>
        <c:crossAx val="1413877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lt-LT" dirty="0" smtClean="0">
                <a:solidFill>
                  <a:schemeClr val="tx1">
                    <a:lumMod val="50000"/>
                    <a:lumOff val="50000"/>
                  </a:schemeClr>
                </a:solidFill>
              </a:rPr>
              <a:t>Vaikų</a:t>
            </a:r>
            <a:r>
              <a:rPr lang="lt-LT" baseline="0" dirty="0" smtClean="0">
                <a:solidFill>
                  <a:schemeClr val="tx1">
                    <a:lumMod val="50000"/>
                    <a:lumOff val="50000"/>
                  </a:schemeClr>
                </a:solidFill>
              </a:rPr>
              <a:t> lankomumo žymėjimas dienyne proc. Pagal laiką</a:t>
            </a:r>
            <a:endParaRPr lang="lt-LT" dirty="0">
              <a:solidFill>
                <a:schemeClr val="tx1">
                  <a:lumMod val="50000"/>
                  <a:lumOff val="50000"/>
                </a:schemeClr>
              </a:solidFill>
            </a:endParaRPr>
          </a:p>
        </c:rich>
      </c:tx>
      <c:layout/>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lt-LT"/>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A24C-4210-B2C2-005BBA776EE4}"/>
              </c:ext>
            </c:extLst>
          </c:dPt>
          <c:dPt>
            <c:idx val="1"/>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2-A24C-4210-B2C2-005BBA776EE4}"/>
              </c:ext>
            </c:extLst>
          </c:dPt>
          <c:dPt>
            <c:idx val="2"/>
            <c:bubble3D val="0"/>
            <c:spPr>
              <a:solidFill>
                <a:srgbClr val="FFCF47"/>
              </a:solidFill>
              <a:ln>
                <a:noFill/>
              </a:ln>
              <a:effectLst/>
              <a:scene3d>
                <a:camera prst="orthographicFront"/>
                <a:lightRig rig="threePt" dir="t"/>
              </a:scene3d>
              <a:sp3d>
                <a:bevelT w="127000" h="127000"/>
                <a:bevelB w="127000" h="127000"/>
              </a:sp3d>
            </c:spPr>
            <c:extLst>
              <c:ext xmlns:c16="http://schemas.microsoft.com/office/drawing/2014/chart" uri="{C3380CC4-5D6E-409C-BE32-E72D297353CC}">
                <c16:uniqueId val="{00000003-A24C-4210-B2C2-005BBA776EE4}"/>
              </c:ext>
            </c:extLst>
          </c:dPt>
          <c:dPt>
            <c:idx val="3"/>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4-A24C-4210-B2C2-005BBA776EE4}"/>
              </c:ext>
            </c:extLst>
          </c:dPt>
          <c:dPt>
            <c:idx val="4"/>
            <c:bubble3D val="0"/>
            <c:spPr>
              <a:solidFill>
                <a:srgbClr val="DE404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A24C-4210-B2C2-005BBA776EE4}"/>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0" i="0" u="none" strike="noStrike" kern="1200" spc="0" baseline="0">
                      <a:solidFill>
                        <a:schemeClr val="tx1"/>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1-A24C-4210-B2C2-005BBA776EE4}"/>
                </c:ext>
              </c:extLst>
            </c:dLbl>
            <c:dLbl>
              <c:idx val="1"/>
              <c:spPr>
                <a:noFill/>
                <a:ln>
                  <a:noFill/>
                </a:ln>
                <a:effectLst/>
              </c:spPr>
              <c:txPr>
                <a:bodyPr rot="0" spcFirstLastPara="1" vertOverflow="ellipsis" vert="horz" wrap="square" lIns="38100" tIns="19050" rIns="38100" bIns="19050" anchor="ctr" anchorCtr="1">
                  <a:spAutoFit/>
                </a:bodyPr>
                <a:lstStyle/>
                <a:p>
                  <a:pPr>
                    <a:defRPr sz="1330" b="0" i="0" u="none" strike="noStrike" kern="1200" spc="0" baseline="0">
                      <a:solidFill>
                        <a:schemeClr val="tx1"/>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2-A24C-4210-B2C2-005BBA776EE4}"/>
                </c:ext>
              </c:extLst>
            </c:dLbl>
            <c:dLbl>
              <c:idx val="2"/>
              <c:spPr>
                <a:noFill/>
                <a:ln>
                  <a:noFill/>
                </a:ln>
                <a:effectLst/>
              </c:spPr>
              <c:txPr>
                <a:bodyPr rot="0" spcFirstLastPara="1" vertOverflow="ellipsis" vert="horz" wrap="square" lIns="38100" tIns="19050" rIns="38100" bIns="19050" anchor="ctr" anchorCtr="1">
                  <a:spAutoFit/>
                </a:bodyPr>
                <a:lstStyle/>
                <a:p>
                  <a:pPr>
                    <a:defRPr sz="1330" b="0" i="0" u="none" strike="noStrike" kern="1200" spc="0" baseline="0">
                      <a:solidFill>
                        <a:schemeClr val="tx1"/>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3-A24C-4210-B2C2-005BBA776EE4}"/>
                </c:ext>
              </c:extLst>
            </c:dLbl>
            <c:dLbl>
              <c:idx val="3"/>
              <c:spPr>
                <a:noFill/>
                <a:ln>
                  <a:noFill/>
                </a:ln>
                <a:effectLst/>
              </c:spPr>
              <c:txPr>
                <a:bodyPr rot="0" spcFirstLastPara="1" vertOverflow="ellipsis" vert="horz" wrap="square" lIns="38100" tIns="19050" rIns="38100" bIns="19050" anchor="ctr" anchorCtr="1">
                  <a:spAutoFit/>
                </a:bodyPr>
                <a:lstStyle/>
                <a:p>
                  <a:pPr>
                    <a:defRPr sz="1330" b="0" i="0" u="none" strike="noStrike" kern="1200" spc="0" baseline="0">
                      <a:solidFill>
                        <a:schemeClr val="tx1"/>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4-A24C-4210-B2C2-005BBA776EE4}"/>
                </c:ext>
              </c:extLst>
            </c:dLbl>
            <c:dLbl>
              <c:idx val="4"/>
              <c:spPr>
                <a:noFill/>
                <a:ln>
                  <a:noFill/>
                </a:ln>
                <a:effectLst/>
              </c:spPr>
              <c:txPr>
                <a:bodyPr rot="0" spcFirstLastPara="1" vertOverflow="ellipsis" vert="horz" wrap="square" lIns="38100" tIns="19050" rIns="38100" bIns="19050" anchor="ctr" anchorCtr="1">
                  <a:spAutoFit/>
                </a:bodyPr>
                <a:lstStyle/>
                <a:p>
                  <a:pPr>
                    <a:defRPr sz="1330" b="0" i="0" u="none" strike="noStrike" kern="1200" spc="0" baseline="0">
                      <a:solidFill>
                        <a:schemeClr val="tx1"/>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5-A24C-4210-B2C2-005BBA776EE4}"/>
                </c:ext>
              </c:extLst>
            </c:dLbl>
            <c:spPr>
              <a:noFill/>
              <a:ln>
                <a:noFill/>
              </a:ln>
              <a:effectLst/>
            </c:spPr>
            <c:txPr>
              <a:bodyPr rot="0" spcFirstLastPara="1" vertOverflow="ellipsis" vert="horz" wrap="square" lIns="38100" tIns="19050" rIns="38100" bIns="19050" anchor="ctr" anchorCtr="1">
                <a:spAutoFit/>
              </a:bodyPr>
              <a:lstStyle/>
              <a:p>
                <a:pPr>
                  <a:defRPr sz="1330" b="0" i="0" u="none" strike="noStrike" kern="1200" spc="0" baseline="0">
                    <a:solidFill>
                      <a:schemeClr val="tx1"/>
                    </a:solidFill>
                    <a:latin typeface="+mn-lt"/>
                    <a:ea typeface="+mn-ea"/>
                    <a:cs typeface="+mn-cs"/>
                  </a:defRPr>
                </a:pPr>
                <a:endParaRPr lang="lt-LT"/>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1">
                  <c:v>iki 9:00</c:v>
                </c:pt>
                <c:pt idx="2">
                  <c:v>nuo 9:01 iki 9:30</c:v>
                </c:pt>
                <c:pt idx="3">
                  <c:v>nuo 9:31 iki 10:00</c:v>
                </c:pt>
                <c:pt idx="4">
                  <c:v>nuo 10:01 iki 10:30</c:v>
                </c:pt>
              </c:strCache>
            </c:strRef>
          </c:cat>
          <c:val>
            <c:numRef>
              <c:f>Sheet1!$B$2:$B$6</c:f>
              <c:numCache>
                <c:formatCode>General</c:formatCode>
                <c:ptCount val="5"/>
                <c:pt idx="1">
                  <c:v>19</c:v>
                </c:pt>
                <c:pt idx="2">
                  <c:v>36</c:v>
                </c:pt>
                <c:pt idx="3">
                  <c:v>13</c:v>
                </c:pt>
                <c:pt idx="4">
                  <c:v>2</c:v>
                </c:pt>
              </c:numCache>
            </c:numRef>
          </c:val>
          <c:extLst>
            <c:ext xmlns:c16="http://schemas.microsoft.com/office/drawing/2014/chart" uri="{C3380CC4-5D6E-409C-BE32-E72D297353CC}">
              <c16:uniqueId val="{00000000-A24C-4210-B2C2-005BBA776EE4}"/>
            </c:ext>
          </c:extLst>
        </c:ser>
        <c:dLbls>
          <c:dLblPos val="outEnd"/>
          <c:showLegendKey val="0"/>
          <c:showVal val="0"/>
          <c:showCatName val="1"/>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333538385826771E-2"/>
          <c:y val="4.2942138490125854E-2"/>
          <c:w val="0.93635396161417328"/>
          <c:h val="0.88577329417672446"/>
        </c:manualLayout>
      </c:layout>
      <c:barChart>
        <c:barDir val="col"/>
        <c:grouping val="clustered"/>
        <c:varyColors val="0"/>
        <c:ser>
          <c:idx val="0"/>
          <c:order val="0"/>
          <c:tx>
            <c:strRef>
              <c:f>Sheet1!$B$1</c:f>
              <c:strCache>
                <c:ptCount val="1"/>
                <c:pt idx="0">
                  <c:v>Series 1</c:v>
                </c:pt>
              </c:strCache>
            </c:strRef>
          </c:tx>
          <c:spPr>
            <a:solidFill>
              <a:schemeClr val="accent6"/>
            </a:solidFill>
            <a:ln>
              <a:solidFill>
                <a:srgbClr val="92D05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Mėnesiui</c:v>
                </c:pt>
                <c:pt idx="1">
                  <c:v>Savaitei</c:v>
                </c:pt>
                <c:pt idx="2">
                  <c:v>Vienai dienai</c:v>
                </c:pt>
                <c:pt idx="3">
                  <c:v>Darbuotojai nevalgo </c:v>
                </c:pt>
              </c:strCache>
            </c:strRef>
          </c:cat>
          <c:val>
            <c:numRef>
              <c:f>Sheet1!$B$2:$B$6</c:f>
              <c:numCache>
                <c:formatCode>General</c:formatCode>
                <c:ptCount val="5"/>
                <c:pt idx="0">
                  <c:v>51</c:v>
                </c:pt>
                <c:pt idx="1">
                  <c:v>14</c:v>
                </c:pt>
                <c:pt idx="2">
                  <c:v>14</c:v>
                </c:pt>
                <c:pt idx="3">
                  <c:v>3</c:v>
                </c:pt>
              </c:numCache>
            </c:numRef>
          </c:val>
          <c:extLst>
            <c:ext xmlns:c16="http://schemas.microsoft.com/office/drawing/2014/chart" uri="{C3380CC4-5D6E-409C-BE32-E72D297353CC}">
              <c16:uniqueId val="{00000000-DA92-48E5-9ED5-E727172F47CF}"/>
            </c:ext>
          </c:extLst>
        </c:ser>
        <c:dLbls>
          <c:showLegendKey val="0"/>
          <c:showVal val="1"/>
          <c:showCatName val="0"/>
          <c:showSerName val="0"/>
          <c:showPercent val="0"/>
          <c:showBubbleSize val="0"/>
        </c:dLbls>
        <c:gapWidth val="75"/>
        <c:axId val="141389312"/>
        <c:axId val="169463744"/>
      </c:barChart>
      <c:catAx>
        <c:axId val="141389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169463744"/>
        <c:crosses val="autoZero"/>
        <c:auto val="1"/>
        <c:lblAlgn val="ctr"/>
        <c:lblOffset val="100"/>
        <c:noMultiLvlLbl val="0"/>
      </c:catAx>
      <c:valAx>
        <c:axId val="169463744"/>
        <c:scaling>
          <c:orientation val="minMax"/>
        </c:scaling>
        <c:delete val="1"/>
        <c:axPos val="l"/>
        <c:numFmt formatCode="General" sourceLinked="1"/>
        <c:majorTickMark val="none"/>
        <c:minorTickMark val="none"/>
        <c:tickLblPos val="nextTo"/>
        <c:crossAx val="1413893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E6CF-495A-8635-92F51DF4C818}"/>
              </c:ext>
            </c:extLst>
          </c:dPt>
          <c:dPt>
            <c:idx val="1"/>
            <c:bubble3D val="0"/>
            <c:spPr>
              <a:solidFill>
                <a:srgbClr val="DE4044"/>
              </a:solidFill>
              <a:ln w="25400">
                <a:solidFill>
                  <a:schemeClr val="lt1"/>
                </a:solidFill>
              </a:ln>
              <a:effectLst/>
              <a:sp3d contourW="25400">
                <a:contourClr>
                  <a:schemeClr val="lt1"/>
                </a:contourClr>
              </a:sp3d>
            </c:spPr>
            <c:extLst>
              <c:ext xmlns:c16="http://schemas.microsoft.com/office/drawing/2014/chart" uri="{C3380CC4-5D6E-409C-BE32-E72D297353CC}">
                <c16:uniqueId val="{00000003-E6CF-495A-8635-92F51DF4C818}"/>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E6CF-495A-8635-92F51DF4C818}"/>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E6CF-495A-8635-92F51DF4C818}"/>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2"/>
                <c:pt idx="0">
                  <c:v>Rodomi "Valga"</c:v>
                </c:pt>
                <c:pt idx="1">
                  <c:v>Nerodomi "Valga"</c:v>
                </c:pt>
              </c:strCache>
            </c:strRef>
          </c:cat>
          <c:val>
            <c:numRef>
              <c:f>Sheet1!$B$2:$B$5</c:f>
              <c:numCache>
                <c:formatCode>General</c:formatCode>
                <c:ptCount val="4"/>
                <c:pt idx="0">
                  <c:v>58</c:v>
                </c:pt>
                <c:pt idx="1">
                  <c:v>108</c:v>
                </c:pt>
              </c:numCache>
            </c:numRef>
          </c:val>
          <c:extLst>
            <c:ext xmlns:c16="http://schemas.microsoft.com/office/drawing/2014/chart" uri="{C3380CC4-5D6E-409C-BE32-E72D297353CC}">
              <c16:uniqueId val="{00000000-26CE-49A5-B2CD-FDED4E55C2BF}"/>
            </c:ext>
          </c:extLst>
        </c:ser>
        <c:dLbls>
          <c:showLegendKey val="0"/>
          <c:showVal val="0"/>
          <c:showCatName val="1"/>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92D050"/>
              </a:solidFill>
              <a:ln w="19050">
                <a:solidFill>
                  <a:schemeClr val="lt1"/>
                </a:solidFill>
              </a:ln>
              <a:effectLst/>
            </c:spPr>
            <c:extLst>
              <c:ext xmlns:c16="http://schemas.microsoft.com/office/drawing/2014/chart" uri="{C3380CC4-5D6E-409C-BE32-E72D297353CC}">
                <c16:uniqueId val="{00000001-6196-4413-99AE-CE35F6A4F9F7}"/>
              </c:ext>
            </c:extLst>
          </c:dPt>
          <c:dPt>
            <c:idx val="1"/>
            <c:bubble3D val="0"/>
            <c:spPr>
              <a:solidFill>
                <a:srgbClr val="DE4044"/>
              </a:solidFill>
              <a:ln w="19050">
                <a:solidFill>
                  <a:schemeClr val="lt1"/>
                </a:solidFill>
              </a:ln>
              <a:effectLst/>
            </c:spPr>
            <c:extLst>
              <c:ext xmlns:c16="http://schemas.microsoft.com/office/drawing/2014/chart" uri="{C3380CC4-5D6E-409C-BE32-E72D297353CC}">
                <c16:uniqueId val="{00000003-6196-4413-99AE-CE35F6A4F9F7}"/>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Sheet1!$A$2:$A$3</c:f>
              <c:strCache>
                <c:ptCount val="2"/>
                <c:pt idx="0">
                  <c:v>Sudarytos ŠGP sutartys</c:v>
                </c:pt>
                <c:pt idx="1">
                  <c:v>Nesudarytos ŠGP sutartys</c:v>
                </c:pt>
              </c:strCache>
            </c:strRef>
          </c:cat>
          <c:val>
            <c:numRef>
              <c:f>Sheet1!$B$2:$B$3</c:f>
              <c:numCache>
                <c:formatCode>General</c:formatCode>
                <c:ptCount val="2"/>
                <c:pt idx="0">
                  <c:v>50</c:v>
                </c:pt>
                <c:pt idx="1">
                  <c:v>32</c:v>
                </c:pt>
              </c:numCache>
            </c:numRef>
          </c:val>
          <c:extLst>
            <c:ext xmlns:c16="http://schemas.microsoft.com/office/drawing/2014/chart" uri="{C3380CC4-5D6E-409C-BE32-E72D297353CC}">
              <c16:uniqueId val="{00000000-334C-4462-A735-86DF4B243F14}"/>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4EC796-BE28-49AE-9E4C-FF0F3D9FCA33}" type="datetimeFigureOut">
              <a:rPr lang="lt-LT" smtClean="0"/>
              <a:t>2020-01-17</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9915D-6A05-494C-8CD1-80A7568AED9B}" type="slidenum">
              <a:rPr lang="lt-LT" smtClean="0"/>
              <a:t>‹#›</a:t>
            </a:fld>
            <a:endParaRPr lang="lt-LT"/>
          </a:p>
        </p:txBody>
      </p:sp>
    </p:spTree>
    <p:extLst>
      <p:ext uri="{BB962C8B-B14F-4D97-AF65-F5344CB8AC3E}">
        <p14:creationId xmlns:p14="http://schemas.microsoft.com/office/powerpoint/2010/main" val="3380235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40D9915D-6A05-494C-8CD1-80A7568AED9B}" type="slidenum">
              <a:rPr lang="lt-LT" smtClean="0"/>
              <a:t>3</a:t>
            </a:fld>
            <a:endParaRPr lang="lt-LT"/>
          </a:p>
        </p:txBody>
      </p:sp>
    </p:spTree>
    <p:extLst>
      <p:ext uri="{BB962C8B-B14F-4D97-AF65-F5344CB8AC3E}">
        <p14:creationId xmlns:p14="http://schemas.microsoft.com/office/powerpoint/2010/main" val="873494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smtClean="0"/>
              <a:t>VR</a:t>
            </a:r>
            <a:r>
              <a:rPr lang="lt-LT" baseline="0" dirty="0" smtClean="0"/>
              <a:t> maisto produktai rašomi ir išduodami neapvalinant, išskyrus išimtis (greitai gendantys produktai, įstaigai užsidarant ir kt. atvejai)</a:t>
            </a:r>
            <a:endParaRPr lang="lt-LT" dirty="0"/>
          </a:p>
        </p:txBody>
      </p:sp>
      <p:sp>
        <p:nvSpPr>
          <p:cNvPr id="4" name="Slide Number Placeholder 3"/>
          <p:cNvSpPr>
            <a:spLocks noGrp="1"/>
          </p:cNvSpPr>
          <p:nvPr>
            <p:ph type="sldNum" sz="quarter" idx="10"/>
          </p:nvPr>
        </p:nvSpPr>
        <p:spPr/>
        <p:txBody>
          <a:bodyPr/>
          <a:lstStyle/>
          <a:p>
            <a:fld id="{40D9915D-6A05-494C-8CD1-80A7568AED9B}" type="slidenum">
              <a:rPr lang="lt-LT" smtClean="0"/>
              <a:t>5</a:t>
            </a:fld>
            <a:endParaRPr lang="lt-LT"/>
          </a:p>
        </p:txBody>
      </p:sp>
    </p:spTree>
    <p:extLst>
      <p:ext uri="{BB962C8B-B14F-4D97-AF65-F5344CB8AC3E}">
        <p14:creationId xmlns:p14="http://schemas.microsoft.com/office/powerpoint/2010/main" val="1557836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40D9915D-6A05-494C-8CD1-80A7568AED9B}" type="slidenum">
              <a:rPr lang="lt-LT" smtClean="0"/>
              <a:t>6</a:t>
            </a:fld>
            <a:endParaRPr lang="lt-LT"/>
          </a:p>
        </p:txBody>
      </p:sp>
    </p:spTree>
    <p:extLst>
      <p:ext uri="{BB962C8B-B14F-4D97-AF65-F5344CB8AC3E}">
        <p14:creationId xmlns:p14="http://schemas.microsoft.com/office/powerpoint/2010/main" val="129336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smtClean="0"/>
              <a:t>Vaikai alergiški</a:t>
            </a:r>
            <a:r>
              <a:rPr lang="lt-LT" baseline="0" dirty="0" smtClean="0"/>
              <a:t> tam tikriems maisto produktams turi būti rodomi Valga, bet turi turėti pažymą su konkrečiais alergenais, prašymą įstaigai taikyti pritaikytą maitinimą. Jei tėvai rūpinasi vaiko maitinimų (atneša jau paruoštą maistą) turi būti tėvų prašymas leisti nešti maistą ir kitos sąlygos. 166 alergiški vaikai (neskaitant </a:t>
            </a:r>
            <a:r>
              <a:rPr lang="lt-LT" baseline="0" dirty="0" err="1" smtClean="0"/>
              <a:t>Klevelio</a:t>
            </a:r>
            <a:r>
              <a:rPr lang="lt-LT" baseline="0" dirty="0" smtClean="0"/>
              <a:t> vaikų).</a:t>
            </a:r>
            <a:endParaRPr lang="lt-LT" dirty="0"/>
          </a:p>
        </p:txBody>
      </p:sp>
      <p:sp>
        <p:nvSpPr>
          <p:cNvPr id="4" name="Skaidrės numerio vietos rezervavimo ženklas 3"/>
          <p:cNvSpPr>
            <a:spLocks noGrp="1"/>
          </p:cNvSpPr>
          <p:nvPr>
            <p:ph type="sldNum" sz="quarter" idx="10"/>
          </p:nvPr>
        </p:nvSpPr>
        <p:spPr/>
        <p:txBody>
          <a:bodyPr/>
          <a:lstStyle/>
          <a:p>
            <a:fld id="{40D9915D-6A05-494C-8CD1-80A7568AED9B}" type="slidenum">
              <a:rPr lang="lt-LT" smtClean="0"/>
              <a:t>9</a:t>
            </a:fld>
            <a:endParaRPr lang="lt-LT"/>
          </a:p>
        </p:txBody>
      </p:sp>
    </p:spTree>
    <p:extLst>
      <p:ext uri="{BB962C8B-B14F-4D97-AF65-F5344CB8AC3E}">
        <p14:creationId xmlns:p14="http://schemas.microsoft.com/office/powerpoint/2010/main" val="2104646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Spustelėkite norėdami redaguoti šablono paantraštės stilių</a:t>
            </a:r>
            <a:endParaRPr lang="lt-LT"/>
          </a:p>
        </p:txBody>
      </p:sp>
      <p:sp>
        <p:nvSpPr>
          <p:cNvPr id="4" name="Datos vietos rezervavimo ženklas 3"/>
          <p:cNvSpPr>
            <a:spLocks noGrp="1"/>
          </p:cNvSpPr>
          <p:nvPr>
            <p:ph type="dt" sz="half" idx="10"/>
          </p:nvPr>
        </p:nvSpPr>
        <p:spPr/>
        <p:txBody>
          <a:bodyPr/>
          <a:lstStyle/>
          <a:p>
            <a:fld id="{3DEF2890-B22B-4D53-91CE-880A145258F6}" type="datetimeFigureOut">
              <a:rPr lang="lt-LT" smtClean="0"/>
              <a:t>2020-01-17</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1884403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3DEF2890-B22B-4D53-91CE-880A145258F6}" type="datetimeFigureOut">
              <a:rPr lang="lt-LT" smtClean="0"/>
              <a:t>2020-01-17</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821630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3DEF2890-B22B-4D53-91CE-880A145258F6}" type="datetimeFigureOut">
              <a:rPr lang="lt-LT" smtClean="0"/>
              <a:t>2020-01-17</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4282162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3DEF2890-B22B-4D53-91CE-880A145258F6}" type="datetimeFigureOut">
              <a:rPr lang="lt-LT" smtClean="0"/>
              <a:t>2020-01-17</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1137228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Redaguoti šablono teksto stilius</a:t>
            </a:r>
          </a:p>
        </p:txBody>
      </p:sp>
      <p:sp>
        <p:nvSpPr>
          <p:cNvPr id="4" name="Datos vietos rezervavimo ženklas 3"/>
          <p:cNvSpPr>
            <a:spLocks noGrp="1"/>
          </p:cNvSpPr>
          <p:nvPr>
            <p:ph type="dt" sz="half" idx="10"/>
          </p:nvPr>
        </p:nvSpPr>
        <p:spPr/>
        <p:txBody>
          <a:bodyPr/>
          <a:lstStyle/>
          <a:p>
            <a:fld id="{3DEF2890-B22B-4D53-91CE-880A145258F6}" type="datetimeFigureOut">
              <a:rPr lang="lt-LT" smtClean="0"/>
              <a:t>2020-01-17</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224372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5" name="Datos vietos rezervavimo ženklas 4"/>
          <p:cNvSpPr>
            <a:spLocks noGrp="1"/>
          </p:cNvSpPr>
          <p:nvPr>
            <p:ph type="dt" sz="half" idx="10"/>
          </p:nvPr>
        </p:nvSpPr>
        <p:spPr/>
        <p:txBody>
          <a:bodyPr/>
          <a:lstStyle/>
          <a:p>
            <a:fld id="{3DEF2890-B22B-4D53-91CE-880A145258F6}" type="datetimeFigureOut">
              <a:rPr lang="lt-LT" smtClean="0"/>
              <a:t>2020-01-17</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1903408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7" name="Datos vietos rezervavimo ženklas 6"/>
          <p:cNvSpPr>
            <a:spLocks noGrp="1"/>
          </p:cNvSpPr>
          <p:nvPr>
            <p:ph type="dt" sz="half" idx="10"/>
          </p:nvPr>
        </p:nvSpPr>
        <p:spPr/>
        <p:txBody>
          <a:bodyPr/>
          <a:lstStyle/>
          <a:p>
            <a:fld id="{3DEF2890-B22B-4D53-91CE-880A145258F6}" type="datetimeFigureOut">
              <a:rPr lang="lt-LT" smtClean="0"/>
              <a:t>2020-01-17</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1551634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3DEF2890-B22B-4D53-91CE-880A145258F6}" type="datetimeFigureOut">
              <a:rPr lang="lt-LT" smtClean="0"/>
              <a:t>2020-01-17</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409837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3DEF2890-B22B-4D53-91CE-880A145258F6}" type="datetimeFigureOut">
              <a:rPr lang="lt-LT" smtClean="0"/>
              <a:t>2020-01-17</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1092902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os vietos rezervavimo ženklas 4"/>
          <p:cNvSpPr>
            <a:spLocks noGrp="1"/>
          </p:cNvSpPr>
          <p:nvPr>
            <p:ph type="dt" sz="half" idx="10"/>
          </p:nvPr>
        </p:nvSpPr>
        <p:spPr/>
        <p:txBody>
          <a:bodyPr/>
          <a:lstStyle/>
          <a:p>
            <a:fld id="{3DEF2890-B22B-4D53-91CE-880A145258F6}" type="datetimeFigureOut">
              <a:rPr lang="lt-LT" smtClean="0"/>
              <a:t>2020-01-17</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3570839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os vietos rezervavimo ženklas 4"/>
          <p:cNvSpPr>
            <a:spLocks noGrp="1"/>
          </p:cNvSpPr>
          <p:nvPr>
            <p:ph type="dt" sz="half" idx="10"/>
          </p:nvPr>
        </p:nvSpPr>
        <p:spPr/>
        <p:txBody>
          <a:bodyPr/>
          <a:lstStyle/>
          <a:p>
            <a:fld id="{3DEF2890-B22B-4D53-91CE-880A145258F6}" type="datetimeFigureOut">
              <a:rPr lang="lt-LT" smtClean="0"/>
              <a:t>2020-01-17</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1677600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F2890-B22B-4D53-91CE-880A145258F6}" type="datetimeFigureOut">
              <a:rPr lang="lt-LT" smtClean="0"/>
              <a:t>2020-01-17</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67D5F7-3D50-49EF-90C7-E7CB93445797}" type="slidenum">
              <a:rPr lang="lt-LT" smtClean="0"/>
              <a:t>‹#›</a:t>
            </a:fld>
            <a:endParaRPr lang="lt-LT"/>
          </a:p>
        </p:txBody>
      </p:sp>
    </p:spTree>
    <p:extLst>
      <p:ext uri="{BB962C8B-B14F-4D97-AF65-F5344CB8AC3E}">
        <p14:creationId xmlns:p14="http://schemas.microsoft.com/office/powerpoint/2010/main" val="1421493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title"/>
          </p:nvPr>
        </p:nvSpPr>
        <p:spPr>
          <a:xfrm>
            <a:off x="978046" y="4036291"/>
            <a:ext cx="10515600" cy="1857434"/>
          </a:xfrm>
        </p:spPr>
        <p:txBody>
          <a:bodyPr>
            <a:normAutofit fontScale="90000"/>
          </a:bodyPr>
          <a:lstStyle/>
          <a:p>
            <a:pPr algn="ctr"/>
            <a:r>
              <a:rPr lang="lt-LT" cap="all" dirty="0" smtClean="0"/>
              <a:t>Kauno miesto lopšelių - darželių vizitų (vykusių lapkričio mėnesį) apžvalga </a:t>
            </a:r>
            <a:br>
              <a:rPr lang="lt-LT" cap="all" dirty="0" smtClean="0"/>
            </a:br>
            <a:r>
              <a:rPr lang="lt-LT" cap="all" dirty="0" smtClean="0"/>
              <a:t/>
            </a:r>
            <a:br>
              <a:rPr lang="lt-LT" cap="all" dirty="0" smtClean="0"/>
            </a:br>
            <a:r>
              <a:rPr lang="lt-LT" cap="all" dirty="0" smtClean="0"/>
              <a:t/>
            </a:r>
            <a:br>
              <a:rPr lang="lt-LT" cap="all" dirty="0" smtClean="0"/>
            </a:br>
            <a:r>
              <a:rPr lang="lt-LT" cap="all" dirty="0"/>
              <a:t/>
            </a:r>
            <a:br>
              <a:rPr lang="lt-LT" cap="all" dirty="0"/>
            </a:br>
            <a:r>
              <a:rPr lang="lt-LT" cap="all" dirty="0" smtClean="0"/>
              <a:t/>
            </a:r>
            <a:br>
              <a:rPr lang="lt-LT" cap="all" dirty="0" smtClean="0"/>
            </a:br>
            <a:r>
              <a:rPr lang="lt-LT" sz="800" dirty="0" smtClean="0"/>
              <a:t>Kaunas,</a:t>
            </a:r>
            <a:br>
              <a:rPr lang="lt-LT" sz="800" dirty="0" smtClean="0"/>
            </a:br>
            <a:r>
              <a:rPr lang="lt-LT" sz="800" dirty="0" smtClean="0"/>
              <a:t>2020</a:t>
            </a:r>
            <a:endParaRPr lang="lt-LT" cap="all" dirty="0"/>
          </a:p>
        </p:txBody>
      </p:sp>
      <p:pic>
        <p:nvPicPr>
          <p:cNvPr id="2" name="Paveikslėlis 1"/>
          <p:cNvPicPr>
            <a:picLocks noChangeAspect="1"/>
          </p:cNvPicPr>
          <p:nvPr/>
        </p:nvPicPr>
        <p:blipFill>
          <a:blip r:embed="rId2"/>
          <a:stretch>
            <a:fillRect/>
          </a:stretch>
        </p:blipFill>
        <p:spPr>
          <a:xfrm>
            <a:off x="5286292" y="4750688"/>
            <a:ext cx="1602787" cy="170863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2978" y="602890"/>
            <a:ext cx="2901155" cy="1916195"/>
          </a:xfrm>
          <a:prstGeom prst="rect">
            <a:avLst/>
          </a:prstGeom>
        </p:spPr>
      </p:pic>
    </p:spTree>
    <p:extLst>
      <p:ext uri="{BB962C8B-B14F-4D97-AF65-F5344CB8AC3E}">
        <p14:creationId xmlns:p14="http://schemas.microsoft.com/office/powerpoint/2010/main" val="4132144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dirty="0" smtClean="0">
                <a:effectLst>
                  <a:outerShdw blurRad="38100" dist="38100" dir="2700000" algn="tl">
                    <a:srgbClr val="000000">
                      <a:alpha val="43137"/>
                    </a:srgbClr>
                  </a:outerShdw>
                </a:effectLst>
              </a:rPr>
              <a:t>Šalutinių gyvūninių produktų (ŠGP) sutartys turi būti sudarytos ir tvarkomos</a:t>
            </a:r>
            <a:endParaRPr lang="lt-LT" dirty="0">
              <a:effectLst>
                <a:outerShdw blurRad="38100" dist="38100" dir="2700000" algn="tl">
                  <a:srgbClr val="000000">
                    <a:alpha val="43137"/>
                  </a:srgbClr>
                </a:outerShdw>
              </a:effectLst>
            </a:endParaRPr>
          </a:p>
        </p:txBody>
      </p:sp>
      <p:sp>
        <p:nvSpPr>
          <p:cNvPr id="3" name="Turinio vietos rezervavimo ženklas 2"/>
          <p:cNvSpPr>
            <a:spLocks noGrp="1"/>
          </p:cNvSpPr>
          <p:nvPr>
            <p:ph idx="1"/>
          </p:nvPr>
        </p:nvSpPr>
        <p:spPr/>
        <p:txBody>
          <a:bodyPr>
            <a:normAutofit/>
          </a:bodyPr>
          <a:lstStyle/>
          <a:p>
            <a:endParaRPr lang="lt-LT" dirty="0" smtClean="0"/>
          </a:p>
          <a:p>
            <a:endParaRPr lang="lt-LT" dirty="0" smtClean="0"/>
          </a:p>
          <a:p>
            <a:endParaRPr lang="lt-LT" dirty="0" smtClean="0"/>
          </a:p>
          <a:p>
            <a:endParaRPr lang="lt-LT" dirty="0"/>
          </a:p>
        </p:txBody>
      </p:sp>
      <p:pic>
        <p:nvPicPr>
          <p:cNvPr id="4" name="Paveikslėlis 3"/>
          <p:cNvPicPr>
            <a:picLocks noChangeAspect="1"/>
          </p:cNvPicPr>
          <p:nvPr/>
        </p:nvPicPr>
        <p:blipFill>
          <a:blip r:embed="rId2"/>
          <a:stretch>
            <a:fillRect/>
          </a:stretch>
        </p:blipFill>
        <p:spPr>
          <a:xfrm>
            <a:off x="11353800" y="5991552"/>
            <a:ext cx="812775" cy="86644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9932" y="5884519"/>
            <a:ext cx="1473868" cy="973481"/>
          </a:xfrm>
          <a:prstGeom prst="rect">
            <a:avLst/>
          </a:prstGeom>
        </p:spPr>
      </p:pic>
      <p:graphicFrame>
        <p:nvGraphicFramePr>
          <p:cNvPr id="8" name="Chart 7"/>
          <p:cNvGraphicFramePr/>
          <p:nvPr>
            <p:extLst>
              <p:ext uri="{D42A27DB-BD31-4B8C-83A1-F6EECF244321}">
                <p14:modId xmlns:p14="http://schemas.microsoft.com/office/powerpoint/2010/main" val="1463894086"/>
              </p:ext>
            </p:extLst>
          </p:nvPr>
        </p:nvGraphicFramePr>
        <p:xfrm>
          <a:off x="2032000" y="1446662"/>
          <a:ext cx="8128000" cy="528168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83941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dirty="0" smtClean="0">
                <a:effectLst>
                  <a:outerShdw blurRad="38100" dist="38100" dir="2700000" algn="tl">
                    <a:srgbClr val="000000">
                      <a:alpha val="43137"/>
                    </a:srgbClr>
                  </a:outerShdw>
                </a:effectLst>
              </a:rPr>
              <a:t>Svarbu!!!</a:t>
            </a:r>
            <a:endParaRPr lang="lt-LT" dirty="0">
              <a:effectLst>
                <a:outerShdw blurRad="38100" dist="38100" dir="2700000" algn="tl">
                  <a:srgbClr val="000000">
                    <a:alpha val="43137"/>
                  </a:srgbClr>
                </a:outerShdw>
              </a:effectLst>
            </a:endParaRPr>
          </a:p>
        </p:txBody>
      </p:sp>
      <p:sp>
        <p:nvSpPr>
          <p:cNvPr id="3" name="Turinio vietos rezervavimo ženklas 2"/>
          <p:cNvSpPr>
            <a:spLocks noGrp="1"/>
          </p:cNvSpPr>
          <p:nvPr>
            <p:ph idx="1"/>
          </p:nvPr>
        </p:nvSpPr>
        <p:spPr>
          <a:xfrm>
            <a:off x="838200" y="1429789"/>
            <a:ext cx="10515600" cy="4747174"/>
          </a:xfrm>
        </p:spPr>
        <p:txBody>
          <a:bodyPr>
            <a:normAutofit fontScale="92500" lnSpcReduction="10000"/>
          </a:bodyPr>
          <a:lstStyle/>
          <a:p>
            <a:r>
              <a:rPr lang="lt-LT" dirty="0" smtClean="0"/>
              <a:t>Priimti maisto </a:t>
            </a:r>
            <a:r>
              <a:rPr lang="lt-LT" smtClean="0"/>
              <a:t>produktus </a:t>
            </a:r>
            <a:r>
              <a:rPr lang="lt-LT" smtClean="0"/>
              <a:t>atitinkančius </a:t>
            </a:r>
            <a:r>
              <a:rPr lang="lt-LT" dirty="0" smtClean="0"/>
              <a:t>technines specifikacijas, skaityti etiketes;</a:t>
            </a:r>
          </a:p>
          <a:p>
            <a:r>
              <a:rPr lang="lt-LT" u="sng" dirty="0" smtClean="0"/>
              <a:t>Valgiaraštyje neapvalintini maisto produktai:</a:t>
            </a:r>
          </a:p>
          <a:p>
            <a:pPr marL="514350" indent="-514350">
              <a:buFont typeface="+mj-lt"/>
              <a:buAutoNum type="arabicPeriod"/>
            </a:pPr>
            <a:r>
              <a:rPr lang="lt-LT" i="1" dirty="0" smtClean="0"/>
              <a:t> jeigu jie bus naudojami kelių dienų eigoje;</a:t>
            </a:r>
          </a:p>
          <a:p>
            <a:pPr marL="514350" indent="-514350">
              <a:buFont typeface="+mj-lt"/>
              <a:buAutoNum type="arabicPeriod"/>
            </a:pPr>
            <a:r>
              <a:rPr lang="lt-LT" i="1" dirty="0" smtClean="0"/>
              <a:t>atitiks galiojimo terminą kito valgymo metu;</a:t>
            </a:r>
          </a:p>
          <a:p>
            <a:pPr marL="514350" indent="-514350">
              <a:buFont typeface="+mj-lt"/>
              <a:buAutoNum type="arabicPeriod"/>
            </a:pPr>
            <a:r>
              <a:rPr lang="lt-LT" i="1" dirty="0"/>
              <a:t>y</a:t>
            </a:r>
            <a:r>
              <a:rPr lang="lt-LT" i="1" dirty="0" smtClean="0"/>
              <a:t>ra ilgo galiojimo pvz.: kruopos, aliejus ir kt</a:t>
            </a:r>
            <a:r>
              <a:rPr lang="lt-LT" dirty="0" smtClean="0"/>
              <a:t>.</a:t>
            </a:r>
          </a:p>
          <a:p>
            <a:r>
              <a:rPr lang="lt-LT" dirty="0" smtClean="0"/>
              <a:t>Laikytis draudžiamų produktų sąrašo vykdymo BE IŠIMČIŲ;</a:t>
            </a:r>
          </a:p>
          <a:p>
            <a:r>
              <a:rPr lang="lt-LT" dirty="0" smtClean="0"/>
              <a:t>Jei vaikas pagal gydytojo pažymą turi alergiją ar netoleranciją maisto produktui, pateikus tėvams prašymą, vykdyti apskaitą „Valga“ programoje;</a:t>
            </a:r>
          </a:p>
          <a:p>
            <a:r>
              <a:rPr lang="lt-LT" dirty="0" smtClean="0"/>
              <a:t>Nepalikti </a:t>
            </a:r>
            <a:r>
              <a:rPr lang="lt-LT" dirty="0" err="1" smtClean="0"/>
              <a:t>dietisto</a:t>
            </a:r>
            <a:r>
              <a:rPr lang="lt-LT" dirty="0" smtClean="0"/>
              <a:t> vieno</a:t>
            </a:r>
            <a:r>
              <a:rPr lang="lt-LT" dirty="0"/>
              <a:t> </a:t>
            </a:r>
            <a:r>
              <a:rPr lang="lt-LT" dirty="0" smtClean="0"/>
              <a:t>ir vienišo;</a:t>
            </a:r>
          </a:p>
          <a:p>
            <a:r>
              <a:rPr lang="lt-LT" dirty="0" smtClean="0"/>
              <a:t>CVP IS skelbti sutartis su priedais.</a:t>
            </a:r>
            <a:endParaRPr lang="lt-LT" dirty="0"/>
          </a:p>
          <a:p>
            <a:endParaRPr lang="lt-LT" dirty="0" smtClean="0"/>
          </a:p>
          <a:p>
            <a:endParaRPr lang="lt-LT" dirty="0" smtClean="0"/>
          </a:p>
          <a:p>
            <a:endParaRPr lang="lt-LT" dirty="0" smtClean="0"/>
          </a:p>
          <a:p>
            <a:endParaRPr lang="lt-LT" dirty="0" smtClean="0"/>
          </a:p>
          <a:p>
            <a:endParaRPr lang="lt-LT" dirty="0" smtClean="0"/>
          </a:p>
          <a:p>
            <a:endParaRPr lang="lt-LT" dirty="0"/>
          </a:p>
        </p:txBody>
      </p:sp>
      <p:pic>
        <p:nvPicPr>
          <p:cNvPr id="4" name="Paveikslėlis 3"/>
          <p:cNvPicPr>
            <a:picLocks noChangeAspect="1"/>
          </p:cNvPicPr>
          <p:nvPr/>
        </p:nvPicPr>
        <p:blipFill>
          <a:blip r:embed="rId2"/>
          <a:stretch>
            <a:fillRect/>
          </a:stretch>
        </p:blipFill>
        <p:spPr>
          <a:xfrm>
            <a:off x="11353800" y="5991552"/>
            <a:ext cx="812775" cy="86644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9932" y="5884519"/>
            <a:ext cx="1473868" cy="973481"/>
          </a:xfrm>
          <a:prstGeom prst="rect">
            <a:avLst/>
          </a:prstGeom>
        </p:spPr>
      </p:pic>
      <p:sp>
        <p:nvSpPr>
          <p:cNvPr id="6" name="Turinio vietos rezervavimo ženklas 2"/>
          <p:cNvSpPr txBox="1">
            <a:spLocks/>
          </p:cNvSpPr>
          <p:nvPr/>
        </p:nvSpPr>
        <p:spPr>
          <a:xfrm>
            <a:off x="482600" y="57372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lt-LT" dirty="0" smtClean="0"/>
          </a:p>
        </p:txBody>
      </p:sp>
    </p:spTree>
    <p:extLst>
      <p:ext uri="{BB962C8B-B14F-4D97-AF65-F5344CB8AC3E}">
        <p14:creationId xmlns:p14="http://schemas.microsoft.com/office/powerpoint/2010/main" val="23485007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dirty="0" smtClean="0">
                <a:effectLst>
                  <a:outerShdw blurRad="38100" dist="38100" dir="2700000" algn="tl">
                    <a:srgbClr val="000000">
                      <a:alpha val="43137"/>
                    </a:srgbClr>
                  </a:outerShdw>
                </a:effectLst>
              </a:rPr>
              <a:t>Tikimės</a:t>
            </a:r>
            <a:endParaRPr lang="lt-LT" dirty="0">
              <a:effectLst>
                <a:outerShdw blurRad="38100" dist="38100" dir="2700000" algn="tl">
                  <a:srgbClr val="000000">
                    <a:alpha val="43137"/>
                  </a:srgbClr>
                </a:outerShdw>
              </a:effectLst>
            </a:endParaRPr>
          </a:p>
        </p:txBody>
      </p:sp>
      <p:sp>
        <p:nvSpPr>
          <p:cNvPr id="3" name="Turinio vietos rezervavimo ženklas 2"/>
          <p:cNvSpPr>
            <a:spLocks noGrp="1"/>
          </p:cNvSpPr>
          <p:nvPr>
            <p:ph idx="1"/>
          </p:nvPr>
        </p:nvSpPr>
        <p:spPr/>
        <p:txBody>
          <a:bodyPr>
            <a:normAutofit/>
          </a:bodyPr>
          <a:lstStyle/>
          <a:p>
            <a:endParaRPr lang="lt-LT" dirty="0" smtClean="0"/>
          </a:p>
          <a:p>
            <a:r>
              <a:rPr lang="lt-LT" dirty="0" smtClean="0"/>
              <a:t>Jog apie iškilusias problemas informuosite;</a:t>
            </a:r>
          </a:p>
          <a:p>
            <a:r>
              <a:rPr lang="lt-LT" dirty="0" smtClean="0"/>
              <a:t>Dietistą laikysite savo komandos dalimi;</a:t>
            </a:r>
          </a:p>
          <a:p>
            <a:r>
              <a:rPr lang="lt-LT" dirty="0" smtClean="0"/>
              <a:t>Įstaigos papildomai informuos tėvus apie sutartyje nurodytą vaiko atvedimo (ar informavimą) į įstaigą laiką;</a:t>
            </a:r>
          </a:p>
          <a:p>
            <a:r>
              <a:rPr lang="lt-LT" dirty="0" smtClean="0"/>
              <a:t>Darbuotojai su dietistu susiderintų darbuotojų pietus, o ligos atveju informuotų jį.</a:t>
            </a:r>
          </a:p>
          <a:p>
            <a:endParaRPr lang="lt-LT" dirty="0" smtClean="0"/>
          </a:p>
          <a:p>
            <a:endParaRPr lang="lt-LT" dirty="0" smtClean="0"/>
          </a:p>
          <a:p>
            <a:endParaRPr lang="lt-LT" dirty="0" smtClean="0"/>
          </a:p>
          <a:p>
            <a:endParaRPr lang="lt-LT" dirty="0" smtClean="0"/>
          </a:p>
          <a:p>
            <a:endParaRPr lang="lt-LT" dirty="0"/>
          </a:p>
        </p:txBody>
      </p:sp>
      <p:pic>
        <p:nvPicPr>
          <p:cNvPr id="4" name="Paveikslėlis 3"/>
          <p:cNvPicPr>
            <a:picLocks noChangeAspect="1"/>
          </p:cNvPicPr>
          <p:nvPr/>
        </p:nvPicPr>
        <p:blipFill>
          <a:blip r:embed="rId2"/>
          <a:stretch>
            <a:fillRect/>
          </a:stretch>
        </p:blipFill>
        <p:spPr>
          <a:xfrm>
            <a:off x="11353800" y="5991552"/>
            <a:ext cx="812775" cy="86644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9932" y="5884519"/>
            <a:ext cx="1473868" cy="973481"/>
          </a:xfrm>
          <a:prstGeom prst="rect">
            <a:avLst/>
          </a:prstGeom>
        </p:spPr>
      </p:pic>
    </p:spTree>
    <p:extLst>
      <p:ext uri="{BB962C8B-B14F-4D97-AF65-F5344CB8AC3E}">
        <p14:creationId xmlns:p14="http://schemas.microsoft.com/office/powerpoint/2010/main" val="4021710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734505" y="2165645"/>
            <a:ext cx="10515600" cy="1325563"/>
          </a:xfrm>
        </p:spPr>
        <p:txBody>
          <a:bodyPr/>
          <a:lstStyle/>
          <a:p>
            <a:pPr algn="ctr"/>
            <a:r>
              <a:rPr lang="lt-LT" dirty="0" smtClean="0">
                <a:effectLst>
                  <a:outerShdw blurRad="38100" dist="38100" dir="2700000" algn="tl">
                    <a:srgbClr val="000000">
                      <a:alpha val="43137"/>
                    </a:srgbClr>
                  </a:outerShdw>
                </a:effectLst>
              </a:rPr>
              <a:t>Ačiū už dėmesį</a:t>
            </a:r>
            <a:endParaRPr lang="lt-LT" dirty="0">
              <a:effectLst>
                <a:outerShdw blurRad="38100" dist="38100" dir="2700000" algn="tl">
                  <a:srgbClr val="000000">
                    <a:alpha val="43137"/>
                  </a:srgbClr>
                </a:outerShdw>
              </a:effectLst>
            </a:endParaRPr>
          </a:p>
        </p:txBody>
      </p:sp>
      <p:pic>
        <p:nvPicPr>
          <p:cNvPr id="3" name="Paveikslėlis 2"/>
          <p:cNvPicPr>
            <a:picLocks noChangeAspect="1"/>
          </p:cNvPicPr>
          <p:nvPr/>
        </p:nvPicPr>
        <p:blipFill>
          <a:blip r:embed="rId2"/>
          <a:stretch>
            <a:fillRect/>
          </a:stretch>
        </p:blipFill>
        <p:spPr>
          <a:xfrm>
            <a:off x="3885497" y="3817613"/>
            <a:ext cx="1248218" cy="1088796"/>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215" y="3491208"/>
            <a:ext cx="2134453" cy="1409793"/>
          </a:xfrm>
          <a:prstGeom prst="rect">
            <a:avLst/>
          </a:prstGeom>
        </p:spPr>
      </p:pic>
    </p:spTree>
    <p:extLst>
      <p:ext uri="{BB962C8B-B14F-4D97-AF65-F5344CB8AC3E}">
        <p14:creationId xmlns:p14="http://schemas.microsoft.com/office/powerpoint/2010/main" val="677473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pPr algn="ctr"/>
            <a:r>
              <a:rPr lang="lt-LT" dirty="0" smtClean="0">
                <a:effectLst>
                  <a:outerShdw blurRad="38100" dist="38100" dir="2700000" algn="tl">
                    <a:srgbClr val="000000">
                      <a:alpha val="43137"/>
                    </a:srgbClr>
                  </a:outerShdw>
                </a:effectLst>
              </a:rPr>
              <a:t>Įstaigos susiduria su problemomis</a:t>
            </a:r>
            <a:endParaRPr lang="lt-LT" dirty="0">
              <a:effectLst>
                <a:outerShdw blurRad="38100" dist="38100" dir="2700000" algn="tl">
                  <a:srgbClr val="000000">
                    <a:alpha val="43137"/>
                  </a:srgbClr>
                </a:outerShdw>
              </a:effectLst>
            </a:endParaRPr>
          </a:p>
        </p:txBody>
      </p:sp>
      <p:sp>
        <p:nvSpPr>
          <p:cNvPr id="3" name="Turinio vietos rezervavimo ženklas 2"/>
          <p:cNvSpPr>
            <a:spLocks noGrp="1"/>
          </p:cNvSpPr>
          <p:nvPr>
            <p:ph type="body" idx="1"/>
          </p:nvPr>
        </p:nvSpPr>
        <p:spPr>
          <a:xfrm>
            <a:off x="839788" y="1300481"/>
            <a:ext cx="5157787" cy="759056"/>
          </a:xfrm>
        </p:spPr>
        <p:txBody>
          <a:bodyPr>
            <a:normAutofit fontScale="40000" lnSpcReduction="20000"/>
          </a:bodyPr>
          <a:lstStyle/>
          <a:p>
            <a:endParaRPr lang="lt-LT" dirty="0" smtClean="0"/>
          </a:p>
          <a:p>
            <a:r>
              <a:rPr lang="lt-LT" sz="8400" dirty="0" smtClean="0"/>
              <a:t>Problema </a:t>
            </a:r>
            <a:endParaRPr lang="lt-LT" sz="8400" dirty="0"/>
          </a:p>
        </p:txBody>
      </p:sp>
      <p:sp>
        <p:nvSpPr>
          <p:cNvPr id="7" name="Turinio vietos rezervavimo ženklas 6"/>
          <p:cNvSpPr>
            <a:spLocks noGrp="1"/>
          </p:cNvSpPr>
          <p:nvPr>
            <p:ph sz="half" idx="2"/>
          </p:nvPr>
        </p:nvSpPr>
        <p:spPr>
          <a:xfrm>
            <a:off x="839788" y="2106498"/>
            <a:ext cx="5157787" cy="4751502"/>
          </a:xfrm>
        </p:spPr>
        <p:txBody>
          <a:bodyPr>
            <a:normAutofit fontScale="77500" lnSpcReduction="20000"/>
          </a:bodyPr>
          <a:lstStyle/>
          <a:p>
            <a:r>
              <a:rPr lang="lt-LT" dirty="0"/>
              <a:t>Neskaito teisės aktų susijusių su savo darbo pobūdžiu</a:t>
            </a:r>
            <a:r>
              <a:rPr lang="lt-LT" dirty="0" smtClean="0"/>
              <a:t>;</a:t>
            </a:r>
          </a:p>
          <a:p>
            <a:r>
              <a:rPr lang="lt-LT" dirty="0" smtClean="0"/>
              <a:t>Specialistai </a:t>
            </a:r>
            <a:r>
              <a:rPr lang="lt-LT" dirty="0"/>
              <a:t>neskaito, nepaiso ar nesupranta informacijos gaunamos iš </a:t>
            </a:r>
            <a:r>
              <a:rPr lang="lt-LT" dirty="0" smtClean="0"/>
              <a:t>KMSA (pvz.</a:t>
            </a:r>
            <a:r>
              <a:rPr lang="lt-LT" sz="1900" dirty="0" smtClean="0"/>
              <a:t> mažos vertės pirkim sąlygos</a:t>
            </a:r>
            <a:r>
              <a:rPr lang="lt-LT" dirty="0" smtClean="0"/>
              <a:t>);</a:t>
            </a:r>
          </a:p>
          <a:p>
            <a:r>
              <a:rPr lang="lt-LT" dirty="0" smtClean="0"/>
              <a:t>Neskaito sutarčių sąlygų, techninių </a:t>
            </a:r>
            <a:r>
              <a:rPr lang="lt-LT" dirty="0"/>
              <a:t>specifikacijų ir nežino kaip vertinti priimamus maisto produktus;</a:t>
            </a:r>
          </a:p>
          <a:p>
            <a:r>
              <a:rPr lang="lt-LT" dirty="0" smtClean="0"/>
              <a:t>Vyrauja nusistovėjęs požiūris - jei </a:t>
            </a:r>
            <a:r>
              <a:rPr lang="lt-LT" dirty="0"/>
              <a:t>pirkimus vykdo ne įstaiga (</a:t>
            </a:r>
            <a:r>
              <a:rPr lang="lt-LT" dirty="0" smtClean="0"/>
              <a:t>KMSA / CPO</a:t>
            </a:r>
            <a:r>
              <a:rPr lang="lt-LT" dirty="0"/>
              <a:t>), tik skundžiasi ir net nebando stengtis iš tiekėjų gauti prekes pagal </a:t>
            </a:r>
            <a:r>
              <a:rPr lang="lt-LT" dirty="0" smtClean="0"/>
              <a:t>TS;</a:t>
            </a:r>
          </a:p>
          <a:p>
            <a:r>
              <a:rPr lang="lt-LT" dirty="0" smtClean="0"/>
              <a:t>Vaikų gimtadienių šventimas, vartojant draudžiamus maisto produktus pagal maitinimo aprašą;</a:t>
            </a:r>
          </a:p>
          <a:p>
            <a:r>
              <a:rPr lang="lt-LT" dirty="0"/>
              <a:t>Pirkimų techninės sąlygos ir sutarčių viešinimas</a:t>
            </a:r>
            <a:r>
              <a:rPr lang="lt-LT" dirty="0" smtClean="0"/>
              <a:t>.</a:t>
            </a:r>
            <a:endParaRPr lang="lt-LT" dirty="0"/>
          </a:p>
        </p:txBody>
      </p:sp>
      <p:sp>
        <p:nvSpPr>
          <p:cNvPr id="8" name="Teksto vietos rezervavimo ženklas 7"/>
          <p:cNvSpPr>
            <a:spLocks noGrp="1"/>
          </p:cNvSpPr>
          <p:nvPr>
            <p:ph type="body" sz="quarter" idx="3"/>
          </p:nvPr>
        </p:nvSpPr>
        <p:spPr>
          <a:xfrm>
            <a:off x="6197601" y="1332879"/>
            <a:ext cx="5183188" cy="694259"/>
          </a:xfrm>
        </p:spPr>
        <p:txBody>
          <a:bodyPr>
            <a:normAutofit/>
          </a:bodyPr>
          <a:lstStyle/>
          <a:p>
            <a:r>
              <a:rPr lang="lt-LT" sz="3400" dirty="0" smtClean="0"/>
              <a:t>Sprendimas</a:t>
            </a:r>
            <a:endParaRPr lang="lt-LT" sz="3400" dirty="0"/>
          </a:p>
        </p:txBody>
      </p:sp>
      <p:sp>
        <p:nvSpPr>
          <p:cNvPr id="9" name="Turinio vietos rezervavimo ženklas 8"/>
          <p:cNvSpPr>
            <a:spLocks noGrp="1"/>
          </p:cNvSpPr>
          <p:nvPr>
            <p:ph sz="quarter" idx="4"/>
          </p:nvPr>
        </p:nvSpPr>
        <p:spPr>
          <a:xfrm>
            <a:off x="6375686" y="2106498"/>
            <a:ext cx="5183188" cy="4751502"/>
          </a:xfrm>
        </p:spPr>
        <p:txBody>
          <a:bodyPr>
            <a:normAutofit fontScale="77500" lnSpcReduction="20000"/>
          </a:bodyPr>
          <a:lstStyle/>
          <a:p>
            <a:r>
              <a:rPr lang="lt-LT" dirty="0"/>
              <a:t>Skaityti teisės aktus </a:t>
            </a:r>
            <a:r>
              <a:rPr lang="lt-LT" dirty="0" smtClean="0"/>
              <a:t>–&gt; jei neaišku paskaičius – aiškintis su kolegomis, KMSA;</a:t>
            </a:r>
          </a:p>
          <a:p>
            <a:r>
              <a:rPr lang="lt-LT" dirty="0"/>
              <a:t>Skaityti </a:t>
            </a:r>
            <a:r>
              <a:rPr lang="lt-LT" dirty="0" smtClean="0"/>
              <a:t>iš KMSA gaunamą informaciją –&gt; jei </a:t>
            </a:r>
            <a:r>
              <a:rPr lang="lt-LT" dirty="0"/>
              <a:t>neaišku paskaičius </a:t>
            </a:r>
            <a:r>
              <a:rPr lang="lt-LT" dirty="0" smtClean="0"/>
              <a:t>–&gt; skaityti -&gt; kreiptis į KMSA;</a:t>
            </a:r>
            <a:endParaRPr lang="lt-LT" dirty="0"/>
          </a:p>
          <a:p>
            <a:r>
              <a:rPr lang="lt-LT" dirty="0" smtClean="0"/>
              <a:t>Skaityti sutarčių sąlygas, technines specifikacijas ir analizuoti teisės aktus susijusius su prekėmis, </a:t>
            </a:r>
            <a:r>
              <a:rPr lang="lt-LT" dirty="0"/>
              <a:t>kreiptis į KMSA</a:t>
            </a:r>
            <a:r>
              <a:rPr lang="lt-LT" dirty="0" smtClean="0"/>
              <a:t>;</a:t>
            </a:r>
          </a:p>
          <a:p>
            <a:r>
              <a:rPr lang="lt-LT" dirty="0"/>
              <a:t>Skaityti sutarčių sąlygas, technines specifikacijas ir analizuoti teisės aktus susijusius su </a:t>
            </a:r>
            <a:r>
              <a:rPr lang="lt-LT" dirty="0" smtClean="0"/>
              <a:t>prekėmis, rašyti pretenzijas tiekėjams dėl neatitikties;</a:t>
            </a:r>
          </a:p>
          <a:p>
            <a:r>
              <a:rPr lang="lt-LT" dirty="0" smtClean="0"/>
              <a:t>Pirmo pokalbio metu su tėveliais apie tai pakalbėti, priminti auklėtojoms ir tėvams;</a:t>
            </a:r>
          </a:p>
          <a:p>
            <a:r>
              <a:rPr lang="lt-LT" dirty="0"/>
              <a:t>Atsakingai ruošti pirkimų sąlygas, viešinti visas sutartis</a:t>
            </a:r>
            <a:r>
              <a:rPr lang="lt-LT" dirty="0" smtClean="0"/>
              <a:t>.</a:t>
            </a:r>
            <a:endParaRPr lang="lt-LT" dirty="0"/>
          </a:p>
        </p:txBody>
      </p:sp>
      <p:pic>
        <p:nvPicPr>
          <p:cNvPr id="4" name="Paveikslėlis 3"/>
          <p:cNvPicPr>
            <a:picLocks noChangeAspect="1"/>
          </p:cNvPicPr>
          <p:nvPr/>
        </p:nvPicPr>
        <p:blipFill>
          <a:blip r:embed="rId2"/>
          <a:stretch>
            <a:fillRect/>
          </a:stretch>
        </p:blipFill>
        <p:spPr>
          <a:xfrm>
            <a:off x="9872344" y="5882555"/>
            <a:ext cx="1481456" cy="975445"/>
          </a:xfrm>
          <a:prstGeom prst="rect">
            <a:avLst/>
          </a:prstGeom>
        </p:spPr>
      </p:pic>
      <p:pic>
        <p:nvPicPr>
          <p:cNvPr id="5" name="Paveikslėlis 4"/>
          <p:cNvPicPr>
            <a:picLocks noChangeAspect="1"/>
          </p:cNvPicPr>
          <p:nvPr/>
        </p:nvPicPr>
        <p:blipFill>
          <a:blip r:embed="rId3"/>
          <a:stretch>
            <a:fillRect/>
          </a:stretch>
        </p:blipFill>
        <p:spPr>
          <a:xfrm>
            <a:off x="11353800" y="5992293"/>
            <a:ext cx="810838" cy="865707"/>
          </a:xfrm>
          <a:prstGeom prst="rect">
            <a:avLst/>
          </a:prstGeom>
        </p:spPr>
      </p:pic>
      <p:sp>
        <p:nvSpPr>
          <p:cNvPr id="6" name="Turinio vietos rezervavimo ženklas 2"/>
          <p:cNvSpPr txBox="1">
            <a:spLocks/>
          </p:cNvSpPr>
          <p:nvPr/>
        </p:nvSpPr>
        <p:spPr>
          <a:xfrm>
            <a:off x="6401087" y="1659747"/>
            <a:ext cx="5763551" cy="4376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lt-LT" dirty="0" smtClean="0"/>
          </a:p>
          <a:p>
            <a:endParaRPr lang="lt-LT" dirty="0" smtClean="0"/>
          </a:p>
          <a:p>
            <a:endParaRPr lang="lt-LT" dirty="0"/>
          </a:p>
        </p:txBody>
      </p:sp>
    </p:spTree>
    <p:extLst>
      <p:ext uri="{BB962C8B-B14F-4D97-AF65-F5344CB8AC3E}">
        <p14:creationId xmlns:p14="http://schemas.microsoft.com/office/powerpoint/2010/main" val="2024712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title"/>
          </p:nvPr>
        </p:nvSpPr>
        <p:spPr/>
        <p:txBody>
          <a:bodyPr/>
          <a:lstStyle/>
          <a:p>
            <a:pPr algn="ctr"/>
            <a:r>
              <a:rPr lang="lt-LT" dirty="0" err="1" smtClean="0">
                <a:effectLst>
                  <a:outerShdw blurRad="38100" dist="38100" dir="2700000" algn="tl">
                    <a:srgbClr val="000000">
                      <a:alpha val="43137"/>
                    </a:srgbClr>
                  </a:outerShdw>
                </a:effectLst>
              </a:rPr>
              <a:t>Dietistai</a:t>
            </a:r>
            <a:r>
              <a:rPr lang="lt-LT" dirty="0" smtClean="0">
                <a:effectLst>
                  <a:outerShdw blurRad="38100" dist="38100" dir="2700000" algn="tl">
                    <a:srgbClr val="000000">
                      <a:alpha val="43137"/>
                    </a:srgbClr>
                  </a:outerShdw>
                </a:effectLst>
              </a:rPr>
              <a:t> susidūrė su problemomis, kurios apsunkina darbą</a:t>
            </a:r>
            <a:endParaRPr lang="lt-LT" dirty="0">
              <a:effectLst>
                <a:outerShdw blurRad="38100" dist="38100" dir="2700000" algn="tl">
                  <a:srgbClr val="000000">
                    <a:alpha val="43137"/>
                  </a:srgbClr>
                </a:outerShdw>
              </a:effectLst>
            </a:endParaRPr>
          </a:p>
        </p:txBody>
      </p:sp>
      <p:sp>
        <p:nvSpPr>
          <p:cNvPr id="5" name="Teksto vietos rezervavimo ženklas 4"/>
          <p:cNvSpPr>
            <a:spLocks noGrp="1"/>
          </p:cNvSpPr>
          <p:nvPr>
            <p:ph type="body" idx="1"/>
          </p:nvPr>
        </p:nvSpPr>
        <p:spPr>
          <a:xfrm>
            <a:off x="839788" y="1366203"/>
            <a:ext cx="5157787" cy="823912"/>
          </a:xfrm>
        </p:spPr>
        <p:txBody>
          <a:bodyPr/>
          <a:lstStyle/>
          <a:p>
            <a:r>
              <a:rPr lang="lt-LT" dirty="0" smtClean="0"/>
              <a:t>Problema </a:t>
            </a:r>
            <a:endParaRPr lang="lt-LT" dirty="0"/>
          </a:p>
        </p:txBody>
      </p:sp>
      <p:sp>
        <p:nvSpPr>
          <p:cNvPr id="6" name="Turinio vietos rezervavimo ženklas 5"/>
          <p:cNvSpPr>
            <a:spLocks noGrp="1"/>
          </p:cNvSpPr>
          <p:nvPr>
            <p:ph sz="half" idx="2"/>
          </p:nvPr>
        </p:nvSpPr>
        <p:spPr>
          <a:xfrm>
            <a:off x="839788" y="2505074"/>
            <a:ext cx="5157787" cy="4007485"/>
          </a:xfrm>
        </p:spPr>
        <p:txBody>
          <a:bodyPr>
            <a:normAutofit fontScale="85000" lnSpcReduction="20000"/>
          </a:bodyPr>
          <a:lstStyle/>
          <a:p>
            <a:r>
              <a:rPr lang="lt-LT" dirty="0" smtClean="0"/>
              <a:t>Perspektyviai valgiaraščiai Valga suvesti netiksliai (neatitinka patvirtintų VMVT);</a:t>
            </a:r>
          </a:p>
          <a:p>
            <a:r>
              <a:rPr lang="lt-LT" dirty="0" smtClean="0"/>
              <a:t>Technologinės kortelės suvestos be technologinių aprašymų ar yra kitų trūkumų, nepateiktos virtuvės personalui;</a:t>
            </a:r>
          </a:p>
          <a:p>
            <a:r>
              <a:rPr lang="lt-LT" dirty="0" smtClean="0"/>
              <a:t>Įstaigų administracija užvertė darbais – sutarčių parengimas, naujas perspektyvinis;</a:t>
            </a:r>
          </a:p>
          <a:p>
            <a:r>
              <a:rPr lang="lt-LT" dirty="0" err="1" smtClean="0"/>
              <a:t>Dietistui</a:t>
            </a:r>
            <a:r>
              <a:rPr lang="lt-LT" dirty="0" smtClean="0"/>
              <a:t> tenka kovoti su sandėlininku ar kitu personalu dėl maisto produktų apvalinimo.</a:t>
            </a:r>
          </a:p>
          <a:p>
            <a:endParaRPr lang="lt-LT" dirty="0" smtClean="0"/>
          </a:p>
          <a:p>
            <a:endParaRPr lang="lt-LT" dirty="0"/>
          </a:p>
        </p:txBody>
      </p:sp>
      <p:sp>
        <p:nvSpPr>
          <p:cNvPr id="7" name="Teksto vietos rezervavimo ženklas 6"/>
          <p:cNvSpPr>
            <a:spLocks noGrp="1"/>
          </p:cNvSpPr>
          <p:nvPr>
            <p:ph type="body" sz="quarter" idx="3"/>
          </p:nvPr>
        </p:nvSpPr>
        <p:spPr>
          <a:xfrm>
            <a:off x="6172200" y="1273970"/>
            <a:ext cx="5183188" cy="823912"/>
          </a:xfrm>
        </p:spPr>
        <p:txBody>
          <a:bodyPr/>
          <a:lstStyle/>
          <a:p>
            <a:r>
              <a:rPr lang="lt-LT" dirty="0" smtClean="0"/>
              <a:t>Sprendimas </a:t>
            </a:r>
            <a:endParaRPr lang="lt-LT" dirty="0"/>
          </a:p>
        </p:txBody>
      </p:sp>
      <p:sp>
        <p:nvSpPr>
          <p:cNvPr id="8" name="Turinio vietos rezervavimo ženklas 7"/>
          <p:cNvSpPr>
            <a:spLocks noGrp="1"/>
          </p:cNvSpPr>
          <p:nvPr>
            <p:ph sz="quarter" idx="4"/>
          </p:nvPr>
        </p:nvSpPr>
        <p:spPr>
          <a:xfrm>
            <a:off x="6172200" y="2505074"/>
            <a:ext cx="5183188" cy="3855085"/>
          </a:xfrm>
        </p:spPr>
        <p:txBody>
          <a:bodyPr>
            <a:normAutofit fontScale="85000" lnSpcReduction="20000"/>
          </a:bodyPr>
          <a:lstStyle/>
          <a:p>
            <a:r>
              <a:rPr lang="lt-LT" dirty="0" err="1" smtClean="0"/>
              <a:t>Dietistai</a:t>
            </a:r>
            <a:r>
              <a:rPr lang="lt-LT" dirty="0" smtClean="0"/>
              <a:t> Valga koreguoja perspektyvinius, kad šie atitiktų VMVT patvirtintus;</a:t>
            </a:r>
          </a:p>
          <a:p>
            <a:r>
              <a:rPr lang="lt-LT" dirty="0" err="1" smtClean="0"/>
              <a:t>Detistai</a:t>
            </a:r>
            <a:r>
              <a:rPr lang="lt-LT" dirty="0" smtClean="0"/>
              <a:t> technologines korteles koreguoja, papildo. Spausdina ir pateikia virtuvės personalui;</a:t>
            </a:r>
          </a:p>
          <a:p>
            <a:r>
              <a:rPr lang="lt-LT" dirty="0" err="1" smtClean="0"/>
              <a:t>Dietistai</a:t>
            </a:r>
            <a:r>
              <a:rPr lang="lt-LT" dirty="0" smtClean="0"/>
              <a:t> visa tai padarys, bet ne per pirmas dvi savaites;</a:t>
            </a:r>
          </a:p>
          <a:p>
            <a:r>
              <a:rPr lang="lt-LT" dirty="0" smtClean="0"/>
              <a:t>Įstaigų darbuotojams reikia susitaikyti, ir energiją nukreipti savo tiesioginiam darbui, kad maisto produktai turi būti </a:t>
            </a:r>
            <a:r>
              <a:rPr lang="lt-LT" smtClean="0"/>
              <a:t>išduodami neapvalinant.</a:t>
            </a:r>
            <a:endParaRPr lang="lt-LT" dirty="0" smtClean="0"/>
          </a:p>
        </p:txBody>
      </p:sp>
      <p:pic>
        <p:nvPicPr>
          <p:cNvPr id="2" name="Paveikslėlis 1"/>
          <p:cNvPicPr>
            <a:picLocks noChangeAspect="1"/>
          </p:cNvPicPr>
          <p:nvPr/>
        </p:nvPicPr>
        <p:blipFill>
          <a:blip r:embed="rId3"/>
          <a:stretch>
            <a:fillRect/>
          </a:stretch>
        </p:blipFill>
        <p:spPr>
          <a:xfrm>
            <a:off x="9820210" y="5882555"/>
            <a:ext cx="1487553" cy="975445"/>
          </a:xfrm>
          <a:prstGeom prst="rect">
            <a:avLst/>
          </a:prstGeom>
        </p:spPr>
      </p:pic>
      <p:pic>
        <p:nvPicPr>
          <p:cNvPr id="3" name="Paveikslėlis 2"/>
          <p:cNvPicPr>
            <a:picLocks noChangeAspect="1"/>
          </p:cNvPicPr>
          <p:nvPr/>
        </p:nvPicPr>
        <p:blipFill>
          <a:blip r:embed="rId4"/>
          <a:stretch>
            <a:fillRect/>
          </a:stretch>
        </p:blipFill>
        <p:spPr>
          <a:xfrm>
            <a:off x="11307763" y="5992293"/>
            <a:ext cx="810838" cy="865707"/>
          </a:xfrm>
          <a:prstGeom prst="rect">
            <a:avLst/>
          </a:prstGeom>
        </p:spPr>
      </p:pic>
    </p:spTree>
    <p:extLst>
      <p:ext uri="{BB962C8B-B14F-4D97-AF65-F5344CB8AC3E}">
        <p14:creationId xmlns:p14="http://schemas.microsoft.com/office/powerpoint/2010/main" val="811633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556952" y="290311"/>
            <a:ext cx="11353800" cy="1325563"/>
          </a:xfrm>
        </p:spPr>
        <p:txBody>
          <a:bodyPr/>
          <a:lstStyle/>
          <a:p>
            <a:pPr algn="ctr"/>
            <a:r>
              <a:rPr lang="lt-LT" dirty="0" smtClean="0">
                <a:effectLst>
                  <a:outerShdw blurRad="38100" dist="38100" dir="2700000" algn="tl">
                    <a:srgbClr val="000000">
                      <a:alpha val="43137"/>
                    </a:srgbClr>
                  </a:outerShdw>
                </a:effectLst>
              </a:rPr>
              <a:t>Sandėlyje turi būti elektroninės svarstyklės (vnt., pagal įstaigas)</a:t>
            </a:r>
            <a:endParaRPr lang="lt-LT" dirty="0">
              <a:effectLst>
                <a:outerShdw blurRad="38100" dist="38100" dir="2700000" algn="tl">
                  <a:srgbClr val="000000">
                    <a:alpha val="43137"/>
                  </a:srgbClr>
                </a:outerShdw>
              </a:effectLst>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265872388"/>
              </p:ext>
            </p:extLst>
          </p:nvPr>
        </p:nvGraphicFramePr>
        <p:xfrm>
          <a:off x="838200" y="1351128"/>
          <a:ext cx="10515600" cy="5506871"/>
        </p:xfrm>
        <a:graphic>
          <a:graphicData uri="http://schemas.openxmlformats.org/drawingml/2006/chart">
            <c:chart xmlns:c="http://schemas.openxmlformats.org/drawingml/2006/chart" xmlns:r="http://schemas.openxmlformats.org/officeDocument/2006/relationships" r:id="rId2"/>
          </a:graphicData>
        </a:graphic>
      </p:graphicFrame>
      <p:pic>
        <p:nvPicPr>
          <p:cNvPr id="4" name="Paveikslėlis 3"/>
          <p:cNvPicPr>
            <a:picLocks noChangeAspect="1"/>
          </p:cNvPicPr>
          <p:nvPr/>
        </p:nvPicPr>
        <p:blipFill>
          <a:blip r:embed="rId3"/>
          <a:stretch>
            <a:fillRect/>
          </a:stretch>
        </p:blipFill>
        <p:spPr>
          <a:xfrm>
            <a:off x="11353800" y="5991552"/>
            <a:ext cx="812775" cy="866448"/>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79932" y="5884519"/>
            <a:ext cx="1473868" cy="973481"/>
          </a:xfrm>
          <a:prstGeom prst="rect">
            <a:avLst/>
          </a:prstGeom>
        </p:spPr>
      </p:pic>
    </p:spTree>
    <p:extLst>
      <p:ext uri="{BB962C8B-B14F-4D97-AF65-F5344CB8AC3E}">
        <p14:creationId xmlns:p14="http://schemas.microsoft.com/office/powerpoint/2010/main" val="3494683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dirty="0" smtClean="0">
                <a:effectLst>
                  <a:outerShdw blurRad="38100" dist="38100" dir="2700000" algn="tl">
                    <a:srgbClr val="000000">
                      <a:alpha val="43137"/>
                    </a:srgbClr>
                  </a:outerShdw>
                </a:effectLst>
              </a:rPr>
              <a:t>Valgiaraštyje maisto produktai neapvalinami</a:t>
            </a:r>
            <a:br>
              <a:rPr lang="lt-LT" dirty="0" smtClean="0">
                <a:effectLst>
                  <a:outerShdw blurRad="38100" dist="38100" dir="2700000" algn="tl">
                    <a:srgbClr val="000000">
                      <a:alpha val="43137"/>
                    </a:srgbClr>
                  </a:outerShdw>
                </a:effectLst>
              </a:rPr>
            </a:br>
            <a:endParaRPr lang="lt-LT" dirty="0">
              <a:effectLst>
                <a:outerShdw blurRad="38100" dist="38100" dir="2700000" algn="tl">
                  <a:srgbClr val="000000">
                    <a:alpha val="43137"/>
                  </a:srgbClr>
                </a:outerShdw>
              </a:effectLst>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629280501"/>
              </p:ext>
            </p:extLst>
          </p:nvPr>
        </p:nvGraphicFramePr>
        <p:xfrm>
          <a:off x="176463" y="1310184"/>
          <a:ext cx="12015537" cy="5547815"/>
        </p:xfrm>
        <a:graphic>
          <a:graphicData uri="http://schemas.openxmlformats.org/drawingml/2006/chart">
            <c:chart xmlns:c="http://schemas.openxmlformats.org/drawingml/2006/chart" xmlns:r="http://schemas.openxmlformats.org/officeDocument/2006/relationships" r:id="rId3"/>
          </a:graphicData>
        </a:graphic>
      </p:graphicFrame>
      <p:pic>
        <p:nvPicPr>
          <p:cNvPr id="4" name="Paveikslėlis 3"/>
          <p:cNvPicPr>
            <a:picLocks noChangeAspect="1"/>
          </p:cNvPicPr>
          <p:nvPr/>
        </p:nvPicPr>
        <p:blipFill>
          <a:blip r:embed="rId4"/>
          <a:stretch>
            <a:fillRect/>
          </a:stretch>
        </p:blipFill>
        <p:spPr>
          <a:xfrm>
            <a:off x="11353800" y="5991552"/>
            <a:ext cx="812775" cy="866448"/>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79932" y="5884519"/>
            <a:ext cx="1473868" cy="973481"/>
          </a:xfrm>
          <a:prstGeom prst="rect">
            <a:avLst/>
          </a:prstGeom>
        </p:spPr>
      </p:pic>
    </p:spTree>
    <p:extLst>
      <p:ext uri="{BB962C8B-B14F-4D97-AF65-F5344CB8AC3E}">
        <p14:creationId xmlns:p14="http://schemas.microsoft.com/office/powerpoint/2010/main" val="2420956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32756" y="207380"/>
            <a:ext cx="12203084" cy="1075546"/>
          </a:xfrm>
        </p:spPr>
        <p:txBody>
          <a:bodyPr>
            <a:normAutofit fontScale="90000"/>
          </a:bodyPr>
          <a:lstStyle/>
          <a:p>
            <a:pPr algn="ctr"/>
            <a:r>
              <a:rPr lang="lt-LT" dirty="0" smtClean="0">
                <a:effectLst>
                  <a:outerShdw blurRad="38100" dist="38100" dir="2700000" algn="tl">
                    <a:srgbClr val="000000">
                      <a:alpha val="43137"/>
                    </a:srgbClr>
                  </a:outerShdw>
                </a:effectLst>
              </a:rPr>
              <a:t>Geriausias būdas vaikų lankomumo žymėjimui – elektroninis dienynas (vnt., pagal </a:t>
            </a:r>
            <a:r>
              <a:rPr lang="lt-LT" dirty="0">
                <a:effectLst>
                  <a:outerShdw blurRad="38100" dist="38100" dir="2700000" algn="tl">
                    <a:srgbClr val="000000">
                      <a:alpha val="43137"/>
                    </a:srgbClr>
                  </a:outerShdw>
                </a:effectLst>
              </a:rPr>
              <a:t>įstaigas)</a:t>
            </a:r>
          </a:p>
        </p:txBody>
      </p:sp>
      <p:sp>
        <p:nvSpPr>
          <p:cNvPr id="3" name="Turinio vietos rezervavimo ženklas 2"/>
          <p:cNvSpPr>
            <a:spLocks noGrp="1"/>
          </p:cNvSpPr>
          <p:nvPr>
            <p:ph idx="1"/>
          </p:nvPr>
        </p:nvSpPr>
        <p:spPr>
          <a:xfrm>
            <a:off x="838200" y="1214651"/>
            <a:ext cx="11103592" cy="4962312"/>
          </a:xfrm>
        </p:spPr>
        <p:txBody>
          <a:bodyPr>
            <a:normAutofit/>
          </a:bodyPr>
          <a:lstStyle/>
          <a:p>
            <a:pPr marL="0" indent="0">
              <a:buNone/>
            </a:pPr>
            <a:endParaRPr lang="lt-LT" dirty="0" smtClean="0"/>
          </a:p>
          <a:p>
            <a:endParaRPr lang="lt-LT" dirty="0" smtClean="0"/>
          </a:p>
          <a:p>
            <a:endParaRPr lang="lt-LT" dirty="0"/>
          </a:p>
        </p:txBody>
      </p:sp>
      <p:pic>
        <p:nvPicPr>
          <p:cNvPr id="4" name="Paveikslėlis 3"/>
          <p:cNvPicPr>
            <a:picLocks noChangeAspect="1"/>
          </p:cNvPicPr>
          <p:nvPr/>
        </p:nvPicPr>
        <p:blipFill>
          <a:blip r:embed="rId3"/>
          <a:stretch>
            <a:fillRect/>
          </a:stretch>
        </p:blipFill>
        <p:spPr>
          <a:xfrm>
            <a:off x="11353800" y="5991552"/>
            <a:ext cx="812775" cy="866448"/>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79932" y="5884519"/>
            <a:ext cx="1473868" cy="973481"/>
          </a:xfrm>
          <a:prstGeom prst="rect">
            <a:avLst/>
          </a:prstGeom>
        </p:spPr>
      </p:pic>
      <p:graphicFrame>
        <p:nvGraphicFramePr>
          <p:cNvPr id="8" name="Chart 7"/>
          <p:cNvGraphicFramePr/>
          <p:nvPr>
            <p:extLst>
              <p:ext uri="{D42A27DB-BD31-4B8C-83A1-F6EECF244321}">
                <p14:modId xmlns:p14="http://schemas.microsoft.com/office/powerpoint/2010/main" val="3410740128"/>
              </p:ext>
            </p:extLst>
          </p:nvPr>
        </p:nvGraphicFramePr>
        <p:xfrm>
          <a:off x="1733266" y="1214651"/>
          <a:ext cx="8426734" cy="543181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20457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99753"/>
            <a:ext cx="10515600" cy="1229080"/>
          </a:xfrm>
        </p:spPr>
        <p:txBody>
          <a:bodyPr>
            <a:normAutofit fontScale="90000"/>
          </a:bodyPr>
          <a:lstStyle/>
          <a:p>
            <a:pPr algn="ctr"/>
            <a:r>
              <a:rPr lang="lt-LT" dirty="0" smtClean="0">
                <a:effectLst>
                  <a:outerShdw blurRad="38100" dist="38100" dir="2700000" algn="tl">
                    <a:srgbClr val="000000">
                      <a:alpha val="43137"/>
                    </a:srgbClr>
                  </a:outerShdw>
                </a:effectLst>
              </a:rPr>
              <a:t>Vaikai į įstaiga turi būti atvedami (žinomas vaikų skaičius) laiku, kaip nurodyta sutartyje</a:t>
            </a:r>
            <a:endParaRPr lang="lt-LT" dirty="0">
              <a:effectLst>
                <a:outerShdw blurRad="38100" dist="38100" dir="2700000" algn="tl">
                  <a:srgbClr val="000000">
                    <a:alpha val="43137"/>
                  </a:srgbClr>
                </a:outerShdw>
              </a:effectLst>
            </a:endParaRPr>
          </a:p>
        </p:txBody>
      </p:sp>
      <p:sp>
        <p:nvSpPr>
          <p:cNvPr id="3" name="Turinio vietos rezervavimo ženklas 2"/>
          <p:cNvSpPr>
            <a:spLocks noGrp="1"/>
          </p:cNvSpPr>
          <p:nvPr>
            <p:ph idx="1"/>
          </p:nvPr>
        </p:nvSpPr>
        <p:spPr/>
        <p:txBody>
          <a:bodyPr>
            <a:normAutofit/>
          </a:bodyPr>
          <a:lstStyle/>
          <a:p>
            <a:endParaRPr lang="lt-LT" dirty="0" smtClean="0"/>
          </a:p>
          <a:p>
            <a:endParaRPr lang="lt-LT" dirty="0" smtClean="0"/>
          </a:p>
          <a:p>
            <a:endParaRPr lang="lt-LT" dirty="0" smtClean="0"/>
          </a:p>
          <a:p>
            <a:endParaRPr lang="lt-LT" dirty="0"/>
          </a:p>
        </p:txBody>
      </p:sp>
      <p:pic>
        <p:nvPicPr>
          <p:cNvPr id="4" name="Paveikslėlis 3"/>
          <p:cNvPicPr>
            <a:picLocks noChangeAspect="1"/>
          </p:cNvPicPr>
          <p:nvPr/>
        </p:nvPicPr>
        <p:blipFill>
          <a:blip r:embed="rId2"/>
          <a:stretch>
            <a:fillRect/>
          </a:stretch>
        </p:blipFill>
        <p:spPr>
          <a:xfrm>
            <a:off x="11353800" y="5991552"/>
            <a:ext cx="812775" cy="86644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9932" y="5884519"/>
            <a:ext cx="1473868" cy="973481"/>
          </a:xfrm>
          <a:prstGeom prst="rect">
            <a:avLst/>
          </a:prstGeom>
        </p:spPr>
      </p:pic>
      <p:graphicFrame>
        <p:nvGraphicFramePr>
          <p:cNvPr id="8" name="Chart 7"/>
          <p:cNvGraphicFramePr/>
          <p:nvPr>
            <p:extLst>
              <p:ext uri="{D42A27DB-BD31-4B8C-83A1-F6EECF244321}">
                <p14:modId xmlns:p14="http://schemas.microsoft.com/office/powerpoint/2010/main" val="453416891"/>
              </p:ext>
            </p:extLst>
          </p:nvPr>
        </p:nvGraphicFramePr>
        <p:xfrm>
          <a:off x="368491" y="1198880"/>
          <a:ext cx="9853682" cy="54748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9771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4655" y="365125"/>
            <a:ext cx="12101919" cy="1325563"/>
          </a:xfrm>
        </p:spPr>
        <p:txBody>
          <a:bodyPr>
            <a:normAutofit/>
          </a:bodyPr>
          <a:lstStyle/>
          <a:p>
            <a:pPr algn="ctr"/>
            <a:r>
              <a:rPr lang="lt-LT" dirty="0" smtClean="0">
                <a:effectLst>
                  <a:outerShdw blurRad="38100" dist="38100" dir="2700000" algn="tl">
                    <a:srgbClr val="000000">
                      <a:alpha val="43137"/>
                    </a:srgbClr>
                  </a:outerShdw>
                </a:effectLst>
              </a:rPr>
              <a:t>Pageidautina, kad darbuotojų mitybos grafikas būtų sudaromas mėnesiui (vnt., pagal </a:t>
            </a:r>
            <a:r>
              <a:rPr lang="lt-LT" dirty="0">
                <a:effectLst>
                  <a:outerShdw blurRad="38100" dist="38100" dir="2700000" algn="tl">
                    <a:srgbClr val="000000">
                      <a:alpha val="43137"/>
                    </a:srgbClr>
                  </a:outerShdw>
                </a:effectLst>
              </a:rPr>
              <a:t>įstaigas)</a:t>
            </a:r>
          </a:p>
        </p:txBody>
      </p:sp>
      <p:sp>
        <p:nvSpPr>
          <p:cNvPr id="3" name="Turinio vietos rezervavimo ženklas 2"/>
          <p:cNvSpPr>
            <a:spLocks noGrp="1"/>
          </p:cNvSpPr>
          <p:nvPr>
            <p:ph idx="1"/>
          </p:nvPr>
        </p:nvSpPr>
        <p:spPr>
          <a:xfrm>
            <a:off x="1007918" y="2073438"/>
            <a:ext cx="10515600" cy="4351338"/>
          </a:xfrm>
        </p:spPr>
        <p:txBody>
          <a:bodyPr>
            <a:normAutofit/>
          </a:bodyPr>
          <a:lstStyle/>
          <a:p>
            <a:endParaRPr lang="lt-LT" dirty="0" smtClean="0"/>
          </a:p>
          <a:p>
            <a:endParaRPr lang="lt-LT" dirty="0" smtClean="0"/>
          </a:p>
          <a:p>
            <a:endParaRPr lang="lt-LT" dirty="0" smtClean="0"/>
          </a:p>
          <a:p>
            <a:endParaRPr lang="lt-LT" dirty="0"/>
          </a:p>
        </p:txBody>
      </p:sp>
      <p:pic>
        <p:nvPicPr>
          <p:cNvPr id="4" name="Paveikslėlis 3"/>
          <p:cNvPicPr>
            <a:picLocks noChangeAspect="1"/>
          </p:cNvPicPr>
          <p:nvPr/>
        </p:nvPicPr>
        <p:blipFill>
          <a:blip r:embed="rId2"/>
          <a:stretch>
            <a:fillRect/>
          </a:stretch>
        </p:blipFill>
        <p:spPr>
          <a:xfrm>
            <a:off x="11353800" y="5991552"/>
            <a:ext cx="812775" cy="86644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9932" y="5884519"/>
            <a:ext cx="1473868" cy="973481"/>
          </a:xfrm>
          <a:prstGeom prst="rect">
            <a:avLst/>
          </a:prstGeom>
        </p:spPr>
      </p:pic>
      <p:graphicFrame>
        <p:nvGraphicFramePr>
          <p:cNvPr id="8" name="Chart 7"/>
          <p:cNvGraphicFramePr/>
          <p:nvPr>
            <p:extLst>
              <p:ext uri="{D42A27DB-BD31-4B8C-83A1-F6EECF244321}">
                <p14:modId xmlns:p14="http://schemas.microsoft.com/office/powerpoint/2010/main" val="1888804341"/>
              </p:ext>
            </p:extLst>
          </p:nvPr>
        </p:nvGraphicFramePr>
        <p:xfrm>
          <a:off x="1379925" y="1621326"/>
          <a:ext cx="8128000" cy="511791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95802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0"/>
            <a:ext cx="10515600" cy="1325563"/>
          </a:xfrm>
        </p:spPr>
        <p:txBody>
          <a:bodyPr/>
          <a:lstStyle/>
          <a:p>
            <a:pPr algn="ctr"/>
            <a:r>
              <a:rPr lang="lt-LT" dirty="0" smtClean="0">
                <a:effectLst>
                  <a:outerShdw blurRad="38100" dist="38100" dir="2700000" algn="tl">
                    <a:srgbClr val="000000">
                      <a:alpha val="43137"/>
                    </a:srgbClr>
                  </a:outerShdw>
                </a:effectLst>
              </a:rPr>
              <a:t>Vaikai turintys maisto alergiją ar netoleranciją turi būti rodomi „Valga“</a:t>
            </a:r>
            <a:endParaRPr lang="lt-LT" dirty="0">
              <a:effectLst>
                <a:outerShdw blurRad="38100" dist="38100" dir="2700000" algn="tl">
                  <a:srgbClr val="000000">
                    <a:alpha val="43137"/>
                  </a:srgbClr>
                </a:outerShdw>
              </a:effectLst>
            </a:endParaRPr>
          </a:p>
        </p:txBody>
      </p:sp>
      <p:sp>
        <p:nvSpPr>
          <p:cNvPr id="3" name="Turinio vietos rezervavimo ženklas 2"/>
          <p:cNvSpPr>
            <a:spLocks noGrp="1"/>
          </p:cNvSpPr>
          <p:nvPr>
            <p:ph idx="1"/>
          </p:nvPr>
        </p:nvSpPr>
        <p:spPr/>
        <p:txBody>
          <a:bodyPr>
            <a:normAutofit/>
          </a:bodyPr>
          <a:lstStyle/>
          <a:p>
            <a:endParaRPr lang="lt-LT" dirty="0" smtClean="0"/>
          </a:p>
          <a:p>
            <a:endParaRPr lang="lt-LT" dirty="0" smtClean="0"/>
          </a:p>
          <a:p>
            <a:endParaRPr lang="lt-LT" dirty="0" smtClean="0"/>
          </a:p>
          <a:p>
            <a:endParaRPr lang="lt-LT" dirty="0"/>
          </a:p>
        </p:txBody>
      </p:sp>
      <p:pic>
        <p:nvPicPr>
          <p:cNvPr id="4" name="Paveikslėlis 3"/>
          <p:cNvPicPr>
            <a:picLocks noChangeAspect="1"/>
          </p:cNvPicPr>
          <p:nvPr/>
        </p:nvPicPr>
        <p:blipFill>
          <a:blip r:embed="rId3"/>
          <a:stretch>
            <a:fillRect/>
          </a:stretch>
        </p:blipFill>
        <p:spPr>
          <a:xfrm>
            <a:off x="11353800" y="5991552"/>
            <a:ext cx="812775" cy="866448"/>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79932" y="5884519"/>
            <a:ext cx="1473868" cy="973481"/>
          </a:xfrm>
          <a:prstGeom prst="rect">
            <a:avLst/>
          </a:prstGeom>
        </p:spPr>
      </p:pic>
      <p:graphicFrame>
        <p:nvGraphicFramePr>
          <p:cNvPr id="8" name="Chart 7"/>
          <p:cNvGraphicFramePr/>
          <p:nvPr>
            <p:extLst>
              <p:ext uri="{D42A27DB-BD31-4B8C-83A1-F6EECF244321}">
                <p14:modId xmlns:p14="http://schemas.microsoft.com/office/powerpoint/2010/main" val="2909012271"/>
              </p:ext>
            </p:extLst>
          </p:nvPr>
        </p:nvGraphicFramePr>
        <p:xfrm>
          <a:off x="955343" y="1323832"/>
          <a:ext cx="10631606" cy="540451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147311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2631</TotalTime>
  <Words>649</Words>
  <Application>Microsoft Office PowerPoint</Application>
  <PresentationFormat>Plačiaekranė</PresentationFormat>
  <Paragraphs>83</Paragraphs>
  <Slides>13</Slides>
  <Notes>4</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13</vt:i4>
      </vt:variant>
    </vt:vector>
  </HeadingPairs>
  <TitlesOfParts>
    <vt:vector size="18" baseType="lpstr">
      <vt:lpstr>Arial</vt:lpstr>
      <vt:lpstr>Calibri</vt:lpstr>
      <vt:lpstr>Calibri Light</vt:lpstr>
      <vt:lpstr>Times New Roman</vt:lpstr>
      <vt:lpstr>„Office“ tema</vt:lpstr>
      <vt:lpstr>Kauno miesto lopšelių - darželių vizitų (vykusių lapkričio mėnesį) apžvalga      Kaunas, 2020</vt:lpstr>
      <vt:lpstr>Įstaigos susiduria su problemomis</vt:lpstr>
      <vt:lpstr>Dietistai susidūrė su problemomis, kurios apsunkina darbą</vt:lpstr>
      <vt:lpstr>Sandėlyje turi būti elektroninės svarstyklės (vnt., pagal įstaigas)</vt:lpstr>
      <vt:lpstr>Valgiaraštyje maisto produktai neapvalinami </vt:lpstr>
      <vt:lpstr>Geriausias būdas vaikų lankomumo žymėjimui – elektroninis dienynas (vnt., pagal įstaigas)</vt:lpstr>
      <vt:lpstr>Vaikai į įstaiga turi būti atvedami (žinomas vaikų skaičius) laiku, kaip nurodyta sutartyje</vt:lpstr>
      <vt:lpstr>Pageidautina, kad darbuotojų mitybos grafikas būtų sudaromas mėnesiui (vnt., pagal įstaigas)</vt:lpstr>
      <vt:lpstr>Vaikai turintys maisto alergiją ar netoleranciją turi būti rodomi „Valga“</vt:lpstr>
      <vt:lpstr>Šalutinių gyvūninių produktų (ŠGP) sutartys turi būti sudarytos ir tvarkomos</vt:lpstr>
      <vt:lpstr>Svarbu!!!</vt:lpstr>
      <vt:lpstr>Tikimės</vt:lpstr>
      <vt:lpstr>Ačiū už dėmesį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Asmens ir visuomenės sveikatos specialisto funkcijos   Kaunas, 2019</dc:title>
  <dc:creator>Aušra Kelevišiūtė</dc:creator>
  <cp:lastModifiedBy>Asta Keruckė</cp:lastModifiedBy>
  <cp:revision>96</cp:revision>
  <dcterms:created xsi:type="dcterms:W3CDTF">2019-06-04T13:21:22Z</dcterms:created>
  <dcterms:modified xsi:type="dcterms:W3CDTF">2020-01-17T08:34:16Z</dcterms:modified>
</cp:coreProperties>
</file>