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4" r:id="rId4"/>
    <p:sldId id="267" r:id="rId5"/>
    <p:sldId id="265" r:id="rId6"/>
    <p:sldId id="258" r:id="rId7"/>
    <p:sldId id="260" r:id="rId8"/>
    <p:sldId id="266" r:id="rId9"/>
    <p:sldId id="263" r:id="rId1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019" autoAdjust="0"/>
  </p:normalViewPr>
  <p:slideViewPr>
    <p:cSldViewPr snapToGrid="0">
      <p:cViewPr varScale="1">
        <p:scale>
          <a:sx n="94" d="100"/>
          <a:sy n="94" d="100"/>
        </p:scale>
        <p:origin x="11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4EC796-BE28-49AE-9E4C-FF0F3D9FCA33}" type="datetimeFigureOut">
              <a:rPr lang="lt-LT" smtClean="0"/>
              <a:t>2019.11.06</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9915D-6A05-494C-8CD1-80A7568AED9B}" type="slidenum">
              <a:rPr lang="lt-LT" smtClean="0"/>
              <a:t>‹#›</a:t>
            </a:fld>
            <a:endParaRPr lang="lt-LT"/>
          </a:p>
        </p:txBody>
      </p:sp>
    </p:spTree>
    <p:extLst>
      <p:ext uri="{BB962C8B-B14F-4D97-AF65-F5344CB8AC3E}">
        <p14:creationId xmlns:p14="http://schemas.microsoft.com/office/powerpoint/2010/main" val="3380235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28600" indent="-228600">
              <a:buAutoNum type="arabicPeriod"/>
            </a:pPr>
            <a:r>
              <a:rPr lang="lt-LT" baseline="0" dirty="0" smtClean="0"/>
              <a:t>Svarbu išduoti maisto produktus vadovaujantis valgiaraščiu ir technologinėmis kortelėmis. Sistemos galimybės 3 skaičiai po kablelio, vadinasi, iki gramų. Sandėlyje likučiai gali svyruoti, nes visada yra nubyrėjimas, bet tai neturėtų būti dideli kiekiai (10-20 g.);</a:t>
            </a:r>
          </a:p>
          <a:p>
            <a:pPr marL="228600" indent="-228600">
              <a:buAutoNum type="arabicPeriod"/>
            </a:pPr>
            <a:r>
              <a:rPr lang="lt-LT" baseline="0" dirty="0" smtClean="0"/>
              <a:t>Valgančių skaičiaus perdavimo tvarka. Būtų patogiausia, jei visos įstaigos tai tvarkytų platformoje „Mūsų darželiai“. Kad būtų suvesti visi darbuotojai ir vaikai ir jų pasirinkimai. Platforma patogi ir leidžia formuoti tabelius.  Taip pat svarbus vaikų žymėjimo laikas, </a:t>
            </a:r>
            <a:r>
              <a:rPr lang="lt-LT" baseline="0" dirty="0" err="1" smtClean="0"/>
              <a:t>dietisto</a:t>
            </a:r>
            <a:r>
              <a:rPr lang="lt-LT" baseline="0" dirty="0" smtClean="0"/>
              <a:t> prisijungimai platformoje.</a:t>
            </a:r>
          </a:p>
          <a:p>
            <a:pPr marL="228600" indent="-228600">
              <a:buAutoNum type="arabicPeriod"/>
            </a:pPr>
            <a:endParaRPr lang="lt-LT" dirty="0"/>
          </a:p>
        </p:txBody>
      </p:sp>
      <p:sp>
        <p:nvSpPr>
          <p:cNvPr id="4" name="Skaidrės numerio vietos rezervavimo ženklas 3"/>
          <p:cNvSpPr>
            <a:spLocks noGrp="1"/>
          </p:cNvSpPr>
          <p:nvPr>
            <p:ph type="sldNum" sz="quarter" idx="10"/>
          </p:nvPr>
        </p:nvSpPr>
        <p:spPr/>
        <p:txBody>
          <a:bodyPr/>
          <a:lstStyle/>
          <a:p>
            <a:fld id="{40D9915D-6A05-494C-8CD1-80A7568AED9B}" type="slidenum">
              <a:rPr lang="lt-LT" smtClean="0"/>
              <a:t>5</a:t>
            </a:fld>
            <a:endParaRPr lang="lt-LT"/>
          </a:p>
        </p:txBody>
      </p:sp>
    </p:spTree>
    <p:extLst>
      <p:ext uri="{BB962C8B-B14F-4D97-AF65-F5344CB8AC3E}">
        <p14:creationId xmlns:p14="http://schemas.microsoft.com/office/powerpoint/2010/main" val="379708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lgn="just"/>
            <a:endParaRPr lang="lt-LT" sz="1400" b="1" dirty="0" smtClean="0">
              <a:latin typeface="Times New Roman" pitchFamily="18" charset="0"/>
              <a:cs typeface="Times New Roman" pitchFamily="18" charset="0"/>
            </a:endParaRPr>
          </a:p>
        </p:txBody>
      </p:sp>
      <p:sp>
        <p:nvSpPr>
          <p:cNvPr id="4" name="Skaidrės numerio vietos rezervavimo ženklas 3"/>
          <p:cNvSpPr>
            <a:spLocks noGrp="1"/>
          </p:cNvSpPr>
          <p:nvPr>
            <p:ph type="sldNum" sz="quarter" idx="10"/>
          </p:nvPr>
        </p:nvSpPr>
        <p:spPr/>
        <p:txBody>
          <a:bodyPr/>
          <a:lstStyle/>
          <a:p>
            <a:fld id="{40D9915D-6A05-494C-8CD1-80A7568AED9B}" type="slidenum">
              <a:rPr lang="lt-LT" smtClean="0"/>
              <a:t>7</a:t>
            </a:fld>
            <a:endParaRPr lang="lt-LT"/>
          </a:p>
        </p:txBody>
      </p:sp>
    </p:spTree>
    <p:extLst>
      <p:ext uri="{BB962C8B-B14F-4D97-AF65-F5344CB8AC3E}">
        <p14:creationId xmlns:p14="http://schemas.microsoft.com/office/powerpoint/2010/main" val="424155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2019.11.06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884403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2019.11.06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82163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2019.11.06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428216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2019.11.06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13722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os vietos rezervavimo ženklas 3"/>
          <p:cNvSpPr>
            <a:spLocks noGrp="1"/>
          </p:cNvSpPr>
          <p:nvPr>
            <p:ph type="dt" sz="half" idx="10"/>
          </p:nvPr>
        </p:nvSpPr>
        <p:spPr/>
        <p:txBody>
          <a:bodyPr/>
          <a:lstStyle/>
          <a:p>
            <a:fld id="{3DEF2890-B22B-4D53-91CE-880A145258F6}" type="datetimeFigureOut">
              <a:rPr lang="lt-LT" smtClean="0"/>
              <a:t>2019.11.06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224372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Datos vietos rezervavimo ženklas 4"/>
          <p:cNvSpPr>
            <a:spLocks noGrp="1"/>
          </p:cNvSpPr>
          <p:nvPr>
            <p:ph type="dt" sz="half" idx="10"/>
          </p:nvPr>
        </p:nvSpPr>
        <p:spPr/>
        <p:txBody>
          <a:bodyPr/>
          <a:lstStyle/>
          <a:p>
            <a:fld id="{3DEF2890-B22B-4D53-91CE-880A145258F6}" type="datetimeFigureOut">
              <a:rPr lang="lt-LT" smtClean="0"/>
              <a:t>2019.11.06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903408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7" name="Datos vietos rezervavimo ženklas 6"/>
          <p:cNvSpPr>
            <a:spLocks noGrp="1"/>
          </p:cNvSpPr>
          <p:nvPr>
            <p:ph type="dt" sz="half" idx="10"/>
          </p:nvPr>
        </p:nvSpPr>
        <p:spPr/>
        <p:txBody>
          <a:bodyPr/>
          <a:lstStyle/>
          <a:p>
            <a:fld id="{3DEF2890-B22B-4D53-91CE-880A145258F6}" type="datetimeFigureOut">
              <a:rPr lang="lt-LT" smtClean="0"/>
              <a:t>2019.11.06</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55163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3DEF2890-B22B-4D53-91CE-880A145258F6}" type="datetimeFigureOut">
              <a:rPr lang="lt-LT" smtClean="0"/>
              <a:t>2019.11.06</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40983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3DEF2890-B22B-4D53-91CE-880A145258F6}" type="datetimeFigureOut">
              <a:rPr lang="lt-LT" smtClean="0"/>
              <a:t>2019.11.06</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09290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3DEF2890-B22B-4D53-91CE-880A145258F6}" type="datetimeFigureOut">
              <a:rPr lang="lt-LT" smtClean="0"/>
              <a:t>2019.11.06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357083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3DEF2890-B22B-4D53-91CE-880A145258F6}" type="datetimeFigureOut">
              <a:rPr lang="lt-LT" smtClean="0"/>
              <a:t>2019.11.06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367D5F7-3D50-49EF-90C7-E7CB93445797}" type="slidenum">
              <a:rPr lang="lt-LT" smtClean="0"/>
              <a:t>‹#›</a:t>
            </a:fld>
            <a:endParaRPr lang="lt-LT"/>
          </a:p>
        </p:txBody>
      </p:sp>
    </p:spTree>
    <p:extLst>
      <p:ext uri="{BB962C8B-B14F-4D97-AF65-F5344CB8AC3E}">
        <p14:creationId xmlns:p14="http://schemas.microsoft.com/office/powerpoint/2010/main" val="167760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F2890-B22B-4D53-91CE-880A145258F6}" type="datetimeFigureOut">
              <a:rPr lang="lt-LT" smtClean="0"/>
              <a:t>2019.11.06</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7D5F7-3D50-49EF-90C7-E7CB93445797}" type="slidenum">
              <a:rPr lang="lt-LT" smtClean="0"/>
              <a:t>‹#›</a:t>
            </a:fld>
            <a:endParaRPr lang="lt-LT"/>
          </a:p>
        </p:txBody>
      </p:sp>
    </p:spTree>
    <p:extLst>
      <p:ext uri="{BB962C8B-B14F-4D97-AF65-F5344CB8AC3E}">
        <p14:creationId xmlns:p14="http://schemas.microsoft.com/office/powerpoint/2010/main" val="1421493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888076" y="3715153"/>
            <a:ext cx="10515600" cy="2959967"/>
          </a:xfrm>
        </p:spPr>
        <p:txBody>
          <a:bodyPr>
            <a:normAutofit fontScale="90000"/>
          </a:bodyPr>
          <a:lstStyle/>
          <a:p>
            <a:pPr algn="ctr"/>
            <a:r>
              <a:rPr lang="lt-LT" cap="all" dirty="0"/>
              <a:t/>
            </a:r>
            <a:br>
              <a:rPr lang="lt-LT" cap="all" dirty="0"/>
            </a:br>
            <a:r>
              <a:rPr lang="lt-LT" cap="all" dirty="0" err="1" smtClean="0"/>
              <a:t>dietistų</a:t>
            </a:r>
            <a:r>
              <a:rPr lang="lt-LT" cap="all" dirty="0" smtClean="0"/>
              <a:t> </a:t>
            </a:r>
            <a:r>
              <a:rPr lang="lt-LT" cap="all" dirty="0"/>
              <a:t>veiklos </a:t>
            </a:r>
            <a:r>
              <a:rPr lang="lt-LT" cap="all" dirty="0" smtClean="0"/>
              <a:t>organizavimas </a:t>
            </a:r>
            <a:r>
              <a:rPr lang="lt-LT" cap="all" dirty="0"/>
              <a:t>nuo 2020 m. sausio </a:t>
            </a:r>
            <a:r>
              <a:rPr lang="lt-LT" cap="all" dirty="0" smtClean="0"/>
              <a:t>2 </a:t>
            </a:r>
            <a:r>
              <a:rPr lang="lt-LT" cap="all" dirty="0"/>
              <a:t>d.</a:t>
            </a:r>
            <a:r>
              <a:rPr lang="lt-LT" cap="all" dirty="0" smtClean="0"/>
              <a:t/>
            </a:r>
            <a:br>
              <a:rPr lang="lt-LT" cap="all" dirty="0" smtClean="0"/>
            </a:br>
            <a:r>
              <a:rPr lang="lt-LT" cap="all" dirty="0"/>
              <a:t/>
            </a:r>
            <a:br>
              <a:rPr lang="lt-LT" cap="all" dirty="0"/>
            </a:br>
            <a:r>
              <a:rPr lang="lt-LT" cap="all" dirty="0" smtClean="0"/>
              <a:t/>
            </a:r>
            <a:br>
              <a:rPr lang="lt-LT" cap="all" dirty="0" smtClean="0"/>
            </a:br>
            <a:r>
              <a:rPr lang="lt-LT" sz="800" dirty="0" smtClean="0"/>
              <a:t>Kaunas,</a:t>
            </a:r>
            <a:br>
              <a:rPr lang="lt-LT" sz="800" dirty="0" smtClean="0"/>
            </a:br>
            <a:r>
              <a:rPr lang="lt-LT" sz="800" dirty="0" smtClean="0"/>
              <a:t>2019</a:t>
            </a:r>
            <a:endParaRPr lang="lt-LT" cap="all" dirty="0"/>
          </a:p>
        </p:txBody>
      </p:sp>
      <p:pic>
        <p:nvPicPr>
          <p:cNvPr id="2" name="Paveikslėlis 1"/>
          <p:cNvPicPr>
            <a:picLocks noChangeAspect="1"/>
          </p:cNvPicPr>
          <p:nvPr/>
        </p:nvPicPr>
        <p:blipFill>
          <a:blip r:embed="rId2"/>
          <a:stretch>
            <a:fillRect/>
          </a:stretch>
        </p:blipFill>
        <p:spPr>
          <a:xfrm>
            <a:off x="5366793" y="1510067"/>
            <a:ext cx="1408079" cy="1501064"/>
          </a:xfrm>
          <a:prstGeom prst="rect">
            <a:avLst/>
          </a:prstGeom>
        </p:spPr>
      </p:pic>
    </p:spTree>
    <p:extLst>
      <p:ext uri="{BB962C8B-B14F-4D97-AF65-F5344CB8AC3E}">
        <p14:creationId xmlns:p14="http://schemas.microsoft.com/office/powerpoint/2010/main" val="4132144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Situacija šiandien</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normAutofit lnSpcReduction="10000"/>
          </a:bodyPr>
          <a:lstStyle/>
          <a:p>
            <a:r>
              <a:rPr lang="lt-LT" dirty="0"/>
              <a:t>2019 m. liepos 23 d. Tarybos sprendimu Nr. T-349 </a:t>
            </a:r>
            <a:r>
              <a:rPr lang="lt-LT" dirty="0">
                <a:solidFill>
                  <a:schemeClr val="bg2">
                    <a:lumMod val="90000"/>
                  </a:schemeClr>
                </a:solidFill>
              </a:rPr>
              <a:t>„Dėl didžiausio leistino pareigybių (etatų) skaičiaus Kauno miesto savivaldybės biudžetinėse ikimokyklinėse įstaigose nustatymo“ </a:t>
            </a:r>
            <a:r>
              <a:rPr lang="lt-LT" dirty="0"/>
              <a:t>nuo 2020 m. sausio 2 d. </a:t>
            </a:r>
            <a:r>
              <a:rPr lang="lt-LT" dirty="0" err="1"/>
              <a:t>dietistų</a:t>
            </a:r>
            <a:r>
              <a:rPr lang="lt-LT" dirty="0"/>
              <a:t> etatai naikinami Kauno miesto ikimokyklinėse ir priešmokyklinėse </a:t>
            </a:r>
            <a:r>
              <a:rPr lang="lt-LT" dirty="0" smtClean="0"/>
              <a:t>įstaigose.</a:t>
            </a:r>
          </a:p>
          <a:p>
            <a:r>
              <a:rPr lang="lt-LT" dirty="0" smtClean="0"/>
              <a:t>2019 </a:t>
            </a:r>
            <a:r>
              <a:rPr lang="lt-LT" dirty="0"/>
              <a:t>m. liepos 23 d. Tarybos sprendimu Nr. T-353 </a:t>
            </a:r>
            <a:r>
              <a:rPr lang="lt-LT" dirty="0">
                <a:solidFill>
                  <a:schemeClr val="bg2">
                    <a:lumMod val="90000"/>
                  </a:schemeClr>
                </a:solidFill>
              </a:rPr>
              <a:t>„Dėl didžiausio leistino biudžetinės įstaigos Kauno miesto savivaldybės visuomenės sveikatos biuro pareigybių (etatų) skaičių patvirtinimo“</a:t>
            </a:r>
            <a:r>
              <a:rPr lang="lt-LT" dirty="0"/>
              <a:t>  </a:t>
            </a:r>
            <a:r>
              <a:rPr lang="lt-LT" dirty="0" err="1"/>
              <a:t>dietistai</a:t>
            </a:r>
            <a:r>
              <a:rPr lang="lt-LT" dirty="0"/>
              <a:t> nuo 2020 m. sausio 2 d. pradeda dirbti Kauno miesto savivaldybės visuomenės sveikatos biuro Maitinimo organizavimo specialistų pareigose ir organizuoja vaikų maitinimą Įstaigose.</a:t>
            </a:r>
          </a:p>
        </p:txBody>
      </p:sp>
      <p:pic>
        <p:nvPicPr>
          <p:cNvPr id="4" name="Paveikslėlis 3"/>
          <p:cNvPicPr>
            <a:picLocks noChangeAspect="1"/>
          </p:cNvPicPr>
          <p:nvPr/>
        </p:nvPicPr>
        <p:blipFill>
          <a:blip r:embed="rId2"/>
          <a:stretch>
            <a:fillRect/>
          </a:stretch>
        </p:blipFill>
        <p:spPr>
          <a:xfrm>
            <a:off x="11353800" y="5991552"/>
            <a:ext cx="812775" cy="866448"/>
          </a:xfrm>
          <a:prstGeom prst="rect">
            <a:avLst/>
          </a:prstGeom>
        </p:spPr>
      </p:pic>
    </p:spTree>
    <p:extLst>
      <p:ext uri="{BB962C8B-B14F-4D97-AF65-F5344CB8AC3E}">
        <p14:creationId xmlns:p14="http://schemas.microsoft.com/office/powerpoint/2010/main" val="2348500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4000" r="-24000"/>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1086603"/>
          </a:xfrm>
        </p:spPr>
        <p:txBody>
          <a:bodyPr>
            <a:normAutofit/>
          </a:bodyPr>
          <a:lstStyle/>
          <a:p>
            <a:pPr algn="ctr"/>
            <a:r>
              <a:rPr lang="lt-LT" sz="3600" dirty="0" smtClean="0">
                <a:effectLst>
                  <a:outerShdw blurRad="38100" dist="38100" dir="2700000" algn="tl">
                    <a:srgbClr val="000000">
                      <a:alpha val="43137"/>
                    </a:srgbClr>
                  </a:outerShdw>
                </a:effectLst>
              </a:rPr>
              <a:t>Mes laukiame ir lauksime</a:t>
            </a:r>
            <a:endParaRPr lang="lt-LT" sz="3600" dirty="0">
              <a:effectLst>
                <a:outerShdw blurRad="38100" dist="38100" dir="2700000" algn="tl">
                  <a:srgbClr val="000000">
                    <a:alpha val="43137"/>
                  </a:srgbClr>
                </a:outerShdw>
              </a:effectLst>
            </a:endParaRPr>
          </a:p>
        </p:txBody>
      </p:sp>
      <p:pic>
        <p:nvPicPr>
          <p:cNvPr id="4" name="Paveikslėlis 3"/>
          <p:cNvPicPr>
            <a:picLocks noChangeAspect="1"/>
          </p:cNvPicPr>
          <p:nvPr/>
        </p:nvPicPr>
        <p:blipFill>
          <a:blip r:embed="rId3"/>
          <a:stretch>
            <a:fillRect/>
          </a:stretch>
        </p:blipFill>
        <p:spPr>
          <a:xfrm>
            <a:off x="11254048" y="5991552"/>
            <a:ext cx="812775" cy="866448"/>
          </a:xfrm>
          <a:prstGeom prst="rect">
            <a:avLst/>
          </a:prstGeom>
        </p:spPr>
      </p:pic>
      <p:sp>
        <p:nvSpPr>
          <p:cNvPr id="6" name="Turinio vietos rezervavimo ženklas 5"/>
          <p:cNvSpPr>
            <a:spLocks noGrp="1"/>
          </p:cNvSpPr>
          <p:nvPr>
            <p:ph idx="1"/>
          </p:nvPr>
        </p:nvSpPr>
        <p:spPr>
          <a:xfrm>
            <a:off x="2265680" y="1898078"/>
            <a:ext cx="8036560" cy="3647123"/>
          </a:xfrm>
        </p:spPr>
        <p:txBody>
          <a:bodyPr>
            <a:normAutofit/>
          </a:bodyPr>
          <a:lstStyle/>
          <a:p>
            <a:r>
              <a:rPr lang="lt-LT" sz="4000" dirty="0" smtClean="0"/>
              <a:t>Bendravimo;</a:t>
            </a:r>
          </a:p>
          <a:p>
            <a:pPr lvl="2"/>
            <a:r>
              <a:rPr lang="lt-LT" sz="4000" dirty="0" smtClean="0"/>
              <a:t>Supratimo;</a:t>
            </a:r>
          </a:p>
          <a:p>
            <a:pPr lvl="4"/>
            <a:r>
              <a:rPr lang="lt-LT" sz="4000" dirty="0" smtClean="0"/>
              <a:t>Lankstumo;</a:t>
            </a:r>
          </a:p>
          <a:p>
            <a:pPr lvl="6"/>
            <a:r>
              <a:rPr lang="lt-LT" sz="4000" smtClean="0"/>
              <a:t>Bendradarbiavimo.</a:t>
            </a:r>
            <a:endParaRPr lang="lt-LT" sz="4000" dirty="0"/>
          </a:p>
        </p:txBody>
      </p:sp>
    </p:spTree>
    <p:extLst>
      <p:ext uri="{BB962C8B-B14F-4D97-AF65-F5344CB8AC3E}">
        <p14:creationId xmlns:p14="http://schemas.microsoft.com/office/powerpoint/2010/main" val="101939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0"/>
            <a:ext cx="10515600" cy="1325563"/>
          </a:xfrm>
        </p:spPr>
        <p:txBody>
          <a:bodyPr/>
          <a:lstStyle/>
          <a:p>
            <a:pPr algn="ctr"/>
            <a:r>
              <a:rPr lang="lt-LT" dirty="0" smtClean="0">
                <a:effectLst>
                  <a:outerShdw blurRad="38100" dist="38100" dir="2700000" algn="tl">
                    <a:srgbClr val="000000">
                      <a:alpha val="43137"/>
                    </a:srgbClr>
                  </a:outerShdw>
                </a:effectLst>
              </a:rPr>
              <a:t>Maisto grandinė ir atsakomybės</a:t>
            </a:r>
            <a:endParaRPr lang="lt-LT" dirty="0">
              <a:effectLst>
                <a:outerShdw blurRad="38100" dist="38100" dir="2700000" algn="tl">
                  <a:srgbClr val="000000">
                    <a:alpha val="43137"/>
                  </a:srgbClr>
                </a:outerShdw>
              </a:effectLst>
            </a:endParaRPr>
          </a:p>
        </p:txBody>
      </p:sp>
      <p:pic>
        <p:nvPicPr>
          <p:cNvPr id="19" name="Turinio vietos rezervavimo ženklas 18"/>
          <p:cNvPicPr>
            <a:picLocks noGrp="1" noChangeAspect="1"/>
          </p:cNvPicPr>
          <p:nvPr>
            <p:ph idx="1"/>
          </p:nvPr>
        </p:nvPicPr>
        <p:blipFill>
          <a:blip r:embed="rId2"/>
          <a:stretch>
            <a:fillRect/>
          </a:stretch>
        </p:blipFill>
        <p:spPr>
          <a:xfrm>
            <a:off x="2590800" y="1556627"/>
            <a:ext cx="6858020" cy="5301373"/>
          </a:xfrm>
          <a:prstGeom prst="rect">
            <a:avLst/>
          </a:prstGeom>
        </p:spPr>
      </p:pic>
      <p:pic>
        <p:nvPicPr>
          <p:cNvPr id="20" name="Paveikslėlis 19"/>
          <p:cNvPicPr>
            <a:picLocks noChangeAspect="1"/>
          </p:cNvPicPr>
          <p:nvPr/>
        </p:nvPicPr>
        <p:blipFill>
          <a:blip r:embed="rId3"/>
          <a:stretch>
            <a:fillRect/>
          </a:stretch>
        </p:blipFill>
        <p:spPr>
          <a:xfrm>
            <a:off x="11353800" y="5992293"/>
            <a:ext cx="810838" cy="865707"/>
          </a:xfrm>
          <a:prstGeom prst="rect">
            <a:avLst/>
          </a:prstGeom>
        </p:spPr>
      </p:pic>
    </p:spTree>
    <p:extLst>
      <p:ext uri="{BB962C8B-B14F-4D97-AF65-F5344CB8AC3E}">
        <p14:creationId xmlns:p14="http://schemas.microsoft.com/office/powerpoint/2010/main" val="299593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3500" dirty="0" smtClean="0">
                <a:effectLst>
                  <a:outerShdw blurRad="38100" dist="38100" dir="2700000" algn="tl">
                    <a:srgbClr val="000000">
                      <a:alpha val="43137"/>
                    </a:srgbClr>
                  </a:outerShdw>
                </a:effectLst>
              </a:rPr>
              <a:t>Visų dėmesio reikalaus</a:t>
            </a:r>
            <a:endParaRPr lang="lt-LT" sz="3500"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lstStyle/>
          <a:p>
            <a:r>
              <a:rPr lang="lt-LT" dirty="0" smtClean="0"/>
              <a:t>Unifikuoti svarstomų produktų metodiką;</a:t>
            </a:r>
          </a:p>
          <a:p>
            <a:r>
              <a:rPr lang="lt-LT" dirty="0" smtClean="0"/>
              <a:t>Valgančių skaičiaus perdavimo tvarką; </a:t>
            </a:r>
          </a:p>
          <a:p>
            <a:r>
              <a:rPr lang="lt-LT" dirty="0" smtClean="0"/>
              <a:t>Alergiškų vaikų apskaita ir perdavimas virtuvei;</a:t>
            </a:r>
          </a:p>
          <a:p>
            <a:r>
              <a:rPr lang="lt-LT" dirty="0" smtClean="0"/>
              <a:t>Vandens tyrimas, plovimo ir dezinfekavimo priemonių saugos duomenų lapai, autorizacijos liudijimai, ŠGP ir kenkėjų kontrolės valdymas;</a:t>
            </a:r>
          </a:p>
          <a:p>
            <a:r>
              <a:rPr lang="lt-LT" dirty="0" smtClean="0"/>
              <a:t>Vidaus ir išorės (GHPT) auditai, kuo jie skiriasi, atsakomybės;</a:t>
            </a:r>
          </a:p>
          <a:p>
            <a:r>
              <a:rPr lang="lt-LT" dirty="0" smtClean="0"/>
              <a:t>Sąskaitų ir vaikų derinimas dažniau nei 1 </a:t>
            </a:r>
            <a:r>
              <a:rPr lang="lt-LT" smtClean="0"/>
              <a:t>kartą mėn.</a:t>
            </a:r>
            <a:endParaRPr lang="lt-LT" dirty="0" smtClean="0"/>
          </a:p>
          <a:p>
            <a:endParaRPr lang="lt-LT" dirty="0"/>
          </a:p>
        </p:txBody>
      </p:sp>
      <p:pic>
        <p:nvPicPr>
          <p:cNvPr id="5" name="Paveikslėlis 4"/>
          <p:cNvPicPr>
            <a:picLocks noChangeAspect="1"/>
          </p:cNvPicPr>
          <p:nvPr/>
        </p:nvPicPr>
        <p:blipFill>
          <a:blip r:embed="rId3"/>
          <a:stretch>
            <a:fillRect/>
          </a:stretch>
        </p:blipFill>
        <p:spPr>
          <a:xfrm>
            <a:off x="11237536" y="5887857"/>
            <a:ext cx="875907" cy="866448"/>
          </a:xfrm>
          <a:prstGeom prst="rect">
            <a:avLst/>
          </a:prstGeom>
        </p:spPr>
      </p:pic>
    </p:spTree>
    <p:extLst>
      <p:ext uri="{BB962C8B-B14F-4D97-AF65-F5344CB8AC3E}">
        <p14:creationId xmlns:p14="http://schemas.microsoft.com/office/powerpoint/2010/main" val="4033328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err="1" smtClean="0">
                <a:effectLst>
                  <a:outerShdw blurRad="38100" dist="38100" dir="2700000" algn="tl">
                    <a:srgbClr val="000000">
                      <a:alpha val="43137"/>
                    </a:srgbClr>
                  </a:outerShdw>
                </a:effectLst>
              </a:rPr>
              <a:t>Dietistų</a:t>
            </a:r>
            <a:r>
              <a:rPr lang="lt-LT" dirty="0" smtClean="0">
                <a:effectLst>
                  <a:outerShdw blurRad="38100" dist="38100" dir="2700000" algn="tl">
                    <a:srgbClr val="000000">
                      <a:alpha val="43137"/>
                    </a:srgbClr>
                  </a:outerShdw>
                </a:effectLst>
              </a:rPr>
              <a:t> funkcijos</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normAutofit fontScale="77500" lnSpcReduction="20000"/>
          </a:bodyPr>
          <a:lstStyle/>
          <a:p>
            <a:r>
              <a:rPr lang="lt-LT" dirty="0" smtClean="0"/>
              <a:t>rengia </a:t>
            </a:r>
            <a:r>
              <a:rPr lang="lt-LT" dirty="0"/>
              <a:t>maitinimo planą (bei technologines korteles) ir suderina su atsakinga institucija;</a:t>
            </a:r>
          </a:p>
          <a:p>
            <a:r>
              <a:rPr lang="lt-LT" dirty="0"/>
              <a:t>r</a:t>
            </a:r>
            <a:r>
              <a:rPr lang="lt-LT" dirty="0" smtClean="0"/>
              <a:t>engia valgiaraščius pagal </a:t>
            </a:r>
            <a:r>
              <a:rPr lang="lt-LT" dirty="0"/>
              <a:t>maitinimo planą (Maitinimo IS);</a:t>
            </a:r>
          </a:p>
          <a:p>
            <a:r>
              <a:rPr lang="lt-LT" dirty="0"/>
              <a:t>moko ir konsultuoja asmenis tinkamo maitinimosi klausimais;</a:t>
            </a:r>
          </a:p>
          <a:p>
            <a:r>
              <a:rPr lang="lt-LT" dirty="0"/>
              <a:t>taiko ir kontroliuoja rizikos veiksnių analizės bei svarbių valdymo taškų sistemos ir geros higienos praktikos (GHPT) reikalavimus maisto tvarkymo </a:t>
            </a:r>
            <a:r>
              <a:rPr lang="lt-LT" dirty="0" smtClean="0"/>
              <a:t>skyriuje – savikontrolės žurnalų patikra, vidaus audito iniciavimas;</a:t>
            </a:r>
            <a:endParaRPr lang="lt-LT" dirty="0"/>
          </a:p>
          <a:p>
            <a:r>
              <a:rPr lang="lt-LT" dirty="0"/>
              <a:t>kontroliuoja produktų priėmimą, išlaidavimą ir sandėlio likučius;</a:t>
            </a:r>
          </a:p>
          <a:p>
            <a:r>
              <a:rPr lang="lt-LT" dirty="0"/>
              <a:t>kontroliuoja maitinimo organizavimą;</a:t>
            </a:r>
          </a:p>
          <a:p>
            <a:r>
              <a:rPr lang="lt-LT" dirty="0"/>
              <a:t>teikia informaciją apie maisto produktų poreikį ir </a:t>
            </a:r>
            <a:r>
              <a:rPr lang="lt-LT" dirty="0" smtClean="0"/>
              <a:t>asortimentą (kartu sandėlininku);</a:t>
            </a:r>
            <a:endParaRPr lang="lt-LT" dirty="0"/>
          </a:p>
          <a:p>
            <a:r>
              <a:rPr lang="lt-LT" dirty="0"/>
              <a:t>administruoja centralizuotų maisto produktų </a:t>
            </a:r>
            <a:r>
              <a:rPr lang="lt-LT" dirty="0" smtClean="0"/>
              <a:t>sutartis;</a:t>
            </a:r>
          </a:p>
          <a:p>
            <a:r>
              <a:rPr lang="lt-LT" dirty="0"/>
              <a:t>k</a:t>
            </a:r>
            <a:r>
              <a:rPr lang="lt-LT" dirty="0" smtClean="0"/>
              <a:t>itos funkcijos – dalyvavimas bendruomenės veikloje</a:t>
            </a:r>
            <a:endParaRPr lang="lt-LT" dirty="0"/>
          </a:p>
          <a:p>
            <a:endParaRPr lang="lt-LT" dirty="0" smtClean="0"/>
          </a:p>
        </p:txBody>
      </p:sp>
      <p:pic>
        <p:nvPicPr>
          <p:cNvPr id="4" name="Paveikslėlis 3"/>
          <p:cNvPicPr>
            <a:picLocks noChangeAspect="1"/>
          </p:cNvPicPr>
          <p:nvPr/>
        </p:nvPicPr>
        <p:blipFill>
          <a:blip r:embed="rId2"/>
          <a:stretch>
            <a:fillRect/>
          </a:stretch>
        </p:blipFill>
        <p:spPr>
          <a:xfrm>
            <a:off x="11333954" y="5935287"/>
            <a:ext cx="858045" cy="914708"/>
          </a:xfrm>
          <a:prstGeom prst="rect">
            <a:avLst/>
          </a:prstGeom>
        </p:spPr>
      </p:pic>
    </p:spTree>
    <p:extLst>
      <p:ext uri="{BB962C8B-B14F-4D97-AF65-F5344CB8AC3E}">
        <p14:creationId xmlns:p14="http://schemas.microsoft.com/office/powerpoint/2010/main" val="4125956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avadinimas 12"/>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Specialistų funkcijos</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lstStyle/>
          <a:p>
            <a:r>
              <a:rPr lang="lt-LT" dirty="0"/>
              <a:t>vaikų maitinimo priežiūra;</a:t>
            </a:r>
          </a:p>
          <a:p>
            <a:r>
              <a:rPr lang="lt-LT" dirty="0"/>
              <a:t>skundų dėl maitinimo organizavimo priėmimas, informavimas įstaigos vadovą ar kitą atsakingą asmenį ir mitybos specialistą;</a:t>
            </a:r>
          </a:p>
          <a:p>
            <a:r>
              <a:rPr lang="lt-LT" dirty="0"/>
              <a:t>skundų dėl maitinimo organizavimo nagrinėjimas savo kompetencijos ribose;</a:t>
            </a:r>
          </a:p>
          <a:p>
            <a:r>
              <a:rPr lang="lt-LT" dirty="0"/>
              <a:t>Įstaigos virtuvės ir sandėlio savikontrolės žurnalų tikrinimas;</a:t>
            </a:r>
          </a:p>
          <a:p>
            <a:r>
              <a:rPr lang="lt-LT" dirty="0"/>
              <a:t>dalyvauja sandėlio inventorizacijoje ir informuoja Įstaigos vadovą ir Mitybos specialistą apie rezultatus.</a:t>
            </a:r>
          </a:p>
          <a:p>
            <a:r>
              <a:rPr lang="lt-LT" dirty="0"/>
              <a:t>Betarpiškai bendradarbiauja su Mitybos </a:t>
            </a:r>
          </a:p>
        </p:txBody>
      </p:sp>
      <p:sp>
        <p:nvSpPr>
          <p:cNvPr id="8" name="Turinio vietos rezervavimo ženklas 7"/>
          <p:cNvSpPr>
            <a:spLocks noGrp="1"/>
          </p:cNvSpPr>
          <p:nvPr>
            <p:ph sz="half" idx="4294967295"/>
          </p:nvPr>
        </p:nvSpPr>
        <p:spPr>
          <a:xfrm>
            <a:off x="7010400" y="2535238"/>
            <a:ext cx="5181600" cy="3641725"/>
          </a:xfrm>
        </p:spPr>
        <p:txBody>
          <a:bodyPr>
            <a:normAutofit/>
          </a:bodyPr>
          <a:lstStyle/>
          <a:p>
            <a:pPr marL="0" indent="0">
              <a:buNone/>
            </a:pPr>
            <a:r>
              <a:rPr lang="lt-LT" dirty="0" smtClean="0"/>
              <a:t>.</a:t>
            </a:r>
            <a:endParaRPr lang="lt-LT" dirty="0"/>
          </a:p>
          <a:p>
            <a:endParaRPr lang="lt-LT" dirty="0"/>
          </a:p>
        </p:txBody>
      </p:sp>
      <p:pic>
        <p:nvPicPr>
          <p:cNvPr id="18" name="Paveikslėlis 17"/>
          <p:cNvPicPr>
            <a:picLocks noChangeAspect="1"/>
          </p:cNvPicPr>
          <p:nvPr/>
        </p:nvPicPr>
        <p:blipFill>
          <a:blip r:embed="rId3"/>
          <a:stretch>
            <a:fillRect/>
          </a:stretch>
        </p:blipFill>
        <p:spPr>
          <a:xfrm>
            <a:off x="11332389" y="5943521"/>
            <a:ext cx="859611" cy="914479"/>
          </a:xfrm>
          <a:prstGeom prst="rect">
            <a:avLst/>
          </a:prstGeom>
        </p:spPr>
      </p:pic>
    </p:spTree>
    <p:extLst>
      <p:ext uri="{BB962C8B-B14F-4D97-AF65-F5344CB8AC3E}">
        <p14:creationId xmlns:p14="http://schemas.microsoft.com/office/powerpoint/2010/main" val="1885333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effectLst>
                  <a:outerShdw blurRad="38100" dist="38100" dir="2700000" algn="tl">
                    <a:srgbClr val="000000">
                      <a:alpha val="43137"/>
                    </a:srgbClr>
                  </a:outerShdw>
                </a:effectLst>
              </a:rPr>
              <a:t>Kiti</a:t>
            </a:r>
            <a:r>
              <a:rPr lang="lt-LT" i="1" dirty="0" smtClean="0">
                <a:effectLst>
                  <a:outerShdw blurRad="38100" dist="38100" dir="2700000" algn="tl">
                    <a:srgbClr val="000000">
                      <a:alpha val="43137"/>
                    </a:srgbClr>
                  </a:outerShdw>
                </a:effectLst>
              </a:rPr>
              <a:t> </a:t>
            </a:r>
            <a:r>
              <a:rPr lang="lt-LT" dirty="0" smtClean="0">
                <a:effectLst>
                  <a:outerShdw blurRad="38100" dist="38100" dir="2700000" algn="tl">
                    <a:srgbClr val="000000">
                      <a:alpha val="43137"/>
                    </a:srgbClr>
                  </a:outerShdw>
                </a:effectLst>
              </a:rPr>
              <a:t>klausimai</a:t>
            </a:r>
            <a:endParaRPr lang="lt-LT" dirty="0">
              <a:effectLst>
                <a:outerShdw blurRad="38100" dist="38100" dir="2700000" algn="tl">
                  <a:srgbClr val="000000">
                    <a:alpha val="43137"/>
                  </a:srgbClr>
                </a:outerShdw>
              </a:effectLst>
            </a:endParaRPr>
          </a:p>
        </p:txBody>
      </p:sp>
      <p:sp>
        <p:nvSpPr>
          <p:cNvPr id="3" name="Turinio vietos rezervavimo ženklas 2"/>
          <p:cNvSpPr>
            <a:spLocks noGrp="1"/>
          </p:cNvSpPr>
          <p:nvPr>
            <p:ph idx="1"/>
          </p:nvPr>
        </p:nvSpPr>
        <p:spPr/>
        <p:txBody>
          <a:bodyPr/>
          <a:lstStyle/>
          <a:p>
            <a:r>
              <a:rPr lang="lt-LT" dirty="0"/>
              <a:t>Valga sistema;</a:t>
            </a:r>
          </a:p>
          <a:p>
            <a:r>
              <a:rPr lang="lt-LT" dirty="0"/>
              <a:t>Mūsų darželis;</a:t>
            </a:r>
          </a:p>
          <a:p>
            <a:r>
              <a:rPr lang="lt-LT" dirty="0"/>
              <a:t>Rašyti pretenzijas dėl gaunamos netinkamos produkcijos;</a:t>
            </a:r>
          </a:p>
          <a:p>
            <a:r>
              <a:rPr lang="lt-LT" dirty="0"/>
              <a:t>Tėvų maisto produktų ar maisto patiekalų nešimasis (alergiškiems vaikams);</a:t>
            </a:r>
          </a:p>
          <a:p>
            <a:r>
              <a:rPr lang="lt-LT" dirty="0"/>
              <a:t>Rodyti alergiškus vaikus „VALGA“</a:t>
            </a:r>
          </a:p>
          <a:p>
            <a:pPr marL="0" indent="0">
              <a:buNone/>
            </a:pPr>
            <a:endParaRPr lang="lt-LT" dirty="0"/>
          </a:p>
        </p:txBody>
      </p:sp>
    </p:spTree>
    <p:extLst>
      <p:ext uri="{BB962C8B-B14F-4D97-AF65-F5344CB8AC3E}">
        <p14:creationId xmlns:p14="http://schemas.microsoft.com/office/powerpoint/2010/main" val="255920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34505" y="2165645"/>
            <a:ext cx="10515600" cy="1325563"/>
          </a:xfrm>
        </p:spPr>
        <p:txBody>
          <a:bodyPr/>
          <a:lstStyle/>
          <a:p>
            <a:pPr algn="ctr"/>
            <a:r>
              <a:rPr lang="lt-LT" dirty="0" smtClean="0">
                <a:effectLst>
                  <a:outerShdw blurRad="38100" dist="38100" dir="2700000" algn="tl">
                    <a:srgbClr val="000000">
                      <a:alpha val="43137"/>
                    </a:srgbClr>
                  </a:outerShdw>
                </a:effectLst>
              </a:rPr>
              <a:t>Ačiū už dėmesį</a:t>
            </a:r>
            <a:endParaRPr lang="lt-LT" dirty="0">
              <a:effectLst>
                <a:outerShdw blurRad="38100" dist="38100" dir="2700000" algn="tl">
                  <a:srgbClr val="000000">
                    <a:alpha val="43137"/>
                  </a:srgbClr>
                </a:outerShdw>
              </a:effectLst>
            </a:endParaRPr>
          </a:p>
        </p:txBody>
      </p:sp>
      <p:pic>
        <p:nvPicPr>
          <p:cNvPr id="3" name="Paveikslėlis 2"/>
          <p:cNvPicPr>
            <a:picLocks noChangeAspect="1"/>
          </p:cNvPicPr>
          <p:nvPr/>
        </p:nvPicPr>
        <p:blipFill>
          <a:blip r:embed="rId2"/>
          <a:stretch>
            <a:fillRect/>
          </a:stretch>
        </p:blipFill>
        <p:spPr>
          <a:xfrm>
            <a:off x="5127443" y="3978112"/>
            <a:ext cx="1248218" cy="1088796"/>
          </a:xfrm>
          <a:prstGeom prst="rect">
            <a:avLst/>
          </a:prstGeom>
        </p:spPr>
      </p:pic>
    </p:spTree>
    <p:extLst>
      <p:ext uri="{BB962C8B-B14F-4D97-AF65-F5344CB8AC3E}">
        <p14:creationId xmlns:p14="http://schemas.microsoft.com/office/powerpoint/2010/main" val="677473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472</Words>
  <Application>Microsoft Office PowerPoint</Application>
  <PresentationFormat>Plačiaekranė</PresentationFormat>
  <Paragraphs>46</Paragraphs>
  <Slides>9</Slides>
  <Notes>2</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9</vt:i4>
      </vt:variant>
    </vt:vector>
  </HeadingPairs>
  <TitlesOfParts>
    <vt:vector size="14" baseType="lpstr">
      <vt:lpstr>Arial</vt:lpstr>
      <vt:lpstr>Calibri</vt:lpstr>
      <vt:lpstr>Calibri Light</vt:lpstr>
      <vt:lpstr>Times New Roman</vt:lpstr>
      <vt:lpstr>„Office“ tema</vt:lpstr>
      <vt:lpstr> dietistų veiklos organizavimas nuo 2020 m. sausio 2 d.   Kaunas, 2019</vt:lpstr>
      <vt:lpstr>Situacija šiandien</vt:lpstr>
      <vt:lpstr>Mes laukiame ir lauksime</vt:lpstr>
      <vt:lpstr>Maisto grandinė ir atsakomybės</vt:lpstr>
      <vt:lpstr>Visų dėmesio reikalaus</vt:lpstr>
      <vt:lpstr>Dietistų funkcijos</vt:lpstr>
      <vt:lpstr>Specialistų funkcijos</vt:lpstr>
      <vt:lpstr>Kiti klausimai</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Asmens ir visuomenės sveikatos specialisto funkcijos   Kaunas, 2019</dc:title>
  <dc:creator>Aušra Kelevišiūtė</dc:creator>
  <cp:lastModifiedBy>Aušra Kelevišiūtė</cp:lastModifiedBy>
  <cp:revision>52</cp:revision>
  <dcterms:created xsi:type="dcterms:W3CDTF">2019-06-04T13:21:22Z</dcterms:created>
  <dcterms:modified xsi:type="dcterms:W3CDTF">2019-11-06T12:17:58Z</dcterms:modified>
</cp:coreProperties>
</file>