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65" r:id="rId4"/>
    <p:sldId id="266"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7A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a-RU"/>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E7F07-AE94-43B8-BAA1-C9F98BC776F4}" type="datetimeFigureOut">
              <a:rPr lang="ba-RU" smtClean="0"/>
              <a:t>13.09.18</a:t>
            </a:fld>
            <a:endParaRPr lang="ba-RU"/>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a-RU"/>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ba-RU"/>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a-RU"/>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6BC6B-DB91-4668-9278-360E9724580F}" type="slidenum">
              <a:rPr lang="ba-RU" smtClean="0"/>
              <a:t>‹#›</a:t>
            </a:fld>
            <a:endParaRPr lang="ba-RU"/>
          </a:p>
        </p:txBody>
      </p:sp>
    </p:spTree>
    <p:extLst>
      <p:ext uri="{BB962C8B-B14F-4D97-AF65-F5344CB8AC3E}">
        <p14:creationId xmlns:p14="http://schemas.microsoft.com/office/powerpoint/2010/main" val="144291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2</a:t>
            </a:fld>
            <a:endParaRPr lang="ba-RU"/>
          </a:p>
        </p:txBody>
      </p:sp>
    </p:spTree>
    <p:extLst>
      <p:ext uri="{BB962C8B-B14F-4D97-AF65-F5344CB8AC3E}">
        <p14:creationId xmlns:p14="http://schemas.microsoft.com/office/powerpoint/2010/main" val="190481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DC16E0-7AF3-47B4-ACAC-C05FCC4A400C}" type="datetimeFigureOut">
              <a:rPr lang="en-US"/>
              <a:pPr>
                <a:defRPr/>
              </a:pPr>
              <a:t>9/13/2018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3D6F2E-8ABE-4C99-908D-184B8D40F1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CD864F-A735-4070-9BDC-F267444AE924}" type="datetimeFigureOut">
              <a:rPr lang="en-US"/>
              <a:pPr>
                <a:defRPr/>
              </a:pPr>
              <a:t>9/13/2018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A93567-3BAB-40D6-9B6C-E5131E8D81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DC6344-294E-43D0-8E9A-6C66C8B576EE}" type="datetimeFigureOut">
              <a:rPr lang="en-US"/>
              <a:pPr>
                <a:defRPr/>
              </a:pPr>
              <a:t>9/13/2018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9B766-DDEC-408D-9149-E6A0826730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5D9CB0-AA7D-4B7B-BEDF-D2F5E39913C2}" type="datetimeFigureOut">
              <a:rPr lang="en-US"/>
              <a:pPr>
                <a:defRPr/>
              </a:pPr>
              <a:t>9/13/2018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1C6F0-6F09-4596-80DA-06B30149D8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5FE3E6-A95B-4297-ADEF-3C3441725FE1}" type="datetimeFigureOut">
              <a:rPr lang="en-US"/>
              <a:pPr>
                <a:defRPr/>
              </a:pPr>
              <a:t>9/13/2018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95BDC6-23FA-4894-827D-17B016D847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79452D-CAFF-4FAA-A2A6-7B3A43E89358}" type="datetimeFigureOut">
              <a:rPr lang="en-US"/>
              <a:pPr>
                <a:defRPr/>
              </a:pPr>
              <a:t>9/13/2018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BDFC9C-0C31-41C9-A679-593A40560F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210D91-9467-435E-8B94-C4D696B78D96}" type="datetimeFigureOut">
              <a:rPr lang="en-US"/>
              <a:pPr>
                <a:defRPr/>
              </a:pPr>
              <a:t>9/13/2018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4CCEB9-8E7D-4F15-BF7A-ED841EAD0A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689F38-955F-4B70-A53E-096835D58B9B}" type="datetimeFigureOut">
              <a:rPr lang="en-US"/>
              <a:pPr>
                <a:defRPr/>
              </a:pPr>
              <a:t>9/13/2018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0FEF49-E1C4-4DEA-8054-E44EDADFEC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29D49A-450F-42FF-BA03-C9E27AC75DF3}" type="datetimeFigureOut">
              <a:rPr lang="en-US"/>
              <a:pPr>
                <a:defRPr/>
              </a:pPr>
              <a:t>9/13/2018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24B9FB-F63B-4E5B-8970-27E0E8F490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2DE15B-07C3-48D5-8272-ADD3BEFA3A77}" type="datetimeFigureOut">
              <a:rPr lang="en-US"/>
              <a:pPr>
                <a:defRPr/>
              </a:pPr>
              <a:t>9/13/2018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328748-B98E-4D8B-8A79-9BC6CA0209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2B38F5-8452-4CE4-A964-D2AFBA1B477A}" type="datetimeFigureOut">
              <a:rPr lang="en-US"/>
              <a:pPr>
                <a:defRPr/>
              </a:pPr>
              <a:t>9/13/2018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84ADED-F91B-4989-9D46-486FB540A6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5D28D7-7C40-4FC2-83A0-AB037D589CF5}" type="datetimeFigureOut">
              <a:rPr lang="en-US"/>
              <a:pPr>
                <a:defRPr/>
              </a:pPr>
              <a:t>9/13/2018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53273F4-8EA9-4DF1-B825-00965E9C79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3059831" y="1340768"/>
            <a:ext cx="5112567" cy="3672408"/>
          </a:xfrm>
        </p:spPr>
        <p:txBody>
          <a:bodyPr/>
          <a:lstStyle/>
          <a:p>
            <a:r>
              <a:rPr lang="lt-LT" sz="4000" b="1" dirty="0" smtClean="0">
                <a:solidFill>
                  <a:srgbClr val="C0504D">
                    <a:lumMod val="75000"/>
                  </a:srgbClr>
                </a:solidFill>
              </a:rPr>
              <a:t>2018-2019-ŲJŲ MOKSLO METŲ </a:t>
            </a:r>
            <a:r>
              <a:rPr lang="lt-LT" sz="4000" b="1" dirty="0">
                <a:solidFill>
                  <a:srgbClr val="C0504D">
                    <a:lumMod val="75000"/>
                  </a:srgbClr>
                </a:solidFill>
              </a:rPr>
              <a:t>BRANDOS EGZAMINŲ ORGANIZAVIMAS IR VYKDYMAS KAUNO MIESTE</a:t>
            </a:r>
            <a:endParaRPr lang="en-US" sz="4000" b="1" dirty="0" smtClean="0">
              <a:solidFill>
                <a:schemeClr val="accent2">
                  <a:lumMod val="75000"/>
                </a:schemeClr>
              </a:solidFill>
            </a:endParaRPr>
          </a:p>
        </p:txBody>
      </p:sp>
      <p:sp>
        <p:nvSpPr>
          <p:cNvPr id="3" name="Title 1"/>
          <p:cNvSpPr txBox="1">
            <a:spLocks/>
          </p:cNvSpPr>
          <p:nvPr/>
        </p:nvSpPr>
        <p:spPr bwMode="auto">
          <a:xfrm>
            <a:off x="3059831" y="4797152"/>
            <a:ext cx="5544615"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lt-LT" sz="3200" b="1" dirty="0" smtClean="0">
                <a:solidFill>
                  <a:srgbClr val="C0504D">
                    <a:lumMod val="75000"/>
                  </a:srgbClr>
                </a:solidFill>
              </a:rPr>
              <a:t>Dr. Vilija Adaškevičienė</a:t>
            </a:r>
          </a:p>
          <a:p>
            <a:pPr algn="r"/>
            <a:r>
              <a:rPr lang="lt-LT" sz="3200" b="1" dirty="0" smtClean="0">
                <a:solidFill>
                  <a:srgbClr val="C0504D">
                    <a:lumMod val="75000"/>
                  </a:srgbClr>
                </a:solidFill>
              </a:rPr>
              <a:t>2018-09-12</a:t>
            </a:r>
            <a:endParaRPr lang="en-US" sz="3200" b="1"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706090"/>
          </a:xfrm>
        </p:spPr>
        <p:txBody>
          <a:bodyPr/>
          <a:lstStyle/>
          <a:p>
            <a:r>
              <a:rPr lang="lt-LT" sz="2400" b="1" dirty="0">
                <a:solidFill>
                  <a:prstClr val="black"/>
                </a:solidFill>
                <a:latin typeface="Times New Roman" panose="02020603050405020304" pitchFamily="18" charset="0"/>
                <a:cs typeface="Times New Roman" panose="02020603050405020304" pitchFamily="18" charset="0"/>
              </a:rPr>
              <a:t>III SKYRIUS</a:t>
            </a:r>
            <a:br>
              <a:rPr lang="lt-LT" sz="2400" b="1" dirty="0">
                <a:solidFill>
                  <a:prstClr val="black"/>
                </a:solidFill>
                <a:latin typeface="Times New Roman" panose="02020603050405020304" pitchFamily="18" charset="0"/>
                <a:cs typeface="Times New Roman" panose="02020603050405020304" pitchFamily="18" charset="0"/>
              </a:rPr>
            </a:br>
            <a:r>
              <a:rPr lang="lt-LT" sz="2400" b="1" dirty="0">
                <a:solidFill>
                  <a:prstClr val="black"/>
                </a:solidFill>
                <a:latin typeface="Times New Roman" panose="02020603050405020304" pitchFamily="18" charset="0"/>
                <a:cs typeface="Times New Roman" panose="02020603050405020304" pitchFamily="18" charset="0"/>
              </a:rPr>
              <a:t>BRANDOS EGZAMINŲ IR JŲ TIPŲ PASIRINKIMAS</a:t>
            </a:r>
            <a:endParaRPr lang="lt-LT" dirty="0"/>
          </a:p>
        </p:txBody>
      </p:sp>
      <p:sp>
        <p:nvSpPr>
          <p:cNvPr id="3" name="Turinio vietos rezervavimo ženklas 2"/>
          <p:cNvSpPr>
            <a:spLocks noGrp="1"/>
          </p:cNvSpPr>
          <p:nvPr>
            <p:ph idx="1"/>
          </p:nvPr>
        </p:nvSpPr>
        <p:spPr>
          <a:xfrm>
            <a:off x="457200" y="1700808"/>
            <a:ext cx="8229600" cy="4464496"/>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Prašymai </a:t>
            </a:r>
            <a:r>
              <a:rPr lang="lt-LT" dirty="0">
                <a:solidFill>
                  <a:srgbClr val="000000"/>
                </a:solidFill>
                <a:latin typeface="Times New Roman" panose="02020603050405020304" pitchFamily="18" charset="0"/>
                <a:ea typeface="Times New Roman" panose="02020603050405020304" pitchFamily="18" charset="0"/>
              </a:rPr>
              <a:t>registruojami vadovaujantis Dokumentų tvarkymo ir apskaitos taisyklėmis, patvirtintomis Lietuvos vyriausiojo archyvaro 2011 m. liepos 4 d. įsakymu Nr. V-118 „Dėl Dokumentų tvarkymo ir apskaitos taisyklių patvirtinimo“. </a:t>
            </a:r>
            <a:r>
              <a:rPr lang="lt-LT" dirty="0" smtClean="0">
                <a:solidFill>
                  <a:srgbClr val="000000"/>
                </a:solidFill>
                <a:latin typeface="Times New Roman" panose="02020603050405020304" pitchFamily="18" charset="0"/>
                <a:ea typeface="Times New Roman" panose="02020603050405020304" pitchFamily="18" charset="0"/>
              </a:rPr>
              <a:t>	</a:t>
            </a:r>
            <a:endParaRPr lang="lt-LT" dirty="0"/>
          </a:p>
        </p:txBody>
      </p:sp>
    </p:spTree>
    <p:extLst>
      <p:ext uri="{BB962C8B-B14F-4D97-AF65-F5344CB8AC3E}">
        <p14:creationId xmlns:p14="http://schemas.microsoft.com/office/powerpoint/2010/main" val="395333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778098"/>
          </a:xfrm>
        </p:spPr>
        <p:txBody>
          <a:bodyPr/>
          <a:lstStyle/>
          <a:p>
            <a:r>
              <a:rPr lang="lt-LT" sz="2800" b="1" dirty="0" smtClean="0">
                <a:latin typeface="Times New Roman" panose="02020603050405020304" pitchFamily="18" charset="0"/>
                <a:cs typeface="Times New Roman" panose="02020603050405020304" pitchFamily="18" charset="0"/>
              </a:rPr>
              <a:t>IV SKYRIUS</a:t>
            </a:r>
            <a:br>
              <a:rPr lang="lt-LT" sz="2800" b="1" dirty="0" smtClean="0">
                <a:latin typeface="Times New Roman" panose="02020603050405020304" pitchFamily="18" charset="0"/>
                <a:cs typeface="Times New Roman" panose="02020603050405020304" pitchFamily="18" charset="0"/>
              </a:rPr>
            </a:br>
            <a:r>
              <a:rPr lang="lt-LT" sz="2800" b="1" dirty="0" smtClean="0">
                <a:latin typeface="Times New Roman" panose="02020603050405020304" pitchFamily="18" charset="0"/>
                <a:cs typeface="Times New Roman" panose="02020603050405020304" pitchFamily="18" charset="0"/>
              </a:rPr>
              <a:t>PRAŠYMŲ PATEIKIMAS</a:t>
            </a:r>
            <a:endParaRPr lang="lt-LT" sz="28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196752"/>
            <a:ext cx="8229600" cy="5472608"/>
          </a:xfrm>
        </p:spPr>
        <p:txBody>
          <a:bodyPr/>
          <a:lstStyle/>
          <a:p>
            <a:pPr lvl="0" indent="0" algn="just">
              <a:spcAft>
                <a:spcPts val="0"/>
              </a:spcAft>
              <a:buNone/>
            </a:pPr>
            <a:r>
              <a:rPr lang="lt-LT" sz="2800" dirty="0" smtClean="0">
                <a:solidFill>
                  <a:srgbClr val="000000"/>
                </a:solidFill>
                <a:latin typeface="Times New Roman" panose="02020603050405020304" pitchFamily="18" charset="0"/>
                <a:ea typeface="Times New Roman" panose="02020603050405020304" pitchFamily="18" charset="0"/>
              </a:rPr>
              <a:t>	</a:t>
            </a:r>
            <a:r>
              <a:rPr lang="lt-LT" sz="2400" b="1" dirty="0" smtClean="0">
                <a:solidFill>
                  <a:srgbClr val="00B050"/>
                </a:solidFill>
                <a:latin typeface="Times New Roman" panose="02020603050405020304" pitchFamily="18" charset="0"/>
                <a:ea typeface="Times New Roman" panose="02020603050405020304" pitchFamily="18" charset="0"/>
              </a:rPr>
              <a:t>Prašymą</a:t>
            </a:r>
            <a:r>
              <a:rPr lang="lt-LT" sz="2400" dirty="0" smtClean="0">
                <a:solidFill>
                  <a:srgbClr val="000000"/>
                </a:solidFill>
                <a:latin typeface="Times New Roman" panose="02020603050405020304" pitchFamily="18" charset="0"/>
                <a:ea typeface="Times New Roman" panose="02020603050405020304" pitchFamily="18" charset="0"/>
              </a:rPr>
              <a:t> </a:t>
            </a:r>
            <a:r>
              <a:rPr lang="lt-LT" sz="2400" dirty="0">
                <a:solidFill>
                  <a:srgbClr val="000000"/>
                </a:solidFill>
                <a:latin typeface="Times New Roman" panose="02020603050405020304" pitchFamily="18" charset="0"/>
                <a:ea typeface="Times New Roman" panose="02020603050405020304" pitchFamily="18" charset="0"/>
              </a:rPr>
              <a:t>iki einamųjų metų </a:t>
            </a:r>
            <a:r>
              <a:rPr lang="lt-LT" sz="2400" b="1" dirty="0">
                <a:solidFill>
                  <a:srgbClr val="00B050"/>
                </a:solidFill>
                <a:latin typeface="Times New Roman" panose="02020603050405020304" pitchFamily="18" charset="0"/>
                <a:ea typeface="Times New Roman" panose="02020603050405020304" pitchFamily="18" charset="0"/>
              </a:rPr>
              <a:t>rugsėjo 25 dienos </a:t>
            </a:r>
            <a:r>
              <a:rPr lang="lt-LT" sz="2400" dirty="0">
                <a:solidFill>
                  <a:srgbClr val="00B050"/>
                </a:solidFill>
                <a:latin typeface="Times New Roman" panose="02020603050405020304" pitchFamily="18" charset="0"/>
                <a:ea typeface="Times New Roman" panose="02020603050405020304" pitchFamily="18" charset="0"/>
              </a:rPr>
              <a:t>dėl brandos darbo, menų ir technologijų</a:t>
            </a:r>
            <a:r>
              <a:rPr lang="lt-LT" sz="2400" dirty="0">
                <a:solidFill>
                  <a:srgbClr val="000000"/>
                </a:solidFill>
                <a:latin typeface="Times New Roman" panose="02020603050405020304" pitchFamily="18" charset="0"/>
                <a:ea typeface="Times New Roman" panose="02020603050405020304" pitchFamily="18" charset="0"/>
              </a:rPr>
              <a:t>, </a:t>
            </a:r>
            <a:r>
              <a:rPr lang="lt-LT" sz="2400" b="1" dirty="0">
                <a:solidFill>
                  <a:srgbClr val="C00000"/>
                </a:solidFill>
                <a:latin typeface="Times New Roman" panose="02020603050405020304" pitchFamily="18" charset="0"/>
                <a:ea typeface="Times New Roman" panose="02020603050405020304" pitchFamily="18" charset="0"/>
              </a:rPr>
              <a:t>iki spalio 24 </a:t>
            </a:r>
            <a:r>
              <a:rPr lang="lt-LT" sz="2400" dirty="0">
                <a:solidFill>
                  <a:srgbClr val="000000"/>
                </a:solidFill>
                <a:latin typeface="Times New Roman" panose="02020603050405020304" pitchFamily="18" charset="0"/>
                <a:ea typeface="Times New Roman" panose="02020603050405020304" pitchFamily="18" charset="0"/>
              </a:rPr>
              <a:t>dienos </a:t>
            </a:r>
            <a:r>
              <a:rPr lang="lt-LT" sz="2400" b="1" dirty="0">
                <a:solidFill>
                  <a:srgbClr val="C00000"/>
                </a:solidFill>
                <a:latin typeface="Times New Roman" panose="02020603050405020304" pitchFamily="18" charset="0"/>
                <a:ea typeface="Times New Roman" panose="02020603050405020304" pitchFamily="18" charset="0"/>
              </a:rPr>
              <a:t>dėl kitų brandos egzaminų</a:t>
            </a:r>
            <a:r>
              <a:rPr lang="lt-LT" sz="2400" dirty="0">
                <a:solidFill>
                  <a:srgbClr val="000000"/>
                </a:solidFill>
                <a:latin typeface="Times New Roman" panose="02020603050405020304" pitchFamily="18" charset="0"/>
                <a:ea typeface="Times New Roman" panose="02020603050405020304" pitchFamily="18" charset="0"/>
              </a:rPr>
              <a:t>, </a:t>
            </a:r>
            <a:r>
              <a:rPr lang="lt-LT" sz="2400" b="1" dirty="0">
                <a:solidFill>
                  <a:srgbClr val="0070C0"/>
                </a:solidFill>
                <a:latin typeface="Times New Roman" panose="02020603050405020304" pitchFamily="18" charset="0"/>
                <a:ea typeface="Times New Roman" panose="02020603050405020304" pitchFamily="18" charset="0"/>
              </a:rPr>
              <a:t>III </a:t>
            </a:r>
            <a:r>
              <a:rPr lang="lt-LT" sz="2400" dirty="0">
                <a:solidFill>
                  <a:srgbClr val="000000"/>
                </a:solidFill>
                <a:latin typeface="Times New Roman" panose="02020603050405020304" pitchFamily="18" charset="0"/>
                <a:ea typeface="Times New Roman" panose="02020603050405020304" pitchFamily="18" charset="0"/>
              </a:rPr>
              <a:t>gimnazijos klasės mokinys dėl brandos darbo iki  einamųjų mokslo metų </a:t>
            </a:r>
            <a:r>
              <a:rPr lang="lt-LT" sz="2400" b="1" dirty="0">
                <a:solidFill>
                  <a:srgbClr val="0070C0"/>
                </a:solidFill>
                <a:latin typeface="Times New Roman" panose="02020603050405020304" pitchFamily="18" charset="0"/>
                <a:ea typeface="Times New Roman" panose="02020603050405020304" pitchFamily="18" charset="0"/>
              </a:rPr>
              <a:t>sausio 15 d</a:t>
            </a:r>
            <a:r>
              <a:rPr lang="lt-LT" sz="2400" dirty="0">
                <a:solidFill>
                  <a:srgbClr val="000000"/>
                </a:solidFill>
                <a:latin typeface="Times New Roman" panose="02020603050405020304" pitchFamily="18" charset="0"/>
                <a:ea typeface="Times New Roman" panose="02020603050405020304" pitchFamily="18" charset="0"/>
              </a:rPr>
              <a:t>ienos pasirinkimo pateikia:“</a:t>
            </a:r>
            <a:endParaRPr lang="lt-LT" sz="2400" dirty="0">
              <a:solidFill>
                <a:prstClr val="black"/>
              </a:solidFill>
              <a:latin typeface="Times New Roman" panose="02020603050405020304" pitchFamily="18" charset="0"/>
              <a:ea typeface="Times New Roman" panose="02020603050405020304" pitchFamily="18" charset="0"/>
            </a:endParaRPr>
          </a:p>
          <a:p>
            <a:pPr marL="0" indent="0" algn="just">
              <a:buNone/>
            </a:pPr>
            <a:r>
              <a:rPr lang="lt-LT" sz="2400" dirty="0" smtClean="0">
                <a:solidFill>
                  <a:srgbClr val="000000"/>
                </a:solidFill>
                <a:latin typeface="Times New Roman" panose="02020603050405020304" pitchFamily="18" charset="0"/>
                <a:ea typeface="Times New Roman" panose="02020603050405020304" pitchFamily="18" charset="0"/>
              </a:rPr>
              <a:t>	„</a:t>
            </a:r>
            <a:r>
              <a:rPr lang="lt-LT" sz="2400" dirty="0">
                <a:solidFill>
                  <a:srgbClr val="000000"/>
                </a:solidFill>
                <a:latin typeface="Times New Roman" panose="02020603050405020304" pitchFamily="18" charset="0"/>
                <a:ea typeface="Times New Roman" panose="02020603050405020304" pitchFamily="18" charset="0"/>
              </a:rPr>
              <a:t>12.2. buvęs mokinys – mokyklos, išdavusios mokymosi pasiekimų pažymėjimą, vadovui. Kartu su prašymu būtina pateikti asmens tapatybę patvirtinantį dokumentą (asmens tapatybės kortelę, pasą ar leidimą gyventi Lietuvoje) arba vairuotojo pažymėjimą, mokymosi pasiekimų pažymėjimą. </a:t>
            </a:r>
            <a:r>
              <a:rPr lang="lt-LT" sz="2400" dirty="0" smtClean="0">
                <a:solidFill>
                  <a:srgbClr val="000000"/>
                </a:solidFill>
                <a:latin typeface="Times New Roman" panose="02020603050405020304" pitchFamily="18" charset="0"/>
                <a:ea typeface="Times New Roman" panose="02020603050405020304" pitchFamily="18" charset="0"/>
              </a:rPr>
              <a:t>	Pažymą </a:t>
            </a:r>
            <a:r>
              <a:rPr lang="lt-LT" sz="2400" dirty="0">
                <a:solidFill>
                  <a:srgbClr val="000000"/>
                </a:solidFill>
                <a:latin typeface="Times New Roman" panose="02020603050405020304" pitchFamily="18" charset="0"/>
                <a:ea typeface="Times New Roman" panose="02020603050405020304" pitchFamily="18" charset="0"/>
              </a:rPr>
              <a:t>apie turėtų įsiskolinimų likvidavimą (jeigu jie likviduoti kitoje mokykloje) mokyklos vadovui privalu pateikti </a:t>
            </a:r>
            <a:r>
              <a:rPr lang="lt-LT" sz="2400" dirty="0">
                <a:solidFill>
                  <a:srgbClr val="00B050"/>
                </a:solidFill>
                <a:latin typeface="Times New Roman" panose="02020603050405020304" pitchFamily="18" charset="0"/>
                <a:ea typeface="Times New Roman" panose="02020603050405020304" pitchFamily="18" charset="0"/>
              </a:rPr>
              <a:t>iki ugdymo plane nustatytos ugdymo proceso </a:t>
            </a:r>
            <a:r>
              <a:rPr lang="lt-LT" sz="2400" dirty="0" smtClean="0">
                <a:solidFill>
                  <a:srgbClr val="00B050"/>
                </a:solidFill>
                <a:latin typeface="Times New Roman" panose="02020603050405020304" pitchFamily="18" charset="0"/>
                <a:ea typeface="Times New Roman" panose="02020603050405020304" pitchFamily="18" charset="0"/>
              </a:rPr>
              <a:t>gimnazijų IV klasėms pabaigos </a:t>
            </a:r>
            <a:r>
              <a:rPr lang="lt-LT" sz="2400" b="1" dirty="0" smtClean="0">
                <a:solidFill>
                  <a:srgbClr val="00B050"/>
                </a:solidFill>
                <a:latin typeface="Times New Roman" panose="02020603050405020304" pitchFamily="18" charset="0"/>
                <a:ea typeface="Times New Roman" panose="02020603050405020304" pitchFamily="18" charset="0"/>
              </a:rPr>
              <a:t>(iki gegužės 23 d.)</a:t>
            </a:r>
            <a:r>
              <a:rPr lang="lt-LT" sz="2400" dirty="0" smtClean="0">
                <a:solidFill>
                  <a:srgbClr val="000000"/>
                </a:solidFill>
                <a:latin typeface="Times New Roman" panose="02020603050405020304" pitchFamily="18" charset="0"/>
                <a:ea typeface="Times New Roman" panose="02020603050405020304" pitchFamily="18" charset="0"/>
              </a:rPr>
              <a:t>. </a:t>
            </a:r>
            <a:endParaRPr lang="lt-LT" sz="2400" dirty="0"/>
          </a:p>
        </p:txBody>
      </p:sp>
    </p:spTree>
    <p:extLst>
      <p:ext uri="{BB962C8B-B14F-4D97-AF65-F5344CB8AC3E}">
        <p14:creationId xmlns:p14="http://schemas.microsoft.com/office/powerpoint/2010/main" val="309232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778098"/>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IV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PRAŠYMŲ PATEIKIMAS</a:t>
            </a:r>
            <a:endParaRPr lang="lt-LT" dirty="0"/>
          </a:p>
        </p:txBody>
      </p:sp>
      <p:sp>
        <p:nvSpPr>
          <p:cNvPr id="3" name="Turinio vietos rezervavimo ženklas 2"/>
          <p:cNvSpPr>
            <a:spLocks noGrp="1"/>
          </p:cNvSpPr>
          <p:nvPr>
            <p:ph idx="1"/>
          </p:nvPr>
        </p:nvSpPr>
        <p:spPr>
          <a:xfrm>
            <a:off x="457200" y="1268760"/>
            <a:ext cx="8229600" cy="4525963"/>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Reorganizuotos</a:t>
            </a:r>
            <a:r>
              <a:rPr lang="lt-LT" dirty="0">
                <a:solidFill>
                  <a:srgbClr val="000000"/>
                </a:solidFill>
                <a:latin typeface="Times New Roman" panose="02020603050405020304" pitchFamily="18" charset="0"/>
                <a:ea typeface="Times New Roman" panose="02020603050405020304" pitchFamily="18" charset="0"/>
              </a:rPr>
              <a:t>, likviduotos mokyklos buvęs mokinys – mokyklos, turinčios teisę jam išduoti brandos atestatą, vadovui; laisvės atėmimo vietoje mokymosi pasiekimų pažymėjimą gavęs buvęs mokinys prašymą teikia savivaldybės administracijos direktoriaus ar jo įgalioto asmens paskirtos mokyklos vadovui;“</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324443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778098"/>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IV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PRAŠYMŲ PATEIKIMAS</a:t>
            </a:r>
            <a:endParaRPr lang="lt-LT" dirty="0"/>
          </a:p>
        </p:txBody>
      </p:sp>
      <p:sp>
        <p:nvSpPr>
          <p:cNvPr id="3" name="Turinio vietos rezervavimo ženklas 2"/>
          <p:cNvSpPr>
            <a:spLocks noGrp="1"/>
          </p:cNvSpPr>
          <p:nvPr>
            <p:ph idx="1"/>
          </p:nvPr>
        </p:nvSpPr>
        <p:spPr>
          <a:xfrm>
            <a:off x="457200" y="1268760"/>
            <a:ext cx="8229600" cy="4857403"/>
          </a:xfrm>
        </p:spPr>
        <p:txBody>
          <a:bodyPr/>
          <a:lstStyle/>
          <a:p>
            <a:pPr marL="0" indent="0" algn="jus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12.3. </a:t>
            </a:r>
            <a:r>
              <a:rPr lang="lt-LT" b="1" dirty="0">
                <a:solidFill>
                  <a:srgbClr val="00B050"/>
                </a:solidFill>
                <a:latin typeface="Times New Roman" panose="02020603050405020304" pitchFamily="18" charset="0"/>
                <a:ea typeface="Times New Roman" panose="02020603050405020304" pitchFamily="18" charset="0"/>
              </a:rPr>
              <a:t>eksternas</a:t>
            </a:r>
            <a:r>
              <a:rPr lang="lt-LT" dirty="0">
                <a:solidFill>
                  <a:srgbClr val="000000"/>
                </a:solidFill>
                <a:latin typeface="Times New Roman" panose="02020603050405020304" pitchFamily="18" charset="0"/>
                <a:ea typeface="Times New Roman" panose="02020603050405020304" pitchFamily="18" charset="0"/>
              </a:rPr>
              <a:t> – bazinės </a:t>
            </a:r>
            <a:r>
              <a:rPr lang="lt-LT" dirty="0" smtClean="0">
                <a:solidFill>
                  <a:srgbClr val="000000"/>
                </a:solidFill>
                <a:latin typeface="Times New Roman" panose="02020603050405020304" pitchFamily="18" charset="0"/>
                <a:ea typeface="Times New Roman" panose="02020603050405020304" pitchFamily="18" charset="0"/>
              </a:rPr>
              <a:t>mokyklos - </a:t>
            </a:r>
            <a:r>
              <a:rPr lang="lt-LT" b="1" dirty="0" smtClean="0">
                <a:solidFill>
                  <a:srgbClr val="00B050"/>
                </a:solidFill>
                <a:latin typeface="Times New Roman" panose="02020603050405020304" pitchFamily="18" charset="0"/>
                <a:ea typeface="Times New Roman" panose="02020603050405020304" pitchFamily="18" charset="0"/>
              </a:rPr>
              <a:t>Kauno Antano Smetonos gimnazijos</a:t>
            </a:r>
            <a:r>
              <a:rPr lang="lt-LT" dirty="0" smtClean="0">
                <a:solidFill>
                  <a:srgbClr val="000000"/>
                </a:solidFill>
                <a:latin typeface="Times New Roman" panose="02020603050405020304" pitchFamily="18" charset="0"/>
                <a:ea typeface="Times New Roman" panose="02020603050405020304" pitchFamily="18" charset="0"/>
              </a:rPr>
              <a:t> - vadovui</a:t>
            </a:r>
            <a:r>
              <a:rPr lang="lt-LT" dirty="0">
                <a:solidFill>
                  <a:srgbClr val="000000"/>
                </a:solidFill>
                <a:latin typeface="Times New Roman" panose="02020603050405020304" pitchFamily="18" charset="0"/>
                <a:ea typeface="Times New Roman" panose="02020603050405020304" pitchFamily="18" charset="0"/>
              </a:rPr>
              <a:t>; eksternas, nepateikęs prašymo iki spalio 24 dienos, </a:t>
            </a:r>
            <a:r>
              <a:rPr lang="lt-LT" b="1" dirty="0">
                <a:solidFill>
                  <a:srgbClr val="00B050"/>
                </a:solidFill>
                <a:latin typeface="Times New Roman" panose="02020603050405020304" pitchFamily="18" charset="0"/>
                <a:ea typeface="Times New Roman" panose="02020603050405020304" pitchFamily="18" charset="0"/>
              </a:rPr>
              <a:t>gali teikti prašymą pasibaigus prašymų teikimų laikui, bet ne vėliau kaip likus 7 darbo dienoms iki pakartotinės sesijos </a:t>
            </a:r>
            <a:r>
              <a:rPr lang="lt-LT" b="1" dirty="0" smtClean="0">
                <a:solidFill>
                  <a:srgbClr val="00B050"/>
                </a:solidFill>
                <a:latin typeface="Times New Roman" panose="02020603050405020304" pitchFamily="18" charset="0"/>
                <a:ea typeface="Times New Roman" panose="02020603050405020304" pitchFamily="18" charset="0"/>
              </a:rPr>
              <a:t>pradžios (2019 m. birželio 14 d.)</a:t>
            </a: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 Kauno miesto bazinės mokyklos vadovui.“ </a:t>
            </a:r>
            <a:endParaRPr lang="lt-LT" dirty="0"/>
          </a:p>
        </p:txBody>
      </p:sp>
    </p:spTree>
    <p:extLst>
      <p:ext uri="{BB962C8B-B14F-4D97-AF65-F5344CB8AC3E}">
        <p14:creationId xmlns:p14="http://schemas.microsoft.com/office/powerpoint/2010/main" val="177484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850106"/>
          </a:xfrm>
        </p:spPr>
        <p:txBody>
          <a:bodyPr/>
          <a:lstStyle/>
          <a:p>
            <a:r>
              <a:rPr lang="lt-LT" sz="2800" b="1" dirty="0" smtClean="0">
                <a:solidFill>
                  <a:prstClr val="black"/>
                </a:solidFill>
                <a:latin typeface="Times New Roman" panose="02020603050405020304" pitchFamily="18" charset="0"/>
                <a:cs typeface="Times New Roman" panose="02020603050405020304" pitchFamily="18" charset="0"/>
              </a:rPr>
              <a:t>V </a:t>
            </a:r>
            <a:r>
              <a:rPr lang="lt-LT" sz="2800" b="1" dirty="0">
                <a:solidFill>
                  <a:prstClr val="black"/>
                </a:solidFill>
                <a:latin typeface="Times New Roman" panose="02020603050405020304" pitchFamily="18" charset="0"/>
                <a:cs typeface="Times New Roman" panose="02020603050405020304" pitchFamily="18" charset="0"/>
              </a:rPr>
              <a:t>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smtClean="0">
                <a:solidFill>
                  <a:prstClr val="black"/>
                </a:solidFill>
                <a:latin typeface="Times New Roman" panose="02020603050405020304" pitchFamily="18" charset="0"/>
                <a:cs typeface="Times New Roman" panose="02020603050405020304" pitchFamily="18" charset="0"/>
              </a:rPr>
              <a:t>LEIDIMAS LAIKYTI BRANDOS EGZAMINĄ</a:t>
            </a:r>
            <a:endParaRPr lang="lt-LT" dirty="0"/>
          </a:p>
        </p:txBody>
      </p:sp>
      <p:sp>
        <p:nvSpPr>
          <p:cNvPr id="3" name="Turinio vietos rezervavimo ženklas 2"/>
          <p:cNvSpPr>
            <a:spLocks noGrp="1"/>
          </p:cNvSpPr>
          <p:nvPr>
            <p:ph idx="1"/>
          </p:nvPr>
        </p:nvSpPr>
        <p:spPr/>
        <p:txBody>
          <a:bodyPr/>
          <a:lstStyle/>
          <a:p>
            <a:pPr marL="457200"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17.1.2. individualaus ugdymo plano dalyko, </a:t>
            </a:r>
            <a:r>
              <a:rPr lang="lt-LT" dirty="0">
                <a:solidFill>
                  <a:srgbClr val="00B050"/>
                </a:solidFill>
                <a:latin typeface="Times New Roman" panose="02020603050405020304" pitchFamily="18" charset="0"/>
                <a:ea typeface="Times New Roman" panose="02020603050405020304" pitchFamily="18" charset="0"/>
              </a:rPr>
              <a:t>išskyrus menų, muzikologijos, technologijų, užsienio kalbos (anglų, prancūzų, rusų, vokiečių) ir gimtosios kalbos (baltarusių, lenkų, rusų, vokiečių),</a:t>
            </a:r>
            <a:r>
              <a:rPr lang="lt-LT" dirty="0">
                <a:solidFill>
                  <a:srgbClr val="000000"/>
                </a:solidFill>
                <a:latin typeface="Times New Roman" panose="02020603050405020304" pitchFamily="18" charset="0"/>
                <a:ea typeface="Times New Roman" panose="02020603050405020304" pitchFamily="18" charset="0"/>
              </a:rPr>
              <a:t> brandos egzaminus – </a:t>
            </a:r>
            <a:r>
              <a:rPr lang="lt-LT" dirty="0">
                <a:latin typeface="Times New Roman" panose="02020603050405020304" pitchFamily="18" charset="0"/>
                <a:ea typeface="Times New Roman" panose="02020603050405020304" pitchFamily="18" charset="0"/>
              </a:rPr>
              <a:t>iki pagrindinės sesijos šio egzamino datos turinčiam patenkinamą to dalyko metinį įvertinimą</a:t>
            </a:r>
            <a:r>
              <a:rPr lang="lt-LT" dirty="0">
                <a:solidFill>
                  <a:srgbClr val="000000"/>
                </a:solidFill>
                <a:latin typeface="Times New Roman" panose="02020603050405020304" pitchFamily="18" charset="0"/>
                <a:ea typeface="Times New Roman" panose="02020603050405020304" pitchFamily="18" charset="0"/>
              </a:rPr>
              <a:t>;“</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247493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922114"/>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IV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smtClean="0">
                <a:solidFill>
                  <a:prstClr val="black"/>
                </a:solidFill>
                <a:latin typeface="Times New Roman" panose="02020603050405020304" pitchFamily="18" charset="0"/>
                <a:cs typeface="Times New Roman" panose="02020603050405020304" pitchFamily="18" charset="0"/>
              </a:rPr>
              <a:t>LEIDIMAS LAIKYTI BRANDOS EGZAMINĄ</a:t>
            </a:r>
            <a:endParaRPr lang="lt-LT" dirty="0"/>
          </a:p>
        </p:txBody>
      </p:sp>
      <p:sp>
        <p:nvSpPr>
          <p:cNvPr id="3" name="Turinio vietos rezervavimo ženklas 2"/>
          <p:cNvSpPr>
            <a:spLocks noGrp="1"/>
          </p:cNvSpPr>
          <p:nvPr>
            <p:ph idx="1"/>
          </p:nvPr>
        </p:nvSpPr>
        <p:spPr>
          <a:xfrm>
            <a:off x="483975" y="1340768"/>
            <a:ext cx="8229600" cy="5256584"/>
          </a:xfrm>
        </p:spPr>
        <p:txBody>
          <a:bodyPr/>
          <a:lstStyle/>
          <a:p>
            <a:pPr indent="0" algn="just">
              <a:spcAft>
                <a:spcPts val="0"/>
              </a:spcAft>
              <a:buNone/>
            </a:pPr>
            <a:r>
              <a:rPr lang="lt-LT"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17.1.3. </a:t>
            </a:r>
            <a:r>
              <a:rPr lang="lt-LT"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individualaus ugdymo plano užsienio kalbos (anglų, prancūzų, rusų, vokiečių), gimtosios kalbos (baltarusių, lenkų, rusų, vokiečių), menų, muzikologijos ir technologijų </a:t>
            </a:r>
            <a:r>
              <a:rPr lang="lt-LT"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brandos egzaminus;“</a:t>
            </a:r>
            <a:endParaRPr lang="lt-LT"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0" algn="just">
              <a:spcAft>
                <a:spcPts val="0"/>
              </a:spcAft>
              <a:buNone/>
            </a:pPr>
            <a:r>
              <a:rPr lang="lt-LT" sz="2800" dirty="0" smtClean="0">
                <a:solidFill>
                  <a:srgbClr val="000000"/>
                </a:solidFill>
                <a:latin typeface="Times New Roman" panose="02020603050405020304" pitchFamily="18" charset="0"/>
                <a:ea typeface="Times New Roman" panose="02020603050405020304" pitchFamily="18" charset="0"/>
              </a:rPr>
              <a:t>	„</a:t>
            </a:r>
            <a:r>
              <a:rPr lang="lt-LT" sz="2800" dirty="0">
                <a:solidFill>
                  <a:srgbClr val="000000"/>
                </a:solidFill>
                <a:latin typeface="Times New Roman" panose="02020603050405020304" pitchFamily="18" charset="0"/>
                <a:ea typeface="Times New Roman" panose="02020603050405020304" pitchFamily="18" charset="0"/>
              </a:rPr>
              <a:t>17.2.2. </a:t>
            </a:r>
            <a:r>
              <a:rPr lang="lt-LT" sz="2800" dirty="0">
                <a:solidFill>
                  <a:srgbClr val="00B050"/>
                </a:solidFill>
                <a:latin typeface="Times New Roman" panose="02020603050405020304" pitchFamily="18" charset="0"/>
                <a:ea typeface="Times New Roman" panose="02020603050405020304" pitchFamily="18" charset="0"/>
              </a:rPr>
              <a:t>individualaus ugdymo plano dalyko, išskyrus  užsienio kalbos (anglų, prancūzų, rusų, vokiečių), gimtosios kalbos (baltarusių, lenkų, rusų, vokiečių) ir muzikologijos,</a:t>
            </a:r>
            <a:r>
              <a:rPr lang="lt-LT" sz="2800" dirty="0">
                <a:solidFill>
                  <a:srgbClr val="000000"/>
                </a:solidFill>
                <a:latin typeface="Times New Roman" panose="02020603050405020304" pitchFamily="18" charset="0"/>
                <a:ea typeface="Times New Roman" panose="02020603050405020304" pitchFamily="18" charset="0"/>
              </a:rPr>
              <a:t> brandos egzaminus – iki pagrindinės sesijos šio egzamino datos turinčiam patenkinamą to dalyko metinį įvertinimą;“</a:t>
            </a:r>
            <a:endParaRPr lang="lt-LT" sz="2800"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1474958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922114"/>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IV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LEIDIMAS LAIKYTI BRANDOS EGZAMINĄ</a:t>
            </a:r>
            <a:endParaRPr lang="lt-LT" dirty="0"/>
          </a:p>
        </p:txBody>
      </p:sp>
      <p:sp>
        <p:nvSpPr>
          <p:cNvPr id="3" name="Turinio vietos rezervavimo ženklas 2"/>
          <p:cNvSpPr>
            <a:spLocks noGrp="1"/>
          </p:cNvSpPr>
          <p:nvPr>
            <p:ph idx="1"/>
          </p:nvPr>
        </p:nvSpPr>
        <p:spPr>
          <a:xfrm>
            <a:off x="457200" y="1600200"/>
            <a:ext cx="8229600" cy="4997152"/>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17.2.3. individualaus ugdymo plano </a:t>
            </a:r>
            <a:r>
              <a:rPr lang="lt-LT"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užsienio kalbos (anglų, prancūzų, rusų, vokiečių), gimtosios kalbos (baltarusių, lenkų, rusų, vokiečių) ir muzikologijos </a:t>
            </a:r>
            <a:r>
              <a:rPr lang="lt-L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brandos egzaminus;“</a:t>
            </a:r>
            <a:endParaRPr lang="lt-LT" dirty="0">
              <a:latin typeface="Times New Roman" panose="02020603050405020304" pitchFamily="18" charset="0"/>
              <a:ea typeface="Times New Roman" panose="02020603050405020304" pitchFamily="18" charset="0"/>
              <a:cs typeface="Times New Roman" panose="02020603050405020304" pitchFamily="18" charset="0"/>
            </a:endParaRPr>
          </a:p>
          <a:p>
            <a:pPr indent="0" algn="just">
              <a:buNone/>
            </a:pPr>
            <a:r>
              <a:rPr lang="lt-LT" b="1" dirty="0" smtClean="0">
                <a:solidFill>
                  <a:srgbClr val="00B050"/>
                </a:solidFill>
                <a:latin typeface="Times New Roman" panose="02020603050405020304" pitchFamily="18" charset="0"/>
                <a:cs typeface="Times New Roman" panose="02020603050405020304" pitchFamily="18" charset="0"/>
              </a:rPr>
              <a:t>Papildyta </a:t>
            </a:r>
            <a:r>
              <a:rPr lang="lt-LT" b="1" dirty="0">
                <a:solidFill>
                  <a:srgbClr val="00B050"/>
                </a:solidFill>
                <a:latin typeface="Times New Roman" panose="02020603050405020304" pitchFamily="18" charset="0"/>
                <a:cs typeface="Times New Roman" panose="02020603050405020304" pitchFamily="18" charset="0"/>
              </a:rPr>
              <a:t>17.4 punktu:</a:t>
            </a:r>
          </a:p>
          <a:p>
            <a:pPr indent="0" algn="just">
              <a:buNone/>
            </a:pPr>
            <a:r>
              <a:rPr lang="lt-LT" dirty="0" smtClean="0">
                <a:solidFill>
                  <a:srgbClr val="000000"/>
                </a:solidFill>
                <a:latin typeface="Times New Roman" panose="02020603050405020304" pitchFamily="18" charset="0"/>
                <a:cs typeface="Times New Roman" panose="02020603050405020304" pitchFamily="18" charset="0"/>
              </a:rPr>
              <a:t>	„</a:t>
            </a:r>
            <a:r>
              <a:rPr lang="lt-LT" dirty="0">
                <a:solidFill>
                  <a:srgbClr val="000000"/>
                </a:solidFill>
                <a:latin typeface="Times New Roman" panose="02020603050405020304" pitchFamily="18" charset="0"/>
                <a:cs typeface="Times New Roman" panose="02020603050405020304" pitchFamily="18" charset="0"/>
              </a:rPr>
              <a:t>17.4. III gimnazijos klasės mokiniui rengti individualaus ugdymo plano pasirinkto dalyko brandos darbą:“.</a:t>
            </a:r>
            <a:endParaRPr lang="lt-LT" dirty="0">
              <a:latin typeface="Times New Roman" panose="02020603050405020304" pitchFamily="18" charset="0"/>
              <a:cs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423915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3200" b="1" dirty="0" smtClean="0">
                <a:latin typeface="Times New Roman" panose="02020603050405020304" pitchFamily="18" charset="0"/>
                <a:cs typeface="Times New Roman" panose="02020603050405020304" pitchFamily="18" charset="0"/>
              </a:rPr>
              <a:t>VI SKYRIUS</a:t>
            </a:r>
            <a:br>
              <a:rPr lang="lt-LT" sz="3200" b="1" dirty="0" smtClean="0">
                <a:latin typeface="Times New Roman" panose="02020603050405020304" pitchFamily="18" charset="0"/>
                <a:cs typeface="Times New Roman" panose="02020603050405020304" pitchFamily="18" charset="0"/>
              </a:rPr>
            </a:br>
            <a:r>
              <a:rPr lang="lt-LT" sz="3200" b="1" dirty="0" smtClean="0">
                <a:latin typeface="Times New Roman" panose="02020603050405020304" pitchFamily="18" charset="0"/>
                <a:cs typeface="Times New Roman" panose="02020603050405020304" pitchFamily="18" charset="0"/>
              </a:rPr>
              <a:t>BRANDOS EGZAMINŲ SESIJOS</a:t>
            </a:r>
            <a:endParaRPr lang="lt-LT" sz="32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19. </a:t>
            </a:r>
            <a:r>
              <a:rPr lang="lt-LT" b="1" dirty="0">
                <a:solidFill>
                  <a:srgbClr val="00B050"/>
                </a:solidFill>
                <a:latin typeface="Times New Roman" panose="02020603050405020304" pitchFamily="18" charset="0"/>
                <a:ea typeface="Times New Roman" panose="02020603050405020304" pitchFamily="18" charset="0"/>
              </a:rPr>
              <a:t>Brandos darbas, technologijų mokyklinis brandos egzaminas ir menų mokyklinis </a:t>
            </a:r>
            <a:r>
              <a:rPr lang="lt-LT" dirty="0">
                <a:solidFill>
                  <a:srgbClr val="000000"/>
                </a:solidFill>
                <a:latin typeface="Times New Roman" panose="02020603050405020304" pitchFamily="18" charset="0"/>
                <a:ea typeface="Times New Roman" panose="02020603050405020304" pitchFamily="18" charset="0"/>
              </a:rPr>
              <a:t>brandos egzaminas vykdomi einamųjų metų </a:t>
            </a:r>
            <a:r>
              <a:rPr lang="lt-LT" dirty="0">
                <a:solidFill>
                  <a:srgbClr val="00B050"/>
                </a:solidFill>
                <a:latin typeface="Times New Roman" panose="02020603050405020304" pitchFamily="18" charset="0"/>
                <a:ea typeface="Times New Roman" panose="02020603050405020304" pitchFamily="18" charset="0"/>
              </a:rPr>
              <a:t>spalio – balandžio mėnesiais</a:t>
            </a:r>
            <a:r>
              <a:rPr lang="lt-LT" dirty="0">
                <a:solidFill>
                  <a:srgbClr val="000000"/>
                </a:solidFill>
                <a:latin typeface="Times New Roman" panose="02020603050405020304" pitchFamily="18" charset="0"/>
                <a:ea typeface="Times New Roman" panose="02020603050405020304" pitchFamily="18" charset="0"/>
              </a:rPr>
              <a:t>. </a:t>
            </a:r>
            <a:r>
              <a:rPr lang="lt-LT" b="1" dirty="0">
                <a:solidFill>
                  <a:srgbClr val="C00000"/>
                </a:solidFill>
                <a:latin typeface="Times New Roman" panose="02020603050405020304" pitchFamily="18" charset="0"/>
                <a:ea typeface="Times New Roman" panose="02020603050405020304" pitchFamily="18" charset="0"/>
              </a:rPr>
              <a:t>III</a:t>
            </a:r>
            <a:r>
              <a:rPr lang="lt-LT" dirty="0">
                <a:solidFill>
                  <a:srgbClr val="000000"/>
                </a:solidFill>
                <a:latin typeface="Times New Roman" panose="02020603050405020304" pitchFamily="18" charset="0"/>
                <a:ea typeface="Times New Roman" panose="02020603050405020304" pitchFamily="18" charset="0"/>
              </a:rPr>
              <a:t> gimnazijos klasių mokiniams </a:t>
            </a:r>
            <a:r>
              <a:rPr lang="lt-LT" b="1" dirty="0">
                <a:solidFill>
                  <a:srgbClr val="C00000"/>
                </a:solidFill>
                <a:latin typeface="Times New Roman" panose="02020603050405020304" pitchFamily="18" charset="0"/>
                <a:ea typeface="Times New Roman" panose="02020603050405020304" pitchFamily="18" charset="0"/>
              </a:rPr>
              <a:t>brandos darbas</a:t>
            </a:r>
            <a:r>
              <a:rPr lang="lt-LT" dirty="0">
                <a:solidFill>
                  <a:srgbClr val="000000"/>
                </a:solidFill>
                <a:latin typeface="Times New Roman" panose="02020603050405020304" pitchFamily="18" charset="0"/>
                <a:ea typeface="Times New Roman" panose="02020603050405020304" pitchFamily="18" charset="0"/>
              </a:rPr>
              <a:t> vykdomas </a:t>
            </a:r>
            <a:r>
              <a:rPr lang="lt-LT" b="1" dirty="0">
                <a:solidFill>
                  <a:srgbClr val="C00000"/>
                </a:solidFill>
                <a:latin typeface="Times New Roman" panose="02020603050405020304" pitchFamily="18" charset="0"/>
                <a:ea typeface="Times New Roman" panose="02020603050405020304" pitchFamily="18" charset="0"/>
              </a:rPr>
              <a:t>nuo einamųjų mokslo metų sausio iki kitų mokslo metų balandžio</a:t>
            </a:r>
            <a:r>
              <a:rPr lang="lt-LT" dirty="0">
                <a:solidFill>
                  <a:srgbClr val="000000"/>
                </a:solidFill>
                <a:latin typeface="Times New Roman" panose="02020603050405020304" pitchFamily="18" charset="0"/>
                <a:ea typeface="Times New Roman" panose="02020603050405020304" pitchFamily="18" charset="0"/>
              </a:rPr>
              <a:t> mėnesio.“ </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3254773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922114"/>
          </a:xfrm>
        </p:spPr>
        <p:txBody>
          <a:bodyPr/>
          <a:lstStyle/>
          <a:p>
            <a:r>
              <a:rPr lang="lt-LT" sz="3200" b="1" dirty="0">
                <a:solidFill>
                  <a:prstClr val="black"/>
                </a:solidFill>
                <a:latin typeface="Times New Roman" panose="02020603050405020304" pitchFamily="18" charset="0"/>
                <a:cs typeface="Times New Roman" panose="02020603050405020304" pitchFamily="18" charset="0"/>
              </a:rPr>
              <a:t>VI SKYRIUS</a:t>
            </a:r>
            <a:br>
              <a:rPr lang="lt-LT" sz="3200" b="1" dirty="0">
                <a:solidFill>
                  <a:prstClr val="black"/>
                </a:solidFill>
                <a:latin typeface="Times New Roman" panose="02020603050405020304" pitchFamily="18" charset="0"/>
                <a:cs typeface="Times New Roman" panose="02020603050405020304" pitchFamily="18" charset="0"/>
              </a:rPr>
            </a:br>
            <a:r>
              <a:rPr lang="lt-LT" sz="3200" b="1" dirty="0">
                <a:solidFill>
                  <a:prstClr val="black"/>
                </a:solidFill>
                <a:latin typeface="Times New Roman" panose="02020603050405020304" pitchFamily="18" charset="0"/>
                <a:cs typeface="Times New Roman" panose="02020603050405020304" pitchFamily="18" charset="0"/>
              </a:rPr>
              <a:t>BRANDOS EGZAMINŲ SESIJOS</a:t>
            </a:r>
            <a:endParaRPr lang="lt-LT" dirty="0"/>
          </a:p>
        </p:txBody>
      </p:sp>
      <p:sp>
        <p:nvSpPr>
          <p:cNvPr id="3" name="Turinio vietos rezervavimo ženklas 2"/>
          <p:cNvSpPr>
            <a:spLocks noGrp="1"/>
          </p:cNvSpPr>
          <p:nvPr>
            <p:ph idx="1"/>
          </p:nvPr>
        </p:nvSpPr>
        <p:spPr>
          <a:xfrm>
            <a:off x="457200" y="1340768"/>
            <a:ext cx="8229600" cy="5040560"/>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22.5. </a:t>
            </a:r>
            <a:r>
              <a:rPr lang="lt-LT" b="1" dirty="0">
                <a:solidFill>
                  <a:srgbClr val="00B050"/>
                </a:solidFill>
                <a:latin typeface="Times New Roman" panose="02020603050405020304" pitchFamily="18" charset="0"/>
                <a:ea typeface="Times New Roman" panose="02020603050405020304" pitchFamily="18" charset="0"/>
              </a:rPr>
              <a:t>eksternas</a:t>
            </a:r>
            <a:r>
              <a:rPr lang="lt-LT" dirty="0">
                <a:solidFill>
                  <a:srgbClr val="000000"/>
                </a:solidFill>
                <a:latin typeface="Times New Roman" panose="02020603050405020304" pitchFamily="18" charset="0"/>
                <a:ea typeface="Times New Roman" panose="02020603050405020304" pitchFamily="18" charset="0"/>
              </a:rPr>
              <a:t>, nepateikęs prašymo iki spalio 24  dienos, bet pateikęs jį pasibaigus prašymų teikimo laikui ne vėliau kaip likus 7 darbo dienoms iki pakartotinės sesijos pradžios, – Kauno miesto bazinės mokyklos vadovui, </a:t>
            </a:r>
            <a:r>
              <a:rPr lang="lt-LT" b="1" dirty="0">
                <a:solidFill>
                  <a:srgbClr val="00B050"/>
                </a:solidFill>
                <a:latin typeface="Times New Roman" panose="02020603050405020304" pitchFamily="18" charset="0"/>
                <a:ea typeface="Times New Roman" panose="02020603050405020304" pitchFamily="18" charset="0"/>
              </a:rPr>
              <a:t>gali laikyti visus egzaminus</a:t>
            </a:r>
            <a:r>
              <a:rPr lang="lt-LT" dirty="0">
                <a:solidFill>
                  <a:srgbClr val="000000"/>
                </a:solidFill>
                <a:latin typeface="Times New Roman" panose="02020603050405020304" pitchFamily="18" charset="0"/>
                <a:ea typeface="Times New Roman" panose="02020603050405020304" pitchFamily="18" charset="0"/>
              </a:rPr>
              <a:t>, </a:t>
            </a:r>
            <a:r>
              <a:rPr lang="lt-LT" dirty="0">
                <a:solidFill>
                  <a:srgbClr val="00B050"/>
                </a:solidFill>
                <a:latin typeface="Times New Roman" panose="02020603050405020304" pitchFamily="18" charset="0"/>
                <a:ea typeface="Times New Roman" panose="02020603050405020304" pitchFamily="18" charset="0"/>
              </a:rPr>
              <a:t>išskyrus</a:t>
            </a:r>
            <a:r>
              <a:rPr lang="lt-LT" dirty="0">
                <a:solidFill>
                  <a:srgbClr val="000000"/>
                </a:solidFill>
                <a:latin typeface="Times New Roman" panose="02020603050405020304" pitchFamily="18" charset="0"/>
                <a:ea typeface="Times New Roman" panose="02020603050405020304" pitchFamily="18" charset="0"/>
              </a:rPr>
              <a:t> brandos darbą, menų, technologijų mokyklinius brandos egzaminus, gimtosios kalbos (baltarusių, lenkų, rusų, vokiečių) mokyklinio brandos egzamino I dalį;“</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2112470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188640"/>
            <a:ext cx="8229600" cy="1224136"/>
          </a:xfrm>
        </p:spPr>
        <p:txBody>
          <a:bodyPr/>
          <a:lstStyle/>
          <a:p>
            <a:r>
              <a:rPr lang="lt-LT" sz="2800" b="1" dirty="0" smtClean="0">
                <a:solidFill>
                  <a:prstClr val="black"/>
                </a:solidFill>
                <a:latin typeface="Times New Roman" panose="02020603050405020304" pitchFamily="18" charset="0"/>
                <a:cs typeface="Times New Roman" panose="02020603050405020304" pitchFamily="18" charset="0"/>
              </a:rPr>
              <a:t>VII </a:t>
            </a:r>
            <a:r>
              <a:rPr lang="lt-LT" sz="2800" b="1" dirty="0">
                <a:solidFill>
                  <a:prstClr val="black"/>
                </a:solidFill>
                <a:latin typeface="Times New Roman" panose="02020603050405020304" pitchFamily="18" charset="0"/>
                <a:cs typeface="Times New Roman" panose="02020603050405020304" pitchFamily="18" charset="0"/>
              </a:rPr>
              <a:t>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smtClean="0">
                <a:solidFill>
                  <a:prstClr val="black"/>
                </a:solidFill>
                <a:latin typeface="Times New Roman" panose="02020603050405020304" pitchFamily="18" charset="0"/>
                <a:cs typeface="Times New Roman" panose="02020603050405020304" pitchFamily="18" charset="0"/>
              </a:rPr>
              <a:t>MOKINIŲ SUPAŽINDINIMAS SU DOKUMENTAIS</a:t>
            </a:r>
            <a:endParaRPr lang="lt-LT" sz="2800" dirty="0"/>
          </a:p>
        </p:txBody>
      </p:sp>
      <p:sp>
        <p:nvSpPr>
          <p:cNvPr id="3" name="Turinio vietos rezervavimo ženklas 2"/>
          <p:cNvSpPr>
            <a:spLocks noGrp="1"/>
          </p:cNvSpPr>
          <p:nvPr>
            <p:ph idx="1"/>
          </p:nvPr>
        </p:nvSpPr>
        <p:spPr>
          <a:xfrm>
            <a:off x="436794" y="1484784"/>
            <a:ext cx="8229600" cy="5040560"/>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23.2. </a:t>
            </a:r>
            <a:r>
              <a:rPr lang="lt-LT" b="1" dirty="0">
                <a:solidFill>
                  <a:srgbClr val="00B050"/>
                </a:solidFill>
                <a:latin typeface="Times New Roman" panose="02020603050405020304" pitchFamily="18" charset="0"/>
                <a:ea typeface="Times New Roman" panose="02020603050405020304" pitchFamily="18" charset="0"/>
              </a:rPr>
              <a:t>su Aprašo nuostatomis</a:t>
            </a:r>
            <a:r>
              <a:rPr lang="lt-LT" dirty="0">
                <a:solidFill>
                  <a:srgbClr val="000000"/>
                </a:solidFill>
                <a:latin typeface="Times New Roman" panose="02020603050405020304" pitchFamily="18" charset="0"/>
                <a:ea typeface="Times New Roman" panose="02020603050405020304" pitchFamily="18" charset="0"/>
              </a:rPr>
              <a:t>: </a:t>
            </a:r>
            <a:r>
              <a:rPr lang="lt-LT" b="1" dirty="0">
                <a:solidFill>
                  <a:srgbClr val="00B050"/>
                </a:solidFill>
                <a:latin typeface="Times New Roman" panose="02020603050405020304" pitchFamily="18" charset="0"/>
                <a:ea typeface="Times New Roman" panose="02020603050405020304" pitchFamily="18" charset="0"/>
              </a:rPr>
              <a:t>leidimu laikyti </a:t>
            </a:r>
            <a:r>
              <a:rPr lang="lt-LT" dirty="0">
                <a:solidFill>
                  <a:srgbClr val="000000"/>
                </a:solidFill>
                <a:latin typeface="Times New Roman" panose="02020603050405020304" pitchFamily="18" charset="0"/>
                <a:ea typeface="Times New Roman" panose="02020603050405020304" pitchFamily="18" charset="0"/>
              </a:rPr>
              <a:t>dalyko brandos egzaminą, </a:t>
            </a:r>
            <a:r>
              <a:rPr lang="lt-LT" b="1" dirty="0">
                <a:solidFill>
                  <a:srgbClr val="00B050"/>
                </a:solidFill>
                <a:latin typeface="Times New Roman" panose="02020603050405020304" pitchFamily="18" charset="0"/>
                <a:ea typeface="Times New Roman" panose="02020603050405020304" pitchFamily="18" charset="0"/>
              </a:rPr>
              <a:t>atleidimu</a:t>
            </a:r>
            <a:r>
              <a:rPr lang="lt-LT" dirty="0">
                <a:solidFill>
                  <a:srgbClr val="000000"/>
                </a:solidFill>
                <a:latin typeface="Times New Roman" panose="02020603050405020304" pitchFamily="18" charset="0"/>
                <a:ea typeface="Times New Roman" panose="02020603050405020304" pitchFamily="18" charset="0"/>
              </a:rPr>
              <a:t> nuo dalykų brandos egzaminų, dalykų brandos </a:t>
            </a:r>
            <a:r>
              <a:rPr lang="lt-LT" b="1" dirty="0">
                <a:solidFill>
                  <a:srgbClr val="00B050"/>
                </a:solidFill>
                <a:latin typeface="Times New Roman" panose="02020603050405020304" pitchFamily="18" charset="0"/>
                <a:ea typeface="Times New Roman" panose="02020603050405020304" pitchFamily="18" charset="0"/>
              </a:rPr>
              <a:t>egzaminų pasirinkimu, atidėjimu, pritaikymu, terminais, rezultatų paskelbimu, reikalavimais kandidatams, atsakomybe </a:t>
            </a:r>
            <a:r>
              <a:rPr lang="lt-LT" dirty="0">
                <a:solidFill>
                  <a:srgbClr val="000000"/>
                </a:solidFill>
                <a:latin typeface="Times New Roman" panose="02020603050405020304" pitchFamily="18" charset="0"/>
                <a:ea typeface="Times New Roman" panose="02020603050405020304" pitchFamily="18" charset="0"/>
              </a:rPr>
              <a:t>pažeidusiesiems šiuos reikalavimus, </a:t>
            </a:r>
            <a:r>
              <a:rPr lang="lt-LT" b="1" dirty="0">
                <a:solidFill>
                  <a:srgbClr val="00B050"/>
                </a:solidFill>
                <a:latin typeface="Times New Roman" panose="02020603050405020304" pitchFamily="18" charset="0"/>
                <a:ea typeface="Times New Roman" panose="02020603050405020304" pitchFamily="18" charset="0"/>
              </a:rPr>
              <a:t>apeliacijomis</a:t>
            </a:r>
            <a:r>
              <a:rPr lang="lt-LT" dirty="0">
                <a:solidFill>
                  <a:srgbClr val="000000"/>
                </a:solidFill>
                <a:latin typeface="Times New Roman" panose="02020603050405020304" pitchFamily="18" charset="0"/>
                <a:ea typeface="Times New Roman" panose="02020603050405020304" pitchFamily="18" charset="0"/>
              </a:rPr>
              <a:t> ir pan.; </a:t>
            </a:r>
            <a:r>
              <a:rPr lang="lt-LT" b="1" dirty="0">
                <a:solidFill>
                  <a:srgbClr val="00B050"/>
                </a:solidFill>
                <a:latin typeface="Times New Roman" panose="02020603050405020304" pitchFamily="18" charset="0"/>
                <a:ea typeface="Times New Roman" panose="02020603050405020304" pitchFamily="18" charset="0"/>
              </a:rPr>
              <a:t>dalykų brandos egzaminų tvarkaraščiu </a:t>
            </a:r>
            <a:r>
              <a:rPr lang="lt-LT" dirty="0">
                <a:solidFill>
                  <a:srgbClr val="000000"/>
                </a:solidFill>
                <a:latin typeface="Times New Roman" panose="02020603050405020304" pitchFamily="18" charset="0"/>
                <a:ea typeface="Times New Roman" panose="02020603050405020304" pitchFamily="18" charset="0"/>
              </a:rPr>
              <a:t>– iki einamųjų metų </a:t>
            </a:r>
            <a:r>
              <a:rPr lang="lt-LT" b="1" u="sng" dirty="0">
                <a:solidFill>
                  <a:srgbClr val="C00000"/>
                </a:solidFill>
                <a:latin typeface="Times New Roman" panose="02020603050405020304" pitchFamily="18" charset="0"/>
                <a:ea typeface="Times New Roman" panose="02020603050405020304" pitchFamily="18" charset="0"/>
              </a:rPr>
              <a:t>rugsėjo 18 dienos</a:t>
            </a:r>
            <a:r>
              <a:rPr lang="lt-LT" dirty="0">
                <a:solidFill>
                  <a:srgbClr val="000000"/>
                </a:solidFill>
                <a:latin typeface="Times New Roman" panose="02020603050405020304" pitchFamily="18" charset="0"/>
                <a:ea typeface="Times New Roman" panose="02020603050405020304" pitchFamily="18" charset="0"/>
              </a:rPr>
              <a:t>;“</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300839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611188" y="274638"/>
            <a:ext cx="7921625" cy="1143000"/>
          </a:xfrm>
        </p:spPr>
        <p:txBody>
          <a:bodyPr/>
          <a:lstStyle/>
          <a:p>
            <a:r>
              <a:rPr lang="lt-LT" sz="2800" b="1" dirty="0" smtClean="0">
                <a:latin typeface="Times New Roman" panose="02020603050405020304" pitchFamily="18" charset="0"/>
                <a:cs typeface="Times New Roman" panose="02020603050405020304" pitchFamily="18" charset="0"/>
              </a:rPr>
              <a:t>POKYČIAI 2018-2019-ŲJŲ M.M. BRANDOS EGZAMINŲ TVARKARAŠTYJE</a:t>
            </a:r>
            <a:endParaRPr lang="en-US" sz="2800" b="1" dirty="0" smtClean="0">
              <a:latin typeface="Times New Roman" panose="02020603050405020304" pitchFamily="18" charset="0"/>
              <a:cs typeface="Times New Roman" panose="02020603050405020304" pitchFamily="18" charset="0"/>
            </a:endParaRPr>
          </a:p>
        </p:txBody>
      </p:sp>
      <p:sp>
        <p:nvSpPr>
          <p:cNvPr id="14339" name="Content Placeholder 2"/>
          <p:cNvSpPr>
            <a:spLocks noGrp="1"/>
          </p:cNvSpPr>
          <p:nvPr>
            <p:ph idx="1"/>
          </p:nvPr>
        </p:nvSpPr>
        <p:spPr>
          <a:xfrm>
            <a:off x="611188" y="1417638"/>
            <a:ext cx="7921625" cy="4891087"/>
          </a:xfrm>
        </p:spPr>
        <p:txBody>
          <a:bodyPr/>
          <a:lstStyle/>
          <a:p>
            <a:pPr lvl="0" algn="just" fontAlgn="auto">
              <a:spcAft>
                <a:spcPts val="0"/>
              </a:spcAft>
              <a:buFont typeface="Arial" panose="020B0604020202020204" pitchFamily="34" charset="0"/>
              <a:buChar char="•"/>
            </a:pPr>
            <a:r>
              <a:rPr lang="lt-LT" sz="2800" dirty="0" smtClean="0">
                <a:solidFill>
                  <a:prstClr val="black"/>
                </a:solidFill>
              </a:rPr>
              <a:t>2018-2019 </a:t>
            </a:r>
            <a:r>
              <a:rPr lang="lt-LT" sz="2800" dirty="0">
                <a:solidFill>
                  <a:prstClr val="black"/>
                </a:solidFill>
              </a:rPr>
              <a:t>mokslo metai, palyginti su praėjusiais, yra </a:t>
            </a:r>
            <a:r>
              <a:rPr lang="lt-LT" sz="2800" dirty="0" smtClean="0">
                <a:solidFill>
                  <a:prstClr val="black"/>
                </a:solidFill>
              </a:rPr>
              <a:t>ir vėl pailginti, tačiau tai nenulėmė </a:t>
            </a:r>
            <a:r>
              <a:rPr lang="lt-LT" sz="2800" dirty="0">
                <a:solidFill>
                  <a:prstClr val="black"/>
                </a:solidFill>
              </a:rPr>
              <a:t>brandos egzaminų </a:t>
            </a:r>
            <a:r>
              <a:rPr lang="lt-LT" sz="2800" dirty="0" smtClean="0">
                <a:solidFill>
                  <a:prstClr val="black"/>
                </a:solidFill>
              </a:rPr>
              <a:t>tvarkaraščio. Numatyti tik </a:t>
            </a:r>
            <a:r>
              <a:rPr lang="lt-LT" sz="2800" b="1" dirty="0" smtClean="0">
                <a:solidFill>
                  <a:srgbClr val="00B050"/>
                </a:solidFill>
              </a:rPr>
              <a:t>2 </a:t>
            </a:r>
            <a:r>
              <a:rPr lang="lt-LT" sz="2800" b="1" dirty="0">
                <a:solidFill>
                  <a:srgbClr val="00B050"/>
                </a:solidFill>
              </a:rPr>
              <a:t>egzaminai </a:t>
            </a:r>
            <a:r>
              <a:rPr lang="lt-LT" sz="2800" b="1" dirty="0" smtClean="0">
                <a:solidFill>
                  <a:srgbClr val="00B050"/>
                </a:solidFill>
              </a:rPr>
              <a:t>šeštadieniais (anglų kalbos klausymo, skaitymo ir rašymo dalių bei lietuvių kalbos ir literatūros)</a:t>
            </a:r>
            <a:r>
              <a:rPr lang="lt-LT" sz="2800" dirty="0" smtClean="0">
                <a:solidFill>
                  <a:srgbClr val="00B050"/>
                </a:solidFill>
              </a:rPr>
              <a:t>.</a:t>
            </a:r>
            <a:endParaRPr lang="lt-LT" sz="2800" dirty="0">
              <a:solidFill>
                <a:srgbClr val="00B050"/>
              </a:solidFill>
            </a:endParaRPr>
          </a:p>
          <a:p>
            <a:pPr lvl="0" algn="just" fontAlgn="auto">
              <a:spcAft>
                <a:spcPts val="0"/>
              </a:spcAft>
              <a:buFont typeface="Arial" panose="020B0604020202020204" pitchFamily="34" charset="0"/>
              <a:buChar char="•"/>
            </a:pPr>
            <a:r>
              <a:rPr lang="lt-LT" sz="2800" dirty="0" smtClean="0">
                <a:solidFill>
                  <a:prstClr val="black"/>
                </a:solidFill>
              </a:rPr>
              <a:t>Tradiciškai, priklausomai </a:t>
            </a:r>
            <a:r>
              <a:rPr lang="lt-LT" sz="2800" dirty="0">
                <a:solidFill>
                  <a:prstClr val="black"/>
                </a:solidFill>
              </a:rPr>
              <a:t>nuo mokinių egzaminų pasirinkimų gali būti, jog </a:t>
            </a:r>
            <a:r>
              <a:rPr lang="lt-LT" sz="2800" b="1" dirty="0" smtClean="0">
                <a:solidFill>
                  <a:srgbClr val="00B050"/>
                </a:solidFill>
              </a:rPr>
              <a:t>prancūzų ir vokiečių kalbų (klausymo, skaitymo ir rašymo dalys) valstybiniai </a:t>
            </a:r>
            <a:r>
              <a:rPr lang="lt-LT" sz="2800" b="1" dirty="0">
                <a:solidFill>
                  <a:srgbClr val="00B050"/>
                </a:solidFill>
              </a:rPr>
              <a:t>brandos egzaminai vyks tą pačią dieną</a:t>
            </a:r>
            <a:r>
              <a:rPr lang="lt-LT" sz="2800" dirty="0">
                <a:solidFill>
                  <a:prstClr val="black"/>
                </a:solidFill>
              </a:rPr>
              <a:t>. Tai </a:t>
            </a:r>
            <a:r>
              <a:rPr lang="lt-LT" sz="2800" dirty="0" smtClean="0">
                <a:solidFill>
                  <a:prstClr val="black"/>
                </a:solidFill>
              </a:rPr>
              <a:t>turėtų paaiškėti </a:t>
            </a:r>
            <a:r>
              <a:rPr lang="lt-LT" sz="2800" dirty="0">
                <a:solidFill>
                  <a:prstClr val="black"/>
                </a:solidFill>
              </a:rPr>
              <a:t>iki 2018 m. </a:t>
            </a:r>
            <a:r>
              <a:rPr lang="lt-LT" sz="2800" dirty="0" smtClean="0">
                <a:solidFill>
                  <a:prstClr val="black"/>
                </a:solidFill>
              </a:rPr>
              <a:t>lapkričio </a:t>
            </a:r>
            <a:r>
              <a:rPr lang="lt-LT" sz="2800" dirty="0">
                <a:solidFill>
                  <a:prstClr val="black"/>
                </a:solidFill>
              </a:rPr>
              <a:t>mėn. 5 d.</a:t>
            </a:r>
          </a:p>
          <a:p>
            <a:pPr marL="0" indent="0" algn="ctr">
              <a:buFont typeface="Arial" charset="0"/>
              <a:buNone/>
            </a:pPr>
            <a:endParaRPr lang="en-US"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210146"/>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VII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MOKINIŲ SUPAŽINDINIMAS SU DOKUMENTAIS</a:t>
            </a:r>
            <a:endParaRPr lang="lt-LT" dirty="0"/>
          </a:p>
        </p:txBody>
      </p:sp>
      <p:sp>
        <p:nvSpPr>
          <p:cNvPr id="3" name="Turinio vietos rezervavimo ženklas 2"/>
          <p:cNvSpPr>
            <a:spLocks noGrp="1"/>
          </p:cNvSpPr>
          <p:nvPr>
            <p:ph idx="1"/>
          </p:nvPr>
        </p:nvSpPr>
        <p:spPr>
          <a:xfrm>
            <a:off x="457200" y="1772816"/>
            <a:ext cx="8229600" cy="4353347"/>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23.4. </a:t>
            </a:r>
            <a:r>
              <a:rPr lang="lt-LT" b="1" dirty="0">
                <a:solidFill>
                  <a:srgbClr val="00B050"/>
                </a:solidFill>
                <a:latin typeface="Times New Roman" panose="02020603050405020304" pitchFamily="18" charset="0"/>
                <a:ea typeface="Times New Roman" panose="02020603050405020304" pitchFamily="18" charset="0"/>
              </a:rPr>
              <a:t>su brandos darbo, menų ir technologijų mokyklinių brandos egzaminų vykdymo instrukcijomis</a:t>
            </a:r>
            <a:r>
              <a:rPr lang="lt-LT" dirty="0">
                <a:solidFill>
                  <a:srgbClr val="000000"/>
                </a:solidFill>
                <a:latin typeface="Times New Roman" panose="02020603050405020304" pitchFamily="18" charset="0"/>
                <a:ea typeface="Times New Roman" panose="02020603050405020304" pitchFamily="18" charset="0"/>
              </a:rPr>
              <a:t> – iki einamųjų metų </a:t>
            </a:r>
            <a:r>
              <a:rPr lang="lt-LT" b="1" u="sng" dirty="0">
                <a:solidFill>
                  <a:srgbClr val="C00000"/>
                </a:solidFill>
                <a:latin typeface="Times New Roman" panose="02020603050405020304" pitchFamily="18" charset="0"/>
                <a:ea typeface="Times New Roman" panose="02020603050405020304" pitchFamily="18" charset="0"/>
              </a:rPr>
              <a:t>rugsėjo 18 dienos</a:t>
            </a:r>
            <a:r>
              <a:rPr lang="lt-LT" dirty="0">
                <a:solidFill>
                  <a:srgbClr val="000000"/>
                </a:solidFill>
                <a:latin typeface="Times New Roman" panose="02020603050405020304" pitchFamily="18" charset="0"/>
                <a:ea typeface="Times New Roman" panose="02020603050405020304" pitchFamily="18" charset="0"/>
              </a:rPr>
              <a:t>. </a:t>
            </a:r>
            <a:r>
              <a:rPr lang="lt-LT" b="1" dirty="0">
                <a:solidFill>
                  <a:srgbClr val="0070C0"/>
                </a:solidFill>
                <a:latin typeface="Times New Roman" panose="02020603050405020304" pitchFamily="18" charset="0"/>
                <a:ea typeface="Times New Roman" panose="02020603050405020304" pitchFamily="18" charset="0"/>
              </a:rPr>
              <a:t>III</a:t>
            </a:r>
            <a:r>
              <a:rPr lang="lt-LT" dirty="0">
                <a:solidFill>
                  <a:srgbClr val="000000"/>
                </a:solidFill>
                <a:latin typeface="Times New Roman" panose="02020603050405020304" pitchFamily="18" charset="0"/>
                <a:ea typeface="Times New Roman" panose="02020603050405020304" pitchFamily="18" charset="0"/>
              </a:rPr>
              <a:t> gimnazijos klasių mokinius – su brandos darbo vykdymo instrukcija </a:t>
            </a:r>
            <a:r>
              <a:rPr lang="lt-LT" b="1" u="sng" dirty="0">
                <a:solidFill>
                  <a:srgbClr val="0070C0"/>
                </a:solidFill>
                <a:latin typeface="Times New Roman" panose="02020603050405020304" pitchFamily="18" charset="0"/>
                <a:ea typeface="Times New Roman" panose="02020603050405020304" pitchFamily="18" charset="0"/>
              </a:rPr>
              <a:t>iki </a:t>
            </a:r>
            <a:r>
              <a:rPr lang="lt-LT" b="1" u="sng" dirty="0" smtClean="0">
                <a:solidFill>
                  <a:srgbClr val="0070C0"/>
                </a:solidFill>
                <a:latin typeface="Times New Roman" panose="02020603050405020304" pitchFamily="18" charset="0"/>
                <a:ea typeface="Times New Roman" panose="02020603050405020304" pitchFamily="18" charset="0"/>
              </a:rPr>
              <a:t>2019 m. sausio </a:t>
            </a:r>
            <a:r>
              <a:rPr lang="lt-LT" b="1" u="sng" dirty="0">
                <a:solidFill>
                  <a:srgbClr val="0070C0"/>
                </a:solidFill>
                <a:latin typeface="Times New Roman" panose="02020603050405020304" pitchFamily="18" charset="0"/>
                <a:ea typeface="Times New Roman" panose="02020603050405020304" pitchFamily="18" charset="0"/>
              </a:rPr>
              <a:t>10 di</a:t>
            </a:r>
            <a:r>
              <a:rPr lang="lt-LT" dirty="0">
                <a:solidFill>
                  <a:srgbClr val="000000"/>
                </a:solidFill>
                <a:latin typeface="Times New Roman" panose="02020603050405020304" pitchFamily="18" charset="0"/>
                <a:ea typeface="Times New Roman" panose="02020603050405020304" pitchFamily="18" charset="0"/>
              </a:rPr>
              <a:t>enos;“</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500605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2074242"/>
          </a:xfrm>
        </p:spPr>
        <p:txBody>
          <a:bodyPr/>
          <a:lstStyle/>
          <a:p>
            <a:r>
              <a:rPr lang="lt-LT" sz="2400" b="1" dirty="0" smtClean="0">
                <a:latin typeface="Times New Roman" panose="02020603050405020304" pitchFamily="18" charset="0"/>
                <a:cs typeface="Times New Roman" panose="02020603050405020304" pitchFamily="18" charset="0"/>
              </a:rPr>
              <a:t>VIII SKYRIUS</a:t>
            </a:r>
            <a:br>
              <a:rPr lang="lt-LT" sz="2400" b="1" dirty="0" smtClean="0">
                <a:latin typeface="Times New Roman" panose="02020603050405020304" pitchFamily="18" charset="0"/>
                <a:cs typeface="Times New Roman" panose="02020603050405020304" pitchFamily="18" charset="0"/>
              </a:rPr>
            </a:br>
            <a:r>
              <a:rPr lang="lt-LT" sz="2400" b="1" dirty="0" smtClean="0">
                <a:latin typeface="Times New Roman" panose="02020603050405020304" pitchFamily="18" charset="0"/>
                <a:cs typeface="Times New Roman" panose="02020603050405020304" pitchFamily="18" charset="0"/>
              </a:rPr>
              <a:t>BRANDOS DARBO PARENGIMAS, BRANDOS EGZAMINO LAIKYMAS MOKYKLOJE, KURIOJE MOKOMASI/MOKYTASI, ATSKIROSE EGZAMINŲ CENTRŲ PATALPOSE IR NAMIE</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2636912"/>
            <a:ext cx="8229600" cy="3489251"/>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a:latin typeface="Times New Roman" panose="02020603050405020304" pitchFamily="18" charset="0"/>
                <a:ea typeface="Times New Roman" panose="02020603050405020304" pitchFamily="18" charset="0"/>
              </a:rPr>
              <a:t>25</a:t>
            </a:r>
            <a:r>
              <a:rPr lang="lt-LT" baseline="30000" dirty="0">
                <a:latin typeface="Times New Roman" panose="02020603050405020304" pitchFamily="18" charset="0"/>
                <a:ea typeface="Times New Roman" panose="02020603050405020304" pitchFamily="18" charset="0"/>
              </a:rPr>
              <a:t>1</a:t>
            </a:r>
            <a:r>
              <a:rPr lang="lt-LT" dirty="0">
                <a:latin typeface="Times New Roman" panose="02020603050405020304" pitchFamily="18" charset="0"/>
                <a:ea typeface="Times New Roman" panose="02020603050405020304" pitchFamily="18" charset="0"/>
              </a:rPr>
              <a:t>. Mokinys ir III gimnazijos klasės mokinys mokykloje, kurioje mokosi, parengia </a:t>
            </a:r>
            <a:r>
              <a:rPr lang="lt-LT" b="1" dirty="0">
                <a:solidFill>
                  <a:srgbClr val="00B050"/>
                </a:solidFill>
                <a:latin typeface="Times New Roman" panose="02020603050405020304" pitchFamily="18" charset="0"/>
                <a:ea typeface="Times New Roman" panose="02020603050405020304" pitchFamily="18" charset="0"/>
              </a:rPr>
              <a:t>brandos darbą</a:t>
            </a:r>
            <a:r>
              <a:rPr lang="lt-LT" dirty="0">
                <a:latin typeface="Times New Roman" panose="02020603050405020304" pitchFamily="18" charset="0"/>
                <a:ea typeface="Times New Roman" panose="02020603050405020304" pitchFamily="18" charset="0"/>
              </a:rPr>
              <a:t>.“</a:t>
            </a:r>
          </a:p>
          <a:p>
            <a:pPr marL="0" indent="0">
              <a:buNone/>
            </a:pPr>
            <a:endParaRPr lang="lt-LT" dirty="0"/>
          </a:p>
        </p:txBody>
      </p:sp>
    </p:spTree>
    <p:extLst>
      <p:ext uri="{BB962C8B-B14F-4D97-AF65-F5344CB8AC3E}">
        <p14:creationId xmlns:p14="http://schemas.microsoft.com/office/powerpoint/2010/main" val="225513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800" b="1" dirty="0" smtClean="0">
                <a:latin typeface="Times New Roman" panose="02020603050405020304" pitchFamily="18" charset="0"/>
                <a:cs typeface="Times New Roman" panose="02020603050405020304" pitchFamily="18" charset="0"/>
              </a:rPr>
              <a:t>IX SKYRIUS</a:t>
            </a:r>
            <a:br>
              <a:rPr lang="lt-LT" sz="2800" b="1" dirty="0" smtClean="0">
                <a:latin typeface="Times New Roman" panose="02020603050405020304" pitchFamily="18" charset="0"/>
                <a:cs typeface="Times New Roman" panose="02020603050405020304" pitchFamily="18" charset="0"/>
              </a:rPr>
            </a:br>
            <a:r>
              <a:rPr lang="lt-LT" sz="2800" b="1" dirty="0" smtClean="0">
                <a:latin typeface="Times New Roman" panose="02020603050405020304" pitchFamily="18" charset="0"/>
                <a:cs typeface="Times New Roman" panose="02020603050405020304" pitchFamily="18" charset="0"/>
              </a:rPr>
              <a:t>ATLEIDIMAS NUO BRANDOS EGZAMINŲ</a:t>
            </a:r>
            <a:endParaRPr lang="lt-LT" sz="28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600200"/>
            <a:ext cx="8229600" cy="4925144"/>
          </a:xfrm>
        </p:spPr>
        <p:txBody>
          <a:bodyPr/>
          <a:lstStyle/>
          <a:p>
            <a:pPr indent="0" algn="just" hangingPunct="0">
              <a:spcAft>
                <a:spcPts val="0"/>
              </a:spcAft>
              <a:buNone/>
              <a:tabLst>
                <a:tab pos="630555" algn="l"/>
              </a:tabLst>
            </a:pPr>
            <a:r>
              <a:rPr lang="lt-LT" sz="2800" dirty="0" smtClean="0">
                <a:solidFill>
                  <a:srgbClr val="000000"/>
                </a:solidFill>
                <a:latin typeface="Times New Roman" panose="02020603050405020304" pitchFamily="18" charset="0"/>
                <a:ea typeface="Times New Roman" panose="02020603050405020304" pitchFamily="18" charset="0"/>
              </a:rPr>
              <a:t>	„</a:t>
            </a:r>
            <a:r>
              <a:rPr lang="lt-LT" sz="2800" dirty="0">
                <a:solidFill>
                  <a:srgbClr val="000000"/>
                </a:solidFill>
                <a:latin typeface="Times New Roman" panose="02020603050405020304" pitchFamily="18" charset="0"/>
                <a:ea typeface="Times New Roman" panose="02020603050405020304" pitchFamily="18" charset="0"/>
              </a:rPr>
              <a:t>28.1. </a:t>
            </a:r>
            <a:r>
              <a:rPr lang="lt-LT" sz="2800" b="1" u="sng" dirty="0">
                <a:solidFill>
                  <a:srgbClr val="00B050"/>
                </a:solidFill>
                <a:latin typeface="Times New Roman" panose="02020603050405020304" pitchFamily="18" charset="0"/>
                <a:ea typeface="Times New Roman" panose="02020603050405020304" pitchFamily="18" charset="0"/>
              </a:rPr>
              <a:t>iki spalio 24 dienos </a:t>
            </a:r>
            <a:r>
              <a:rPr lang="lt-LT" sz="2800" dirty="0">
                <a:solidFill>
                  <a:srgbClr val="000000"/>
                </a:solidFill>
                <a:latin typeface="Times New Roman" panose="02020603050405020304" pitchFamily="18" charset="0"/>
                <a:ea typeface="Times New Roman" panose="02020603050405020304" pitchFamily="18" charset="0"/>
              </a:rPr>
              <a:t>mokyklos vadovui pateikė </a:t>
            </a:r>
            <a:r>
              <a:rPr lang="lt-LT" sz="2800" b="1" dirty="0">
                <a:solidFill>
                  <a:srgbClr val="00B050"/>
                </a:solidFill>
                <a:latin typeface="Times New Roman" panose="02020603050405020304" pitchFamily="18" charset="0"/>
                <a:ea typeface="Times New Roman" panose="02020603050405020304" pitchFamily="18" charset="0"/>
              </a:rPr>
              <a:t>prašymą atleisti nuo egzaminų ir medicininę pažymą su ligos pavadinimu</a:t>
            </a:r>
            <a:r>
              <a:rPr lang="lt-LT" sz="2800" dirty="0">
                <a:solidFill>
                  <a:srgbClr val="000000"/>
                </a:solidFill>
                <a:latin typeface="Times New Roman" panose="02020603050405020304" pitchFamily="18" charset="0"/>
                <a:ea typeface="Times New Roman" panose="02020603050405020304" pitchFamily="18" charset="0"/>
              </a:rPr>
              <a:t>, kuri yra Ligų, galinčių būti pagrindu atleisti asmenis nuo brandos egzaminų, sąraše, patvirtintame Lietuvos Respublikos sveikatos apsaugos ministro ir Lietuvos Respublikos švietimo ir mokslo ministro 2003 m. sausio 8 d. įsakymu Nr. V-11/18 „Dėl Ligų, galinčių būti pagrindu atleisti asmenis nuo brandos egzaminų, sąrašo patvirtinimo“, prie ligos pavadinimo yra nurodytas atleidimo terminas „nuolat“;“</a:t>
            </a:r>
            <a:endParaRPr lang="lt-LT" sz="2800"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3044125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800" b="1" dirty="0">
                <a:solidFill>
                  <a:prstClr val="black"/>
                </a:solidFill>
                <a:latin typeface="Times New Roman" panose="02020603050405020304" pitchFamily="18" charset="0"/>
                <a:cs typeface="Times New Roman" panose="02020603050405020304" pitchFamily="18" charset="0"/>
              </a:rPr>
              <a:t>IX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ATLEIDIMAS NUO BRANDOS EGZAMINŲ</a:t>
            </a:r>
            <a:endParaRPr lang="lt-LT" dirty="0"/>
          </a:p>
        </p:txBody>
      </p:sp>
      <p:sp>
        <p:nvSpPr>
          <p:cNvPr id="3" name="Turinio vietos rezervavimo ženklas 2"/>
          <p:cNvSpPr>
            <a:spLocks noGrp="1"/>
          </p:cNvSpPr>
          <p:nvPr>
            <p:ph idx="1"/>
          </p:nvPr>
        </p:nvSpPr>
        <p:spPr>
          <a:xfrm>
            <a:off x="457200" y="1268760"/>
            <a:ext cx="8229600" cy="5328592"/>
          </a:xfrm>
        </p:spPr>
        <p:txBody>
          <a:bodyPr/>
          <a:lstStyle/>
          <a:p>
            <a:pPr indent="0" algn="just">
              <a:spcAft>
                <a:spcPts val="0"/>
              </a:spcAft>
              <a:buNone/>
            </a:pPr>
            <a:r>
              <a:rPr lang="lt-LT" sz="2800" dirty="0" smtClean="0">
                <a:solidFill>
                  <a:srgbClr val="000000"/>
                </a:solidFill>
                <a:latin typeface="Times New Roman" panose="02020603050405020304" pitchFamily="18" charset="0"/>
                <a:ea typeface="Times New Roman" panose="02020603050405020304" pitchFamily="18" charset="0"/>
              </a:rPr>
              <a:t>	„</a:t>
            </a:r>
            <a:r>
              <a:rPr lang="lt-LT" sz="2800" dirty="0">
                <a:solidFill>
                  <a:srgbClr val="000000"/>
                </a:solidFill>
                <a:latin typeface="Times New Roman" panose="02020603050405020304" pitchFamily="18" charset="0"/>
                <a:ea typeface="Times New Roman" panose="02020603050405020304" pitchFamily="18" charset="0"/>
              </a:rPr>
              <a:t>28.3.</a:t>
            </a:r>
            <a:r>
              <a:rPr lang="lt-LT" sz="2800" dirty="0">
                <a:latin typeface="Times New Roman" panose="02020603050405020304" pitchFamily="18" charset="0"/>
                <a:ea typeface="Times New Roman" panose="02020603050405020304" pitchFamily="18" charset="0"/>
              </a:rPr>
              <a:t> </a:t>
            </a:r>
            <a:r>
              <a:rPr lang="lt-LT" sz="2800" b="1" u="sng" dirty="0">
                <a:solidFill>
                  <a:srgbClr val="00B050"/>
                </a:solidFill>
                <a:latin typeface="Times New Roman" panose="02020603050405020304" pitchFamily="18" charset="0"/>
                <a:ea typeface="Times New Roman" panose="02020603050405020304" pitchFamily="18" charset="0"/>
              </a:rPr>
              <a:t>iki spalio 24 dienos </a:t>
            </a:r>
            <a:r>
              <a:rPr lang="lt-LT" sz="2800" dirty="0">
                <a:latin typeface="Times New Roman" panose="02020603050405020304" pitchFamily="18" charset="0"/>
                <a:ea typeface="Times New Roman" panose="02020603050405020304" pitchFamily="18" charset="0"/>
              </a:rPr>
              <a:t>yra pasirinkę laikyti </a:t>
            </a:r>
            <a:r>
              <a:rPr lang="lt-LT" sz="2800" dirty="0">
                <a:solidFill>
                  <a:srgbClr val="00B050"/>
                </a:solidFill>
                <a:latin typeface="Times New Roman" panose="02020603050405020304" pitchFamily="18" charset="0"/>
                <a:ea typeface="Times New Roman" panose="02020603050405020304" pitchFamily="18" charset="0"/>
              </a:rPr>
              <a:t>užsienio kalbos valstybinį brandos egzaminą </a:t>
            </a:r>
            <a:r>
              <a:rPr lang="lt-LT" sz="2800" dirty="0">
                <a:latin typeface="Times New Roman" panose="02020603050405020304" pitchFamily="18" charset="0"/>
                <a:ea typeface="Times New Roman" panose="02020603050405020304" pitchFamily="18" charset="0"/>
              </a:rPr>
              <a:t>ir iki pirmojo pagrindinės sesijos brandos egzamino ar jo dalies, nustatytos įskaitos ir brandos egzaminų tvarkaraščiuose,</a:t>
            </a:r>
            <a:r>
              <a:rPr lang="lt-LT" sz="2800" dirty="0">
                <a:solidFill>
                  <a:srgbClr val="000080"/>
                </a:solidFill>
                <a:latin typeface="Times New Roman" panose="02020603050405020304" pitchFamily="18" charset="0"/>
                <a:ea typeface="Times New Roman" panose="02020603050405020304" pitchFamily="18" charset="0"/>
              </a:rPr>
              <a:t> </a:t>
            </a:r>
            <a:r>
              <a:rPr lang="lt-LT" sz="2800" dirty="0">
                <a:latin typeface="Times New Roman" panose="02020603050405020304" pitchFamily="18" charset="0"/>
                <a:ea typeface="Times New Roman" panose="02020603050405020304" pitchFamily="18" charset="0"/>
              </a:rPr>
              <a:t>mokyklos vadovui</a:t>
            </a:r>
            <a:r>
              <a:rPr lang="lt-LT" sz="2800" dirty="0">
                <a:solidFill>
                  <a:srgbClr val="000080"/>
                </a:solidFill>
                <a:latin typeface="Times New Roman" panose="02020603050405020304" pitchFamily="18" charset="0"/>
                <a:ea typeface="Times New Roman" panose="02020603050405020304" pitchFamily="18" charset="0"/>
              </a:rPr>
              <a:t> </a:t>
            </a:r>
            <a:r>
              <a:rPr lang="lt-LT" sz="2800" dirty="0">
                <a:solidFill>
                  <a:srgbClr val="00B050"/>
                </a:solidFill>
                <a:latin typeface="Times New Roman" panose="02020603050405020304" pitchFamily="18" charset="0"/>
                <a:ea typeface="Times New Roman" panose="02020603050405020304" pitchFamily="18" charset="0"/>
              </a:rPr>
              <a:t>pateikė tarptautinį užsienio kalbos egzamino</a:t>
            </a:r>
            <a:r>
              <a:rPr lang="lt-LT" sz="2800" dirty="0">
                <a:latin typeface="Times New Roman" panose="02020603050405020304" pitchFamily="18" charset="0"/>
                <a:ea typeface="Times New Roman" panose="02020603050405020304" pitchFamily="18" charset="0"/>
              </a:rPr>
              <a:t>, kurio įvertinimas pagal Bendruosius Europos kalbų metmenis yra ne žemesnio kaip B1 lygio, </a:t>
            </a:r>
            <a:r>
              <a:rPr lang="lt-LT" sz="2800" dirty="0">
                <a:solidFill>
                  <a:srgbClr val="00B050"/>
                </a:solidFill>
                <a:latin typeface="Times New Roman" panose="02020603050405020304" pitchFamily="18" charset="0"/>
                <a:ea typeface="Times New Roman" panose="02020603050405020304" pitchFamily="18" charset="0"/>
              </a:rPr>
              <a:t>išlaikymo dokumentą </a:t>
            </a:r>
            <a:r>
              <a:rPr lang="lt-LT" sz="2800" dirty="0">
                <a:latin typeface="Times New Roman" panose="02020603050405020304" pitchFamily="18" charset="0"/>
                <a:ea typeface="Times New Roman" panose="02020603050405020304" pitchFamily="18" charset="0"/>
              </a:rPr>
              <a:t>ir prašymą atleisti nuo valstybinio brandos egzamino. Prie įsakymo pridedama tarptautinio egzamino išlaikymo dokumento kopija.“</a:t>
            </a:r>
          </a:p>
          <a:p>
            <a:pPr marL="0" indent="0">
              <a:buNone/>
            </a:pPr>
            <a:endParaRPr lang="lt-LT" dirty="0"/>
          </a:p>
        </p:txBody>
      </p:sp>
    </p:spTree>
    <p:extLst>
      <p:ext uri="{BB962C8B-B14F-4D97-AF65-F5344CB8AC3E}">
        <p14:creationId xmlns:p14="http://schemas.microsoft.com/office/powerpoint/2010/main" val="317430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786210"/>
          </a:xfrm>
        </p:spPr>
        <p:txBody>
          <a:bodyPr/>
          <a:lstStyle/>
          <a:p>
            <a:r>
              <a:rPr lang="lt-LT" sz="2800" b="1" dirty="0" smtClean="0">
                <a:solidFill>
                  <a:prstClr val="black"/>
                </a:solidFill>
                <a:latin typeface="Times New Roman" panose="02020603050405020304" pitchFamily="18" charset="0"/>
                <a:cs typeface="Times New Roman" panose="02020603050405020304" pitchFamily="18" charset="0"/>
              </a:rPr>
              <a:t>XI </a:t>
            </a:r>
            <a:r>
              <a:rPr lang="lt-LT" sz="2800" b="1" dirty="0">
                <a:solidFill>
                  <a:prstClr val="black"/>
                </a:solidFill>
                <a:latin typeface="Times New Roman" panose="02020603050405020304" pitchFamily="18" charset="0"/>
                <a:cs typeface="Times New Roman" panose="02020603050405020304" pitchFamily="18" charset="0"/>
              </a:rPr>
              <a:t>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smtClean="0">
                <a:solidFill>
                  <a:prstClr val="black"/>
                </a:solidFill>
                <a:latin typeface="Times New Roman" panose="02020603050405020304" pitchFamily="18" charset="0"/>
                <a:cs typeface="Times New Roman" panose="02020603050405020304" pitchFamily="18" charset="0"/>
              </a:rPr>
              <a:t>BRANDOS EGZAMINŲ PROGRAMŲ, UŽDUOČIŲ, VYKDYMO IR VERTINIMO INSTRUKCIJŲ RENGIMAS IR TVIRTINIMAS</a:t>
            </a:r>
            <a:endParaRPr lang="lt-LT" dirty="0"/>
          </a:p>
        </p:txBody>
      </p:sp>
      <p:sp>
        <p:nvSpPr>
          <p:cNvPr id="3" name="Turinio vietos rezervavimo ženklas 2"/>
          <p:cNvSpPr>
            <a:spLocks noGrp="1"/>
          </p:cNvSpPr>
          <p:nvPr>
            <p:ph idx="1"/>
          </p:nvPr>
        </p:nvSpPr>
        <p:spPr>
          <a:xfrm>
            <a:off x="484949" y="2348880"/>
            <a:ext cx="8229600" cy="4281339"/>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35. Švietimo ir mokslo ministras </a:t>
            </a:r>
            <a:r>
              <a:rPr lang="lt-LT" b="1" dirty="0">
                <a:solidFill>
                  <a:srgbClr val="00B050"/>
                </a:solidFill>
                <a:latin typeface="Times New Roman" panose="02020603050405020304" pitchFamily="18" charset="0"/>
                <a:ea typeface="Times New Roman" panose="02020603050405020304" pitchFamily="18" charset="0"/>
              </a:rPr>
              <a:t>dalyko brandos egzamino ir brandos darbo programą </a:t>
            </a:r>
            <a:r>
              <a:rPr lang="lt-LT" dirty="0">
                <a:solidFill>
                  <a:srgbClr val="000000"/>
                </a:solidFill>
                <a:latin typeface="Times New Roman" panose="02020603050405020304" pitchFamily="18" charset="0"/>
                <a:ea typeface="Times New Roman" panose="02020603050405020304" pitchFamily="18" charset="0"/>
              </a:rPr>
              <a:t>tvirtina ne vėliau kaip prieš dvejus metus iki atitinkamų mokslo metų pradžios, jos neesminius pakeitimus ar </a:t>
            </a:r>
            <a:r>
              <a:rPr lang="lt-LT" dirty="0" err="1">
                <a:solidFill>
                  <a:srgbClr val="000000"/>
                </a:solidFill>
                <a:latin typeface="Times New Roman" panose="02020603050405020304" pitchFamily="18" charset="0"/>
                <a:ea typeface="Times New Roman" panose="02020603050405020304" pitchFamily="18" charset="0"/>
              </a:rPr>
              <a:t>papildymus</a:t>
            </a:r>
            <a:r>
              <a:rPr lang="lt-LT" dirty="0">
                <a:solidFill>
                  <a:srgbClr val="000000"/>
                </a:solidFill>
                <a:latin typeface="Times New Roman" panose="02020603050405020304" pitchFamily="18" charset="0"/>
                <a:ea typeface="Times New Roman" panose="02020603050405020304" pitchFamily="18" charset="0"/>
              </a:rPr>
              <a:t> – kasmet, bet ne vėliau kaip </a:t>
            </a:r>
            <a:r>
              <a:rPr lang="lt-LT" b="1" dirty="0">
                <a:solidFill>
                  <a:srgbClr val="00B050"/>
                </a:solidFill>
                <a:latin typeface="Times New Roman" panose="02020603050405020304" pitchFamily="18" charset="0"/>
                <a:ea typeface="Times New Roman" panose="02020603050405020304" pitchFamily="18" charset="0"/>
              </a:rPr>
              <a:t>iki einamųjų metų rugsėjo 10 dienos</a:t>
            </a:r>
            <a:r>
              <a:rPr lang="lt-LT" dirty="0">
                <a:solidFill>
                  <a:srgbClr val="000000"/>
                </a:solidFill>
                <a:latin typeface="Times New Roman" panose="02020603050405020304" pitchFamily="18" charset="0"/>
                <a:ea typeface="Times New Roman" panose="02020603050405020304" pitchFamily="18" charset="0"/>
              </a:rPr>
              <a:t>.“</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68263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850106"/>
          </a:xfrm>
        </p:spPr>
        <p:txBody>
          <a:bodyPr/>
          <a:lstStyle/>
          <a:p>
            <a:r>
              <a:rPr lang="lt-LT" sz="2800" b="1" dirty="0" smtClean="0">
                <a:latin typeface="Times New Roman" panose="02020603050405020304" pitchFamily="18" charset="0"/>
                <a:cs typeface="Times New Roman" panose="02020603050405020304" pitchFamily="18" charset="0"/>
              </a:rPr>
              <a:t>XII SKYRIUS</a:t>
            </a:r>
            <a:br>
              <a:rPr lang="lt-LT" sz="2800" b="1" dirty="0" smtClean="0">
                <a:latin typeface="Times New Roman" panose="02020603050405020304" pitchFamily="18" charset="0"/>
                <a:cs typeface="Times New Roman" panose="02020603050405020304" pitchFamily="18" charset="0"/>
              </a:rPr>
            </a:br>
            <a:r>
              <a:rPr lang="lt-LT" sz="2800" b="1" dirty="0" smtClean="0">
                <a:latin typeface="Times New Roman" panose="02020603050405020304" pitchFamily="18" charset="0"/>
                <a:cs typeface="Times New Roman" panose="02020603050405020304" pitchFamily="18" charset="0"/>
              </a:rPr>
              <a:t>PRITAIKYMAI</a:t>
            </a:r>
            <a:endParaRPr lang="lt-LT" sz="28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124744"/>
            <a:ext cx="8229600" cy="5400600"/>
          </a:xfrm>
        </p:spPr>
        <p:txBody>
          <a:bodyPr/>
          <a:lstStyle/>
          <a:p>
            <a:pPr indent="0" algn="just">
              <a:spcAft>
                <a:spcPts val="0"/>
              </a:spcAft>
              <a:buNone/>
            </a:pPr>
            <a:r>
              <a:rPr lang="lt-LT" sz="2800" dirty="0" smtClean="0">
                <a:solidFill>
                  <a:srgbClr val="000000"/>
                </a:solidFill>
                <a:latin typeface="Times New Roman" panose="02020603050405020304" pitchFamily="18" charset="0"/>
                <a:ea typeface="Times New Roman" panose="02020603050405020304" pitchFamily="18" charset="0"/>
              </a:rPr>
              <a:t>	„</a:t>
            </a:r>
            <a:r>
              <a:rPr lang="lt-LT" sz="2800" dirty="0">
                <a:solidFill>
                  <a:srgbClr val="000000"/>
                </a:solidFill>
                <a:latin typeface="Times New Roman" panose="02020603050405020304" pitchFamily="18" charset="0"/>
                <a:ea typeface="Times New Roman" panose="02020603050405020304" pitchFamily="18" charset="0"/>
              </a:rPr>
              <a:t>42. Kandidatams, </a:t>
            </a:r>
            <a:r>
              <a:rPr lang="lt-LT" sz="2800" b="1" dirty="0">
                <a:solidFill>
                  <a:srgbClr val="00B050"/>
                </a:solidFill>
                <a:latin typeface="Times New Roman" panose="02020603050405020304" pitchFamily="18" charset="0"/>
                <a:ea typeface="Times New Roman" panose="02020603050405020304" pitchFamily="18" charset="0"/>
              </a:rPr>
              <a:t>turintiems sveikatos sutrikimų</a:t>
            </a:r>
            <a:r>
              <a:rPr lang="lt-LT" sz="2800" dirty="0">
                <a:solidFill>
                  <a:srgbClr val="000000"/>
                </a:solidFill>
                <a:latin typeface="Times New Roman" panose="02020603050405020304" pitchFamily="18" charset="0"/>
                <a:ea typeface="Times New Roman" panose="02020603050405020304" pitchFamily="18" charset="0"/>
              </a:rPr>
              <a:t>, patvirtintų gydytojų konsultacinės komisijos pažymomis, pagal šios komisijos rekomendaciją sudaromos brandos egzamino vykdymo sąlygos. </a:t>
            </a:r>
            <a:r>
              <a:rPr lang="lt-LT" sz="2800" b="1" dirty="0">
                <a:solidFill>
                  <a:srgbClr val="00B050"/>
                </a:solidFill>
                <a:latin typeface="Times New Roman" panose="02020603050405020304" pitchFamily="18" charset="0"/>
                <a:ea typeface="Times New Roman" panose="02020603050405020304" pitchFamily="18" charset="0"/>
              </a:rPr>
              <a:t>Prašymą kartu su </a:t>
            </a:r>
            <a:r>
              <a:rPr lang="lt-LT" sz="2800" dirty="0">
                <a:solidFill>
                  <a:srgbClr val="000000"/>
                </a:solidFill>
                <a:latin typeface="Times New Roman" panose="02020603050405020304" pitchFamily="18" charset="0"/>
                <a:ea typeface="Times New Roman" panose="02020603050405020304" pitchFamily="18" charset="0"/>
              </a:rPr>
              <a:t>gydytojų konsultacinės komisijos </a:t>
            </a:r>
            <a:r>
              <a:rPr lang="lt-LT" sz="2800" b="1" dirty="0">
                <a:solidFill>
                  <a:srgbClr val="00B050"/>
                </a:solidFill>
                <a:latin typeface="Times New Roman" panose="02020603050405020304" pitchFamily="18" charset="0"/>
                <a:ea typeface="Times New Roman" panose="02020603050405020304" pitchFamily="18" charset="0"/>
              </a:rPr>
              <a:t>pažyma </a:t>
            </a:r>
            <a:r>
              <a:rPr lang="lt-LT" sz="2800" b="1" u="sng" dirty="0">
                <a:solidFill>
                  <a:srgbClr val="00B050"/>
                </a:solidFill>
                <a:latin typeface="Times New Roman" panose="02020603050405020304" pitchFamily="18" charset="0"/>
                <a:ea typeface="Times New Roman" panose="02020603050405020304" pitchFamily="18" charset="0"/>
              </a:rPr>
              <a:t>iki spalio 24 dienos </a:t>
            </a:r>
            <a:r>
              <a:rPr lang="lt-LT" sz="2800" b="1" dirty="0">
                <a:solidFill>
                  <a:srgbClr val="00B050"/>
                </a:solidFill>
                <a:latin typeface="Times New Roman" panose="02020603050405020304" pitchFamily="18" charset="0"/>
                <a:ea typeface="Times New Roman" panose="02020603050405020304" pitchFamily="18" charset="0"/>
              </a:rPr>
              <a:t>mokinys </a:t>
            </a:r>
            <a:r>
              <a:rPr lang="lt-LT" sz="2800" dirty="0">
                <a:solidFill>
                  <a:srgbClr val="000000"/>
                </a:solidFill>
                <a:latin typeface="Times New Roman" panose="02020603050405020304" pitchFamily="18" charset="0"/>
                <a:ea typeface="Times New Roman" panose="02020603050405020304" pitchFamily="18" charset="0"/>
              </a:rPr>
              <a:t>ir buvęs mokinys pateikia mokyklos vadovui, eksternas – bazinės mokyklos vadovui. Namie mokytas mokinys, negalintis atvykti į dalyko brandos egzamino centrą, todėl pageidaujantis laikyti brandos egzaminus ir pristatyti brandos darbą namie, raštu teikia prašymą mokyklos vadovui.“</a:t>
            </a:r>
            <a:endParaRPr lang="lt-LT" sz="2800"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389489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smtClean="0">
                <a:latin typeface="Times New Roman" panose="02020603050405020304" pitchFamily="18" charset="0"/>
                <a:cs typeface="Times New Roman" panose="02020603050405020304" pitchFamily="18" charset="0"/>
              </a:rPr>
              <a:t>XIII SKYRIUS</a:t>
            </a:r>
            <a:br>
              <a:rPr lang="lt-LT" sz="2800" b="1" dirty="0" smtClean="0">
                <a:latin typeface="Times New Roman" panose="02020603050405020304" pitchFamily="18" charset="0"/>
                <a:cs typeface="Times New Roman" panose="02020603050405020304" pitchFamily="18" charset="0"/>
              </a:rPr>
            </a:br>
            <a:r>
              <a:rPr lang="lt-LT" sz="2800" b="1" dirty="0" smtClean="0">
                <a:latin typeface="Times New Roman" panose="02020603050405020304" pitchFamily="18" charset="0"/>
                <a:cs typeface="Times New Roman" panose="02020603050405020304" pitchFamily="18" charset="0"/>
              </a:rPr>
              <a:t>BRANDOS EGZXAMINŲ ORGANIZAVIMO IR VYKDYMO KOORDINAVIMAS</a:t>
            </a:r>
            <a:endParaRPr lang="lt-LT" sz="28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772816"/>
            <a:ext cx="8229600" cy="4752528"/>
          </a:xfrm>
        </p:spPr>
        <p:txBody>
          <a:bodyPr/>
          <a:lstStyle/>
          <a:p>
            <a:pPr indent="0" algn="just">
              <a:spcAft>
                <a:spcPts val="0"/>
              </a:spcAft>
              <a:buNone/>
            </a:pPr>
            <a:r>
              <a:rPr lang="lt-LT" sz="2800" dirty="0" smtClean="0">
                <a:solidFill>
                  <a:srgbClr val="000000"/>
                </a:solidFill>
                <a:latin typeface="Times New Roman" panose="02020603050405020304" pitchFamily="18" charset="0"/>
                <a:ea typeface="Times New Roman" panose="02020603050405020304" pitchFamily="18" charset="0"/>
              </a:rPr>
              <a:t>	„</a:t>
            </a:r>
            <a:r>
              <a:rPr lang="lt-LT" sz="2800" dirty="0">
                <a:solidFill>
                  <a:srgbClr val="000000"/>
                </a:solidFill>
                <a:latin typeface="Times New Roman" panose="02020603050405020304" pitchFamily="18" charset="0"/>
                <a:ea typeface="Times New Roman" panose="02020603050405020304" pitchFamily="18" charset="0"/>
              </a:rPr>
              <a:t>47. </a:t>
            </a:r>
            <a:r>
              <a:rPr lang="lt-LT" sz="2800" b="1" dirty="0">
                <a:solidFill>
                  <a:srgbClr val="00B050"/>
                </a:solidFill>
                <a:latin typeface="Times New Roman" panose="02020603050405020304" pitchFamily="18" charset="0"/>
                <a:ea typeface="Times New Roman" panose="02020603050405020304" pitchFamily="18" charset="0"/>
              </a:rPr>
              <a:t>Iki einamųjų metų </a:t>
            </a:r>
            <a:r>
              <a:rPr lang="lt-LT" sz="2800" b="1" u="sng" dirty="0">
                <a:solidFill>
                  <a:srgbClr val="00B050"/>
                </a:solidFill>
                <a:latin typeface="Times New Roman" panose="02020603050405020304" pitchFamily="18" charset="0"/>
                <a:ea typeface="Times New Roman" panose="02020603050405020304" pitchFamily="18" charset="0"/>
              </a:rPr>
              <a:t>rugsėjo 10 dienos </a:t>
            </a:r>
            <a:r>
              <a:rPr lang="lt-LT" sz="2800" dirty="0">
                <a:solidFill>
                  <a:srgbClr val="000000"/>
                </a:solidFill>
                <a:latin typeface="Times New Roman" panose="02020603050405020304" pitchFamily="18" charset="0"/>
                <a:ea typeface="Times New Roman" panose="02020603050405020304" pitchFamily="18" charset="0"/>
              </a:rPr>
              <a:t>mokyklos vadovas įsakymu paskiria </a:t>
            </a:r>
            <a:r>
              <a:rPr lang="lt-LT" sz="2800" dirty="0" smtClean="0">
                <a:solidFill>
                  <a:srgbClr val="000000"/>
                </a:solidFill>
                <a:latin typeface="Times New Roman" panose="02020603050405020304" pitchFamily="18" charset="0"/>
                <a:ea typeface="Times New Roman" panose="02020603050405020304" pitchFamily="18" charset="0"/>
              </a:rPr>
              <a:t>asmenį, </a:t>
            </a:r>
            <a:r>
              <a:rPr lang="lt-LT" sz="2800" dirty="0">
                <a:solidFill>
                  <a:srgbClr val="000000"/>
                </a:solidFill>
                <a:latin typeface="Times New Roman" panose="02020603050405020304" pitchFamily="18" charset="0"/>
                <a:ea typeface="Times New Roman" panose="02020603050405020304" pitchFamily="18" charset="0"/>
              </a:rPr>
              <a:t>atsakingą už darbą su slaptažodžio apsaugota duomenų perdavimo sistema KELTAS. </a:t>
            </a:r>
            <a:endParaRPr lang="lt-LT" sz="2800" dirty="0" smtClean="0">
              <a:solidFill>
                <a:srgbClr val="000000"/>
              </a:solidFill>
              <a:latin typeface="Times New Roman" panose="02020603050405020304" pitchFamily="18" charset="0"/>
              <a:ea typeface="Times New Roman" panose="02020603050405020304" pitchFamily="18" charset="0"/>
            </a:endParaRPr>
          </a:p>
          <a:p>
            <a:pPr indent="0" algn="just">
              <a:spcAft>
                <a:spcPts val="0"/>
              </a:spcAft>
              <a:buNone/>
            </a:pPr>
            <a:r>
              <a:rPr lang="lt-LT" sz="2800" dirty="0">
                <a:solidFill>
                  <a:srgbClr val="000000"/>
                </a:solidFill>
                <a:latin typeface="Times New Roman" panose="02020603050405020304" pitchFamily="18" charset="0"/>
                <a:ea typeface="Times New Roman" panose="02020603050405020304" pitchFamily="18" charset="0"/>
              </a:rPr>
              <a:t>	</a:t>
            </a:r>
            <a:r>
              <a:rPr lang="lt-LT" sz="2800" dirty="0" smtClean="0">
                <a:solidFill>
                  <a:srgbClr val="000000"/>
                </a:solidFill>
                <a:latin typeface="Times New Roman" panose="02020603050405020304" pitchFamily="18" charset="0"/>
                <a:ea typeface="Times New Roman" panose="02020603050405020304" pitchFamily="18" charset="0"/>
              </a:rPr>
              <a:t>Paskyrimo </a:t>
            </a:r>
            <a:r>
              <a:rPr lang="lt-LT" sz="2800" dirty="0">
                <a:solidFill>
                  <a:srgbClr val="000000"/>
                </a:solidFill>
                <a:latin typeface="Times New Roman" panose="02020603050405020304" pitchFamily="18" charset="0"/>
                <a:ea typeface="Times New Roman" panose="02020603050405020304" pitchFamily="18" charset="0"/>
              </a:rPr>
              <a:t>metu šis atsakingas asmuo pasirašytinai supažindinamas su Aprašu, Lietuvos Respublikos asmens duomenų teisinės apsaugos įstatymo reikalavimais ir Nacionalinio egzaminų centro informacinės sistemos saugos nuostatais.“ </a:t>
            </a:r>
            <a:endParaRPr lang="lt-LT" sz="2800"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3826988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498178"/>
          </a:xfrm>
        </p:spPr>
        <p:txBody>
          <a:bodyPr/>
          <a:lstStyle/>
          <a:p>
            <a:r>
              <a:rPr lang="lt-LT" sz="2800" b="1" dirty="0" smtClean="0">
                <a:latin typeface="Times New Roman" panose="02020603050405020304" pitchFamily="18" charset="0"/>
                <a:cs typeface="Times New Roman" panose="02020603050405020304" pitchFamily="18" charset="0"/>
              </a:rPr>
              <a:t>XIV SKYRIUS</a:t>
            </a:r>
            <a:br>
              <a:rPr lang="lt-LT" sz="2800" b="1" dirty="0" smtClean="0">
                <a:latin typeface="Times New Roman" panose="02020603050405020304" pitchFamily="18" charset="0"/>
                <a:cs typeface="Times New Roman" panose="02020603050405020304" pitchFamily="18" charset="0"/>
              </a:rPr>
            </a:br>
            <a:r>
              <a:rPr lang="lt-LT" sz="2800" b="1" dirty="0" smtClean="0">
                <a:latin typeface="Times New Roman" panose="02020603050405020304" pitchFamily="18" charset="0"/>
                <a:cs typeface="Times New Roman" panose="02020603050405020304" pitchFamily="18" charset="0"/>
              </a:rPr>
              <a:t>DALYKŲ BRANDOS EGZAMINŲ CENTRŲ IR BAZINIŲ MOKYKLŲ SKYRIMAS</a:t>
            </a:r>
            <a:endParaRPr lang="lt-LT" sz="28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2204864"/>
            <a:ext cx="8229600" cy="3921299"/>
          </a:xfrm>
        </p:spPr>
        <p:txBody>
          <a:bodyPr/>
          <a:lstStyle/>
          <a:p>
            <a:pPr indent="0" algn="just">
              <a:spcAft>
                <a:spcPts val="0"/>
              </a:spcAft>
              <a:buNone/>
            </a:pPr>
            <a:r>
              <a:rPr lang="lt-LT" dirty="0" smtClean="0">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50. Pagrindinės sesijos </a:t>
            </a:r>
            <a:r>
              <a:rPr lang="lt-LT" b="1" dirty="0">
                <a:solidFill>
                  <a:srgbClr val="00B050"/>
                </a:solidFill>
                <a:latin typeface="Times New Roman" panose="02020603050405020304" pitchFamily="18" charset="0"/>
                <a:ea typeface="Times New Roman" panose="02020603050405020304" pitchFamily="18" charset="0"/>
              </a:rPr>
              <a:t>dalykų brandos egzaminų centrai</a:t>
            </a:r>
            <a:r>
              <a:rPr lang="lt-LT" dirty="0">
                <a:solidFill>
                  <a:srgbClr val="000000"/>
                </a:solidFill>
                <a:latin typeface="Times New Roman" panose="02020603050405020304" pitchFamily="18" charset="0"/>
                <a:ea typeface="Times New Roman" panose="02020603050405020304" pitchFamily="18" charset="0"/>
              </a:rPr>
              <a:t> suformuojami duomenų perdavimo sistemoje KELTAS ir </a:t>
            </a:r>
            <a:r>
              <a:rPr lang="lt-LT" b="1" dirty="0">
                <a:solidFill>
                  <a:srgbClr val="00B050"/>
                </a:solidFill>
                <a:latin typeface="Times New Roman" panose="02020603050405020304" pitchFamily="18" charset="0"/>
                <a:ea typeface="Times New Roman" panose="02020603050405020304" pitchFamily="18" charset="0"/>
              </a:rPr>
              <a:t>skiriami iki </a:t>
            </a:r>
            <a:r>
              <a:rPr lang="lt-LT" b="1" u="sng" dirty="0">
                <a:solidFill>
                  <a:srgbClr val="00B050"/>
                </a:solidFill>
                <a:latin typeface="Times New Roman" panose="02020603050405020304" pitchFamily="18" charset="0"/>
                <a:ea typeface="Times New Roman" panose="02020603050405020304" pitchFamily="18" charset="0"/>
              </a:rPr>
              <a:t>gruodžio 13 dienos</a:t>
            </a:r>
            <a:r>
              <a:rPr lang="lt-LT" dirty="0">
                <a:solidFill>
                  <a:srgbClr val="000000"/>
                </a:solidFill>
                <a:latin typeface="Times New Roman" panose="02020603050405020304" pitchFamily="18" charset="0"/>
                <a:ea typeface="Times New Roman" panose="02020603050405020304" pitchFamily="18" charset="0"/>
              </a:rPr>
              <a:t>.“ </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2078580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XIV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DALYKŲ BRANDOS EGZAMINŲ CENTRŲ IR BAZINIŲ MOKYKLŲ SKYRIMAS</a:t>
            </a:r>
            <a:endParaRPr lang="lt-LT" dirty="0"/>
          </a:p>
        </p:txBody>
      </p:sp>
      <p:sp>
        <p:nvSpPr>
          <p:cNvPr id="3" name="Turinio vietos rezervavimo ženklas 2"/>
          <p:cNvSpPr>
            <a:spLocks noGrp="1"/>
          </p:cNvSpPr>
          <p:nvPr>
            <p:ph idx="1"/>
          </p:nvPr>
        </p:nvSpPr>
        <p:spPr/>
        <p:txBody>
          <a:bodyPr/>
          <a:lstStyle/>
          <a:p>
            <a:pPr indent="0" algn="just">
              <a:buNone/>
            </a:pPr>
            <a:r>
              <a:rPr lang="lt-LT" dirty="0" smtClean="0">
                <a:solidFill>
                  <a:srgbClr val="000000"/>
                </a:solidFill>
              </a:rPr>
              <a:t>	</a:t>
            </a:r>
            <a:r>
              <a:rPr lang="lt-LT" dirty="0" smtClean="0">
                <a:solidFill>
                  <a:srgbClr val="000000"/>
                </a:solidFill>
                <a:latin typeface="Times New Roman" panose="02020603050405020304" pitchFamily="18" charset="0"/>
                <a:cs typeface="Times New Roman" panose="02020603050405020304" pitchFamily="18" charset="0"/>
              </a:rPr>
              <a:t>„</a:t>
            </a:r>
            <a:r>
              <a:rPr lang="lt-LT" dirty="0">
                <a:solidFill>
                  <a:srgbClr val="000000"/>
                </a:solidFill>
                <a:latin typeface="Times New Roman" panose="02020603050405020304" pitchFamily="18" charset="0"/>
                <a:cs typeface="Times New Roman" panose="02020603050405020304" pitchFamily="18" charset="0"/>
              </a:rPr>
              <a:t>51. Iki einamųjų metų </a:t>
            </a:r>
            <a:r>
              <a:rPr lang="lt-LT" b="1" u="sng" dirty="0">
                <a:solidFill>
                  <a:srgbClr val="00B050"/>
                </a:solidFill>
                <a:latin typeface="Times New Roman" panose="02020603050405020304" pitchFamily="18" charset="0"/>
                <a:cs typeface="Times New Roman" panose="02020603050405020304" pitchFamily="18" charset="0"/>
              </a:rPr>
              <a:t>rugsėjo 15 dienos </a:t>
            </a:r>
            <a:r>
              <a:rPr lang="lt-LT" dirty="0">
                <a:solidFill>
                  <a:srgbClr val="000000"/>
                </a:solidFill>
                <a:latin typeface="Times New Roman" panose="02020603050405020304" pitchFamily="18" charset="0"/>
                <a:cs typeface="Times New Roman" panose="02020603050405020304" pitchFamily="18" charset="0"/>
              </a:rPr>
              <a:t>savivaldybės administracijos direktorius arba jo įgaliotas asmuo savivaldybės teritorijoje skiria bazines mokyklas. Jos įregistruojamos duomenų perdavimo sistemoje KELTAS. Apie bazinę mokyklą savivaldybės administracijos direktorius arba jo įgaliotas asmuo paskelbia savivaldybės viešojo informavimo priemonėse.“</a:t>
            </a:r>
            <a:endParaRPr lang="lt-LT" dirty="0">
              <a:latin typeface="Times New Roman" panose="02020603050405020304" pitchFamily="18" charset="0"/>
              <a:cs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326960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XIV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DALYKŲ BRANDOS EGZAMINŲ CENTRŲ IR BAZINIŲ MOKYKLŲ SKYRIMAS</a:t>
            </a:r>
            <a:endParaRPr lang="lt-LT" dirty="0"/>
          </a:p>
        </p:txBody>
      </p:sp>
      <p:sp>
        <p:nvSpPr>
          <p:cNvPr id="3" name="Turinio vietos rezervavimo ženklas 2"/>
          <p:cNvSpPr>
            <a:spLocks noGrp="1"/>
          </p:cNvSpPr>
          <p:nvPr>
            <p:ph idx="1"/>
          </p:nvPr>
        </p:nvSpPr>
        <p:spPr/>
        <p:txBody>
          <a:bodyPr/>
          <a:lstStyle/>
          <a:p>
            <a:pPr indent="0" algn="just">
              <a:spcAft>
                <a:spcPts val="0"/>
              </a:spcAft>
              <a:buNone/>
            </a:pPr>
            <a:r>
              <a:rPr lang="lt-LT" dirty="0" smtClean="0">
                <a:latin typeface="Times New Roman" panose="02020603050405020304" pitchFamily="18" charset="0"/>
                <a:ea typeface="Calibri" panose="020F0502020204030204" pitchFamily="34" charset="0"/>
                <a:cs typeface="Times New Roman" panose="02020603050405020304" pitchFamily="18" charset="0"/>
              </a:rPr>
              <a:t>	2018 </a:t>
            </a:r>
            <a:r>
              <a:rPr lang="lt-LT" dirty="0">
                <a:latin typeface="Times New Roman" panose="02020603050405020304" pitchFamily="18" charset="0"/>
                <a:ea typeface="Calibri" panose="020F0502020204030204" pitchFamily="34" charset="0"/>
                <a:cs typeface="Times New Roman" panose="02020603050405020304" pitchFamily="18" charset="0"/>
              </a:rPr>
              <a:t>m. rugsėjo  10 d. Kauno miesto savivaldybės administracijos direktoriaus įsakymu Nr. A-2983 „</a:t>
            </a:r>
            <a:r>
              <a:rPr lang="lt-LT" b="1" dirty="0">
                <a:latin typeface="Times New Roman" panose="02020603050405020304" pitchFamily="18" charset="0"/>
                <a:ea typeface="Calibri" panose="020F0502020204030204" pitchFamily="34" charset="0"/>
                <a:cs typeface="Times New Roman" panose="02020603050405020304" pitchFamily="18" charset="0"/>
              </a:rPr>
              <a:t>Dėl bazinės mokyklos skyrimo brandos egzaminams 2018–2019 mokslo  metais organizuoti ir vykdyti</a:t>
            </a:r>
            <a:r>
              <a:rPr lang="lt-LT" dirty="0">
                <a:latin typeface="Times New Roman" panose="02020603050405020304" pitchFamily="18" charset="0"/>
                <a:ea typeface="Calibri" panose="020F0502020204030204" pitchFamily="34" charset="0"/>
                <a:cs typeface="Times New Roman" panose="02020603050405020304" pitchFamily="18" charset="0"/>
              </a:rPr>
              <a:t>“ 2018</a:t>
            </a:r>
            <a:r>
              <a:rPr lang="lt-LT" b="1" dirty="0">
                <a:latin typeface="Times New Roman" panose="02020603050405020304" pitchFamily="18" charset="0"/>
                <a:ea typeface="Calibri" panose="020F0502020204030204" pitchFamily="34" charset="0"/>
                <a:cs typeface="Times New Roman" panose="02020603050405020304" pitchFamily="18" charset="0"/>
              </a:rPr>
              <a:t>–</a:t>
            </a:r>
            <a:r>
              <a:rPr lang="lt-LT" dirty="0">
                <a:latin typeface="Times New Roman" panose="02020603050405020304" pitchFamily="18" charset="0"/>
                <a:ea typeface="Calibri" panose="020F0502020204030204" pitchFamily="34" charset="0"/>
                <a:cs typeface="Times New Roman" panose="02020603050405020304" pitchFamily="18" charset="0"/>
              </a:rPr>
              <a:t>2019</a:t>
            </a:r>
            <a:r>
              <a:rPr lang="lt-LT" b="1" dirty="0">
                <a:latin typeface="Times New Roman" panose="02020603050405020304" pitchFamily="18" charset="0"/>
                <a:ea typeface="Calibri" panose="020F0502020204030204" pitchFamily="34" charset="0"/>
                <a:cs typeface="Times New Roman" panose="02020603050405020304" pitchFamily="18" charset="0"/>
              </a:rPr>
              <a:t>-</a:t>
            </a:r>
            <a:r>
              <a:rPr lang="lt-LT" dirty="0">
                <a:latin typeface="Times New Roman" panose="02020603050405020304" pitchFamily="18" charset="0"/>
                <a:ea typeface="Calibri" panose="020F0502020204030204" pitchFamily="34" charset="0"/>
                <a:cs typeface="Times New Roman" panose="02020603050405020304" pitchFamily="18" charset="0"/>
              </a:rPr>
              <a:t>ųjų metų brandos egzaminams organizuoti </a:t>
            </a:r>
            <a:r>
              <a:rPr lang="lt-LT"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bazine mokykla</a:t>
            </a:r>
            <a:r>
              <a:rPr lang="lt-LT"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lt-LT" dirty="0">
                <a:latin typeface="Times New Roman" panose="02020603050405020304" pitchFamily="18" charset="0"/>
                <a:ea typeface="Calibri" panose="020F0502020204030204" pitchFamily="34" charset="0"/>
                <a:cs typeface="Times New Roman" panose="02020603050405020304" pitchFamily="18" charset="0"/>
              </a:rPr>
              <a:t>paskirta </a:t>
            </a:r>
            <a:r>
              <a:rPr lang="lt-LT"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Kauno Antano Smetonos gimnazija</a:t>
            </a:r>
            <a:r>
              <a:rPr lang="lt-LT" dirty="0">
                <a:latin typeface="Times New Roman" panose="02020603050405020304" pitchFamily="18" charset="0"/>
                <a:ea typeface="Calibri" panose="020F0502020204030204" pitchFamily="34" charset="0"/>
                <a:cs typeface="Times New Roman" panose="02020603050405020304" pitchFamily="18" charset="0"/>
              </a:rPr>
              <a:t> (Geležinio Vilko g. 28).</a:t>
            </a:r>
            <a:endParaRPr lang="lt-LT"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561676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2800" b="1" dirty="0">
                <a:solidFill>
                  <a:prstClr val="black"/>
                </a:solidFill>
                <a:latin typeface="Times New Roman" pitchFamily="18" charset="0"/>
              </a:rPr>
              <a:t>BRANDOS EGZAMINŲ ORGANIZAVIMO IR VYKDYMO TVARKOS APRAŠO KEITIMŲ PAGRINDAS</a:t>
            </a:r>
            <a:endParaRPr lang="lt-LT" dirty="0"/>
          </a:p>
        </p:txBody>
      </p:sp>
      <p:sp>
        <p:nvSpPr>
          <p:cNvPr id="3" name="Turinio vietos rezervavimo ženklas 2"/>
          <p:cNvSpPr>
            <a:spLocks noGrp="1"/>
          </p:cNvSpPr>
          <p:nvPr>
            <p:ph idx="1"/>
          </p:nvPr>
        </p:nvSpPr>
        <p:spPr/>
        <p:txBody>
          <a:bodyPr/>
          <a:lstStyle/>
          <a:p>
            <a:pPr marL="0" lvl="0" indent="0" algn="just" fontAlgn="auto">
              <a:spcAft>
                <a:spcPts val="0"/>
              </a:spcAft>
              <a:buNone/>
              <a:defRPr/>
            </a:pPr>
            <a:r>
              <a:rPr lang="lt-LT" dirty="0" smtClean="0">
                <a:solidFill>
                  <a:prstClr val="black"/>
                </a:solidFill>
              </a:rPr>
              <a:t>	</a:t>
            </a:r>
            <a:r>
              <a:rPr lang="lt-LT" b="1" i="1" dirty="0" smtClean="0">
                <a:solidFill>
                  <a:srgbClr val="00B050"/>
                </a:solidFill>
              </a:rPr>
              <a:t>2018 </a:t>
            </a:r>
            <a:r>
              <a:rPr lang="lt-LT" b="1" i="1" dirty="0">
                <a:solidFill>
                  <a:srgbClr val="00B050"/>
                </a:solidFill>
              </a:rPr>
              <a:t>m. </a:t>
            </a:r>
            <a:r>
              <a:rPr lang="lt-LT" b="1" i="1" dirty="0" smtClean="0">
                <a:solidFill>
                  <a:srgbClr val="00B050"/>
                </a:solidFill>
              </a:rPr>
              <a:t>rugpjūčio   30 </a:t>
            </a:r>
            <a:r>
              <a:rPr lang="lt-LT" b="1" i="1" dirty="0">
                <a:solidFill>
                  <a:srgbClr val="00B050"/>
                </a:solidFill>
              </a:rPr>
              <a:t>d.  </a:t>
            </a:r>
            <a:r>
              <a:rPr lang="lt-LT" b="1" i="1" dirty="0" smtClean="0">
                <a:solidFill>
                  <a:srgbClr val="00B050"/>
                </a:solidFill>
              </a:rPr>
              <a:t>Švietimo </a:t>
            </a:r>
            <a:r>
              <a:rPr lang="lt-LT" b="1" i="1" dirty="0">
                <a:solidFill>
                  <a:srgbClr val="00B050"/>
                </a:solidFill>
              </a:rPr>
              <a:t>ir mokslo ministro įsakymas Nr. </a:t>
            </a:r>
            <a:r>
              <a:rPr lang="lt-LT" b="1" i="1" dirty="0" smtClean="0">
                <a:solidFill>
                  <a:srgbClr val="00B050"/>
                </a:solidFill>
              </a:rPr>
              <a:t>V-711.</a:t>
            </a:r>
            <a:endParaRPr lang="lt-LT" b="1" i="1" dirty="0">
              <a:solidFill>
                <a:srgbClr val="00B050"/>
              </a:solidFill>
            </a:endParaRPr>
          </a:p>
          <a:p>
            <a:pPr marL="0" lvl="0" indent="0" algn="just" fontAlgn="auto">
              <a:spcAft>
                <a:spcPts val="0"/>
              </a:spcAft>
              <a:buNone/>
              <a:defRPr/>
            </a:pPr>
            <a:r>
              <a:rPr lang="lt-LT" dirty="0">
                <a:solidFill>
                  <a:prstClr val="black"/>
                </a:solidFill>
              </a:rPr>
              <a:t>	</a:t>
            </a:r>
            <a:endParaRPr lang="lt-LT" dirty="0" smtClean="0">
              <a:solidFill>
                <a:prstClr val="black"/>
              </a:solidFill>
            </a:endParaRPr>
          </a:p>
          <a:p>
            <a:pPr marL="0" lvl="0" indent="0" algn="just" fontAlgn="auto">
              <a:spcAft>
                <a:spcPts val="0"/>
              </a:spcAft>
              <a:buNone/>
              <a:defRPr/>
            </a:pPr>
            <a:r>
              <a:rPr lang="lt-LT" b="1" dirty="0" smtClean="0">
                <a:solidFill>
                  <a:srgbClr val="00B050"/>
                </a:solidFill>
              </a:rPr>
              <a:t>	Esminiai 2018-2019 </a:t>
            </a:r>
            <a:r>
              <a:rPr lang="lt-LT" b="1" dirty="0" err="1" smtClean="0">
                <a:solidFill>
                  <a:srgbClr val="00B050"/>
                </a:solidFill>
              </a:rPr>
              <a:t>m.m</a:t>
            </a:r>
            <a:r>
              <a:rPr lang="lt-LT" b="1" dirty="0">
                <a:solidFill>
                  <a:srgbClr val="00B050"/>
                </a:solidFill>
              </a:rPr>
              <a:t>. tvarkos aprašo keitimai:</a:t>
            </a:r>
          </a:p>
          <a:p>
            <a:pPr lvl="0" algn="just" fontAlgn="auto">
              <a:spcAft>
                <a:spcPts val="0"/>
              </a:spcAft>
              <a:buFont typeface="Arial" panose="020B0604020202020204" pitchFamily="34" charset="0"/>
              <a:buChar char="•"/>
              <a:defRPr/>
            </a:pPr>
            <a:r>
              <a:rPr lang="lt-LT" dirty="0" smtClean="0">
                <a:solidFill>
                  <a:prstClr val="black"/>
                </a:solidFill>
              </a:rPr>
              <a:t>Pakoreguota sąvoka „mokinys“, paankstinti brandos egzaminų pasirinkimai </a:t>
            </a:r>
            <a:r>
              <a:rPr lang="lt-LT" dirty="0">
                <a:solidFill>
                  <a:prstClr val="black"/>
                </a:solidFill>
              </a:rPr>
              <a:t>ir </a:t>
            </a:r>
            <a:r>
              <a:rPr lang="lt-LT" dirty="0" smtClean="0">
                <a:solidFill>
                  <a:prstClr val="black"/>
                </a:solidFill>
              </a:rPr>
              <a:t>išplėstas užduočių vertinimas nuotoliniu būdu.</a:t>
            </a:r>
            <a:endParaRPr lang="lt-LT" dirty="0"/>
          </a:p>
        </p:txBody>
      </p:sp>
    </p:spTree>
    <p:extLst>
      <p:ext uri="{BB962C8B-B14F-4D97-AF65-F5344CB8AC3E}">
        <p14:creationId xmlns:p14="http://schemas.microsoft.com/office/powerpoint/2010/main" val="2987104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smtClean="0">
                <a:latin typeface="Times New Roman" panose="02020603050405020304" pitchFamily="18" charset="0"/>
                <a:cs typeface="Times New Roman" panose="02020603050405020304" pitchFamily="18" charset="0"/>
              </a:rPr>
              <a:t>XVII SKYRIUS</a:t>
            </a:r>
            <a:br>
              <a:rPr lang="lt-LT" sz="2800" b="1" dirty="0" smtClean="0">
                <a:latin typeface="Times New Roman" panose="02020603050405020304" pitchFamily="18" charset="0"/>
                <a:cs typeface="Times New Roman" panose="02020603050405020304" pitchFamily="18" charset="0"/>
              </a:rPr>
            </a:br>
            <a:r>
              <a:rPr lang="lt-LT" sz="2800" b="1" dirty="0" smtClean="0">
                <a:latin typeface="Times New Roman" panose="02020603050405020304" pitchFamily="18" charset="0"/>
                <a:cs typeface="Times New Roman" panose="02020603050405020304" pitchFamily="18" charset="0"/>
              </a:rPr>
              <a:t>REGISTRAVIMAS IR INFORMACIJOS PATEIKIMAS</a:t>
            </a:r>
            <a:endParaRPr lang="lt-LT" sz="28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600200"/>
            <a:ext cx="8229600" cy="5069160"/>
          </a:xfrm>
        </p:spPr>
        <p:txBody>
          <a:bodyPr/>
          <a:lstStyle/>
          <a:p>
            <a:pPr indent="0" algn="just">
              <a:spcAft>
                <a:spcPts val="0"/>
              </a:spcAft>
              <a:buNone/>
              <a:tabLst>
                <a:tab pos="630555" algn="l"/>
              </a:tabLst>
            </a:pPr>
            <a:r>
              <a:rPr lang="lt-LT" sz="2800" dirty="0" smtClean="0">
                <a:latin typeface="Times New Roman" panose="02020603050405020304" pitchFamily="18" charset="0"/>
                <a:ea typeface="Times New Roman" panose="02020603050405020304" pitchFamily="18" charset="0"/>
              </a:rPr>
              <a:t>		„</a:t>
            </a:r>
            <a:r>
              <a:rPr lang="lt-LT" sz="2800" dirty="0">
                <a:solidFill>
                  <a:srgbClr val="000000"/>
                </a:solidFill>
                <a:latin typeface="Times New Roman" panose="02020603050405020304" pitchFamily="18" charset="0"/>
                <a:ea typeface="Times New Roman" panose="02020603050405020304" pitchFamily="18" charset="0"/>
              </a:rPr>
              <a:t>59. Nacionalinis egzaminų centras kasmet </a:t>
            </a:r>
            <a:r>
              <a:rPr lang="lt-LT" sz="2800" b="1" dirty="0">
                <a:solidFill>
                  <a:srgbClr val="00B050"/>
                </a:solidFill>
                <a:latin typeface="Times New Roman" panose="02020603050405020304" pitchFamily="18" charset="0"/>
                <a:ea typeface="Times New Roman" panose="02020603050405020304" pitchFamily="18" charset="0"/>
              </a:rPr>
              <a:t>iki rugsėjo 10 dienos </a:t>
            </a:r>
            <a:r>
              <a:rPr lang="lt-LT" sz="2800" dirty="0">
                <a:solidFill>
                  <a:srgbClr val="000000"/>
                </a:solidFill>
                <a:latin typeface="Times New Roman" panose="02020603050405020304" pitchFamily="18" charset="0"/>
                <a:ea typeface="Times New Roman" panose="02020603050405020304" pitchFamily="18" charset="0"/>
              </a:rPr>
              <a:t>atnaujina ir parengia darbui duomenų perdavimo sistemą KELTAS, informuoja savivaldybių administracijų švietimo padalinius ir mokyklas apie prisijungimo prie šios sistemos tvarką, patvirtina duomenų teikimo, registracijos ir brandos egzaminų protokolų formas. Prieš 3 darbo dienas iki pagrindinės sesijos, o pakartotinės sesijos metu kartu su užduotimis Nacionalinis egzaminų centras parengia ir kurjerio paštu pristato savivaldybėms valstybinių brandos egzaminų vykdymo protokolus.“</a:t>
            </a:r>
            <a:endParaRPr lang="lt-LT" sz="2800"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252890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XVII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REGISTRAVIMAS IR INFORMACIJOS PATEIKIMAS</a:t>
            </a:r>
            <a:endParaRPr lang="lt-LT" dirty="0"/>
          </a:p>
        </p:txBody>
      </p:sp>
      <p:sp>
        <p:nvSpPr>
          <p:cNvPr id="3" name="Turinio vietos rezervavimo ženklas 2"/>
          <p:cNvSpPr>
            <a:spLocks noGrp="1"/>
          </p:cNvSpPr>
          <p:nvPr>
            <p:ph idx="1"/>
          </p:nvPr>
        </p:nvSpPr>
        <p:spPr>
          <a:xfrm>
            <a:off x="457200" y="1844824"/>
            <a:ext cx="8229600" cy="4752528"/>
          </a:xfrm>
        </p:spPr>
        <p:txBody>
          <a:bodyPr/>
          <a:lstStyle/>
          <a:p>
            <a:pPr indent="0" algn="just">
              <a:spcAft>
                <a:spcPts val="0"/>
              </a:spcAft>
              <a:buNone/>
              <a:tabLst>
                <a:tab pos="630555" algn="l"/>
              </a:tabLst>
            </a:pPr>
            <a:r>
              <a:rPr lang="lt-LT" sz="2800" dirty="0" smtClean="0">
                <a:latin typeface="Times New Roman" panose="02020603050405020304" pitchFamily="18" charset="0"/>
                <a:ea typeface="Times New Roman" panose="02020603050405020304" pitchFamily="18" charset="0"/>
              </a:rPr>
              <a:t>	„</a:t>
            </a:r>
            <a:r>
              <a:rPr lang="lt-LT" sz="2800" dirty="0">
                <a:solidFill>
                  <a:srgbClr val="000000"/>
                </a:solidFill>
                <a:latin typeface="Times New Roman" panose="02020603050405020304" pitchFamily="18" charset="0"/>
                <a:ea typeface="Times New Roman" panose="02020603050405020304" pitchFamily="18" charset="0"/>
              </a:rPr>
              <a:t>60. Mokyklos iki einamųjų metų </a:t>
            </a:r>
            <a:r>
              <a:rPr lang="lt-LT" sz="2800" b="1" u="sng" dirty="0">
                <a:solidFill>
                  <a:srgbClr val="00B050"/>
                </a:solidFill>
                <a:latin typeface="Times New Roman" panose="02020603050405020304" pitchFamily="18" charset="0"/>
                <a:ea typeface="Times New Roman" panose="02020603050405020304" pitchFamily="18" charset="0"/>
              </a:rPr>
              <a:t>rugsėjo 10 dienos </a:t>
            </a:r>
            <a:r>
              <a:rPr lang="lt-LT" sz="2800" dirty="0">
                <a:solidFill>
                  <a:srgbClr val="000000"/>
                </a:solidFill>
                <a:latin typeface="Times New Roman" panose="02020603050405020304" pitchFamily="18" charset="0"/>
                <a:ea typeface="Times New Roman" panose="02020603050405020304" pitchFamily="18" charset="0"/>
              </a:rPr>
              <a:t>duomenų perdavimo sistemoje KELTAS patikslina atsakingo už duomenų perdavimą Nacionaliniam egzaminų centrui asmens vardą, pavardę, pareigas ir telefoną, elektroninio pašto adresą, tautinės mažumos kalba mokymą vykdanti mokykla – su mokyklos taryba suderintą mokyklos vadovo sprendimą dėl mokymosi kalbos (baltarusių, lenkų, rusų, vokiečių) brandos egzamino laikymo.“</a:t>
            </a:r>
            <a:endParaRPr lang="lt-LT" sz="2800"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4172565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23528" y="274638"/>
            <a:ext cx="8568952"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XVII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REGISTRAVIMAS IR INFORMACIJOS PATEIKIMAS</a:t>
            </a:r>
            <a:endParaRPr lang="lt-LT" dirty="0"/>
          </a:p>
        </p:txBody>
      </p:sp>
      <p:sp>
        <p:nvSpPr>
          <p:cNvPr id="3" name="Turinio vietos rezervavimo ženklas 2"/>
          <p:cNvSpPr>
            <a:spLocks noGrp="1"/>
          </p:cNvSpPr>
          <p:nvPr>
            <p:ph idx="1"/>
          </p:nvPr>
        </p:nvSpPr>
        <p:spPr>
          <a:xfrm>
            <a:off x="457200" y="1600200"/>
            <a:ext cx="8229600" cy="4781128"/>
          </a:xfrm>
        </p:spPr>
        <p:txBody>
          <a:bodyPr/>
          <a:lstStyle/>
          <a:p>
            <a:pPr indent="0" algn="just">
              <a:spcAft>
                <a:spcPts val="0"/>
              </a:spcAft>
              <a:buNone/>
            </a:pPr>
            <a:r>
              <a:rPr lang="lt-LT" sz="2800" dirty="0" smtClean="0">
                <a:solidFill>
                  <a:srgbClr val="000000"/>
                </a:solidFill>
                <a:latin typeface="Times New Roman" panose="02020603050405020304" pitchFamily="18" charset="0"/>
                <a:ea typeface="Times New Roman" panose="02020603050405020304" pitchFamily="18" charset="0"/>
              </a:rPr>
              <a:t>	„</a:t>
            </a:r>
            <a:r>
              <a:rPr lang="lt-LT" sz="2800" dirty="0">
                <a:solidFill>
                  <a:srgbClr val="000000"/>
                </a:solidFill>
                <a:latin typeface="Times New Roman" panose="02020603050405020304" pitchFamily="18" charset="0"/>
                <a:ea typeface="Times New Roman" panose="02020603050405020304" pitchFamily="18" charset="0"/>
              </a:rPr>
              <a:t>61.1. per dvi darbo dienas patikrina ir ištaiso </a:t>
            </a:r>
            <a:r>
              <a:rPr lang="lt-LT" sz="2800" b="1" dirty="0">
                <a:solidFill>
                  <a:srgbClr val="00B050"/>
                </a:solidFill>
                <a:latin typeface="Times New Roman" panose="02020603050405020304" pitchFamily="18" charset="0"/>
                <a:ea typeface="Times New Roman" panose="02020603050405020304" pitchFamily="18" charset="0"/>
              </a:rPr>
              <a:t>Mokinių registre </a:t>
            </a:r>
            <a:r>
              <a:rPr lang="lt-LT" sz="2800" b="1" u="sng" dirty="0">
                <a:solidFill>
                  <a:srgbClr val="00B050"/>
                </a:solidFill>
                <a:latin typeface="Times New Roman" panose="02020603050405020304" pitchFamily="18" charset="0"/>
                <a:ea typeface="Times New Roman" panose="02020603050405020304" pitchFamily="18" charset="0"/>
              </a:rPr>
              <a:t>iki rugsėjo 25 dienos </a:t>
            </a:r>
            <a:r>
              <a:rPr lang="lt-LT" sz="2800" dirty="0">
                <a:solidFill>
                  <a:srgbClr val="000000"/>
                </a:solidFill>
                <a:latin typeface="Times New Roman" panose="02020603050405020304" pitchFamily="18" charset="0"/>
                <a:ea typeface="Times New Roman" panose="02020603050405020304" pitchFamily="18" charset="0"/>
              </a:rPr>
              <a:t>suvestus duomenis apie mokinių pasirinktus </a:t>
            </a:r>
            <a:r>
              <a:rPr lang="lt-LT" sz="2800" dirty="0">
                <a:solidFill>
                  <a:srgbClr val="00B050"/>
                </a:solidFill>
                <a:latin typeface="Times New Roman" panose="02020603050405020304" pitchFamily="18" charset="0"/>
                <a:ea typeface="Times New Roman" panose="02020603050405020304" pitchFamily="18" charset="0"/>
              </a:rPr>
              <a:t>brandos darbo, menų ir technologijų mokyklinius brandos egzaminus</a:t>
            </a:r>
            <a:r>
              <a:rPr lang="lt-LT" sz="2800" dirty="0">
                <a:solidFill>
                  <a:srgbClr val="000000"/>
                </a:solidFill>
                <a:latin typeface="Times New Roman" panose="02020603050405020304" pitchFamily="18" charset="0"/>
                <a:ea typeface="Times New Roman" panose="02020603050405020304" pitchFamily="18" charset="0"/>
              </a:rPr>
              <a:t>; mokyklos duomenų perdavimo sistemoje KELTAS </a:t>
            </a:r>
            <a:r>
              <a:rPr lang="lt-LT" sz="2800" b="1" dirty="0">
                <a:solidFill>
                  <a:srgbClr val="00B050"/>
                </a:solidFill>
                <a:latin typeface="Times New Roman" panose="02020603050405020304" pitchFamily="18" charset="0"/>
                <a:ea typeface="Times New Roman" panose="02020603050405020304" pitchFamily="18" charset="0"/>
              </a:rPr>
              <a:t>sudaro sąrašus</a:t>
            </a:r>
            <a:r>
              <a:rPr lang="lt-LT" sz="2800" dirty="0">
                <a:solidFill>
                  <a:srgbClr val="000000"/>
                </a:solidFill>
                <a:latin typeface="Times New Roman" panose="02020603050405020304" pitchFamily="18" charset="0"/>
                <a:ea typeface="Times New Roman" panose="02020603050405020304" pitchFamily="18" charset="0"/>
              </a:rPr>
              <a:t> mokinių, pasirinkusių brandos darbą, menų ir technologijų brandos egzaminus, </a:t>
            </a:r>
            <a:r>
              <a:rPr lang="lt-LT" sz="2800" b="1" dirty="0">
                <a:solidFill>
                  <a:srgbClr val="00B050"/>
                </a:solidFill>
                <a:latin typeface="Times New Roman" panose="02020603050405020304" pitchFamily="18" charset="0"/>
                <a:ea typeface="Times New Roman" panose="02020603050405020304" pitchFamily="18" charset="0"/>
              </a:rPr>
              <a:t>išspausdina juos ir pateikia mokiniams patikrinti</a:t>
            </a:r>
            <a:r>
              <a:rPr lang="lt-LT" sz="2800" dirty="0">
                <a:solidFill>
                  <a:srgbClr val="000000"/>
                </a:solidFill>
                <a:latin typeface="Times New Roman" panose="02020603050405020304" pitchFamily="18" charset="0"/>
                <a:ea typeface="Times New Roman" panose="02020603050405020304" pitchFamily="18" charset="0"/>
              </a:rPr>
              <a:t>. Patikrinę mokiniai </a:t>
            </a:r>
            <a:r>
              <a:rPr lang="lt-LT" sz="2800" dirty="0" err="1">
                <a:solidFill>
                  <a:srgbClr val="000000"/>
                </a:solidFill>
                <a:latin typeface="Times New Roman" panose="02020603050405020304" pitchFamily="18" charset="0"/>
                <a:ea typeface="Times New Roman" panose="02020603050405020304" pitchFamily="18" charset="0"/>
              </a:rPr>
              <a:t>pasirinkimus</a:t>
            </a:r>
            <a:r>
              <a:rPr lang="lt-LT" sz="2800" dirty="0">
                <a:solidFill>
                  <a:srgbClr val="000000"/>
                </a:solidFill>
                <a:latin typeface="Times New Roman" panose="02020603050405020304" pitchFamily="18" charset="0"/>
                <a:ea typeface="Times New Roman" panose="02020603050405020304" pitchFamily="18" charset="0"/>
              </a:rPr>
              <a:t> </a:t>
            </a:r>
            <a:r>
              <a:rPr lang="lt-LT" sz="2800" b="1" dirty="0">
                <a:solidFill>
                  <a:srgbClr val="00B050"/>
                </a:solidFill>
                <a:latin typeface="Times New Roman" panose="02020603050405020304" pitchFamily="18" charset="0"/>
                <a:ea typeface="Times New Roman" panose="02020603050405020304" pitchFamily="18" charset="0"/>
              </a:rPr>
              <a:t>patvirtina savo parašais. </a:t>
            </a:r>
            <a:endParaRPr lang="lt-LT" sz="2800" b="1" dirty="0">
              <a:solidFill>
                <a:srgbClr val="00B050"/>
              </a:solidFill>
            </a:endParaRPr>
          </a:p>
        </p:txBody>
      </p:sp>
    </p:spTree>
    <p:extLst>
      <p:ext uri="{BB962C8B-B14F-4D97-AF65-F5344CB8AC3E}">
        <p14:creationId xmlns:p14="http://schemas.microsoft.com/office/powerpoint/2010/main" val="731788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XVII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REGISTRAVIMAS IR INFORMACIJOS PATEIKIMAS</a:t>
            </a:r>
            <a:endParaRPr lang="lt-LT" dirty="0"/>
          </a:p>
        </p:txBody>
      </p:sp>
      <p:sp>
        <p:nvSpPr>
          <p:cNvPr id="3" name="Turinio vietos rezervavimo ženklas 2"/>
          <p:cNvSpPr>
            <a:spLocks noGrp="1"/>
          </p:cNvSpPr>
          <p:nvPr>
            <p:ph idx="1"/>
          </p:nvPr>
        </p:nvSpPr>
        <p:spPr>
          <a:xfrm>
            <a:off x="457200" y="1600200"/>
            <a:ext cx="8229600" cy="5069160"/>
          </a:xfrm>
        </p:spPr>
        <p:txBody>
          <a:bodyPr/>
          <a:lstStyle/>
          <a:p>
            <a:pPr lvl="0" indent="0" algn="just">
              <a:spcAft>
                <a:spcPts val="0"/>
              </a:spcAft>
              <a:buNone/>
            </a:pPr>
            <a:r>
              <a:rPr lang="lt-LT" sz="2800" dirty="0" smtClean="0">
                <a:solidFill>
                  <a:srgbClr val="000000"/>
                </a:solidFill>
                <a:latin typeface="Times New Roman" panose="02020603050405020304" pitchFamily="18" charset="0"/>
                <a:ea typeface="Times New Roman" panose="02020603050405020304" pitchFamily="18" charset="0"/>
              </a:rPr>
              <a:t>	Mokyklos </a:t>
            </a:r>
            <a:r>
              <a:rPr lang="lt-LT" sz="2800" dirty="0">
                <a:solidFill>
                  <a:srgbClr val="000000"/>
                </a:solidFill>
                <a:latin typeface="Times New Roman" panose="02020603050405020304" pitchFamily="18" charset="0"/>
                <a:ea typeface="Times New Roman" panose="02020603050405020304" pitchFamily="18" charset="0"/>
              </a:rPr>
              <a:t>duomenų perdavimo sistemoje KELTAS išspausdintus, kandidatų pasirašytus ir mokyklos vadovo parašu patvirtintus mokinių brandos darbo, menų ir technologijų mokyklinių brandos egzaminų pasirinkimų sąrašus </a:t>
            </a:r>
            <a:r>
              <a:rPr lang="lt-LT" sz="2800" b="1" dirty="0">
                <a:solidFill>
                  <a:srgbClr val="00B050"/>
                </a:solidFill>
                <a:latin typeface="Times New Roman" panose="02020603050405020304" pitchFamily="18" charset="0"/>
                <a:ea typeface="Times New Roman" panose="02020603050405020304" pitchFamily="18" charset="0"/>
              </a:rPr>
              <a:t>iki lapkričio 5 dienos </a:t>
            </a:r>
            <a:r>
              <a:rPr lang="lt-LT" sz="2800" dirty="0">
                <a:solidFill>
                  <a:srgbClr val="000000"/>
                </a:solidFill>
                <a:latin typeface="Times New Roman" panose="02020603050405020304" pitchFamily="18" charset="0"/>
                <a:ea typeface="Times New Roman" panose="02020603050405020304" pitchFamily="18" charset="0"/>
              </a:rPr>
              <a:t>atsakingas asmuo pateikia savivaldybės administracijos švietimo padaliniui, o šis juos perduoda Nacionaliniam egzaminų centrui. Jei nėra mokinio parašo, pridedamos kandidatų prašymų kopijos;“</a:t>
            </a:r>
            <a:endParaRPr lang="lt-LT" sz="2800" dirty="0">
              <a:solidFill>
                <a:prstClr val="black"/>
              </a:solidFill>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2226807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210146"/>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XVII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REGISTRAVIMAS IR INFORMACIJOS PATEIKIMAS</a:t>
            </a:r>
            <a:endParaRPr lang="lt-LT" dirty="0"/>
          </a:p>
        </p:txBody>
      </p:sp>
      <p:sp>
        <p:nvSpPr>
          <p:cNvPr id="3" name="Turinio vietos rezervavimo ženklas 2"/>
          <p:cNvSpPr>
            <a:spLocks noGrp="1"/>
          </p:cNvSpPr>
          <p:nvPr>
            <p:ph idx="1"/>
          </p:nvPr>
        </p:nvSpPr>
        <p:spPr/>
        <p:txBody>
          <a:bodyPr/>
          <a:lstStyle/>
          <a:p>
            <a:pPr indent="0" algn="just">
              <a:spcAft>
                <a:spcPts val="0"/>
              </a:spcAft>
              <a:buNone/>
            </a:pPr>
            <a:r>
              <a:rPr lang="lt-LT" dirty="0">
                <a:latin typeface="Times New Roman" panose="02020603050405020304" pitchFamily="18" charset="0"/>
                <a:ea typeface="Times New Roman" panose="02020603050405020304" pitchFamily="18" charset="0"/>
              </a:rPr>
              <a:t>„</a:t>
            </a:r>
            <a:r>
              <a:rPr lang="lt-LT" dirty="0">
                <a:solidFill>
                  <a:srgbClr val="000000"/>
                </a:solidFill>
                <a:latin typeface="Times New Roman" panose="02020603050405020304" pitchFamily="18" charset="0"/>
                <a:ea typeface="Times New Roman" panose="02020603050405020304" pitchFamily="18" charset="0"/>
              </a:rPr>
              <a:t>61.2. per dvi darbo dienas patikrina ir, jei reikia, Mokinių registre </a:t>
            </a:r>
            <a:r>
              <a:rPr lang="lt-LT" b="1" u="sng" dirty="0">
                <a:solidFill>
                  <a:srgbClr val="00B050"/>
                </a:solidFill>
                <a:latin typeface="Times New Roman" panose="02020603050405020304" pitchFamily="18" charset="0"/>
                <a:ea typeface="Times New Roman" panose="02020603050405020304" pitchFamily="18" charset="0"/>
              </a:rPr>
              <a:t>ištaiso iki spalio 24 dienos </a:t>
            </a:r>
            <a:r>
              <a:rPr lang="lt-LT" dirty="0">
                <a:solidFill>
                  <a:srgbClr val="000000"/>
                </a:solidFill>
                <a:latin typeface="Times New Roman" panose="02020603050405020304" pitchFamily="18" charset="0"/>
                <a:ea typeface="Times New Roman" panose="02020603050405020304" pitchFamily="18" charset="0"/>
              </a:rPr>
              <a:t>įvestus duomenis apie mokinių pasirinktus brandos egzaminus, atitinkamų dalykų kursus, III gimnazijų klasės metinius </a:t>
            </a:r>
            <a:r>
              <a:rPr lang="lt-LT" dirty="0" err="1">
                <a:solidFill>
                  <a:srgbClr val="000000"/>
                </a:solidFill>
                <a:latin typeface="Times New Roman" panose="02020603050405020304" pitchFamily="18" charset="0"/>
                <a:ea typeface="Times New Roman" panose="02020603050405020304" pitchFamily="18" charset="0"/>
              </a:rPr>
              <a:t>įvertinimus</a:t>
            </a:r>
            <a:r>
              <a:rPr lang="lt-LT" dirty="0">
                <a:solidFill>
                  <a:srgbClr val="000000"/>
                </a:solidFill>
                <a:latin typeface="Times New Roman" panose="02020603050405020304" pitchFamily="18" charset="0"/>
                <a:ea typeface="Times New Roman" panose="02020603050405020304" pitchFamily="18" charset="0"/>
              </a:rPr>
              <a:t>, buvusių mokinių ir eksternų pasirinktus brandos egzaminus;“</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3054093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778098"/>
          </a:xfrm>
        </p:spPr>
        <p:txBody>
          <a:bodyPr/>
          <a:lstStyle/>
          <a:p>
            <a:r>
              <a:rPr lang="lt-LT" sz="2400" b="1" dirty="0">
                <a:solidFill>
                  <a:prstClr val="black"/>
                </a:solidFill>
                <a:latin typeface="Times New Roman" panose="02020603050405020304" pitchFamily="18" charset="0"/>
                <a:cs typeface="Times New Roman" panose="02020603050405020304" pitchFamily="18" charset="0"/>
              </a:rPr>
              <a:t>XVII SKYRIUS</a:t>
            </a:r>
            <a:br>
              <a:rPr lang="lt-LT" sz="2400" b="1" dirty="0">
                <a:solidFill>
                  <a:prstClr val="black"/>
                </a:solidFill>
                <a:latin typeface="Times New Roman" panose="02020603050405020304" pitchFamily="18" charset="0"/>
                <a:cs typeface="Times New Roman" panose="02020603050405020304" pitchFamily="18" charset="0"/>
              </a:rPr>
            </a:br>
            <a:r>
              <a:rPr lang="lt-LT" sz="2400" b="1" dirty="0">
                <a:solidFill>
                  <a:prstClr val="black"/>
                </a:solidFill>
                <a:latin typeface="Times New Roman" panose="02020603050405020304" pitchFamily="18" charset="0"/>
                <a:cs typeface="Times New Roman" panose="02020603050405020304" pitchFamily="18" charset="0"/>
              </a:rPr>
              <a:t>REGISTRAVIMAS IR INFORMACIJOS PATEIKIMAS</a:t>
            </a:r>
            <a:endParaRPr lang="lt-LT" sz="2400" dirty="0"/>
          </a:p>
        </p:txBody>
      </p:sp>
      <p:sp>
        <p:nvSpPr>
          <p:cNvPr id="3" name="Turinio vietos rezervavimo ženklas 2"/>
          <p:cNvSpPr>
            <a:spLocks noGrp="1"/>
          </p:cNvSpPr>
          <p:nvPr>
            <p:ph idx="1"/>
          </p:nvPr>
        </p:nvSpPr>
        <p:spPr>
          <a:xfrm>
            <a:off x="323528" y="1196752"/>
            <a:ext cx="8229600" cy="5257800"/>
          </a:xfrm>
        </p:spPr>
        <p:txBody>
          <a:bodyPr/>
          <a:lstStyle/>
          <a:p>
            <a:pPr indent="0" algn="just">
              <a:spcAft>
                <a:spcPts val="0"/>
              </a:spcAft>
              <a:buNone/>
            </a:pPr>
            <a:r>
              <a:rPr lang="lt-LT" dirty="0" smtClean="0">
                <a:latin typeface="Times New Roman" panose="02020603050405020304" pitchFamily="18" charset="0"/>
                <a:ea typeface="Times New Roman" panose="02020603050405020304" pitchFamily="18" charset="0"/>
              </a:rPr>
              <a:t>	</a:t>
            </a:r>
            <a:r>
              <a:rPr lang="lt-LT" sz="2800" dirty="0" smtClean="0">
                <a:latin typeface="Times New Roman" panose="02020603050405020304" pitchFamily="18" charset="0"/>
                <a:ea typeface="Times New Roman" panose="02020603050405020304" pitchFamily="18" charset="0"/>
              </a:rPr>
              <a:t>„</a:t>
            </a:r>
            <a:r>
              <a:rPr lang="lt-LT" sz="2800" dirty="0">
                <a:solidFill>
                  <a:srgbClr val="000000"/>
                </a:solidFill>
                <a:latin typeface="Times New Roman" panose="02020603050405020304" pitchFamily="18" charset="0"/>
                <a:ea typeface="Times New Roman" panose="02020603050405020304" pitchFamily="18" charset="0"/>
              </a:rPr>
              <a:t>61.3. </a:t>
            </a:r>
            <a:r>
              <a:rPr lang="lt-LT" sz="2800" b="1" u="sng" dirty="0">
                <a:solidFill>
                  <a:srgbClr val="00B050"/>
                </a:solidFill>
                <a:latin typeface="Times New Roman" panose="02020603050405020304" pitchFamily="18" charset="0"/>
                <a:ea typeface="Times New Roman" panose="02020603050405020304" pitchFamily="18" charset="0"/>
              </a:rPr>
              <a:t>iki spalio 30 dienos </a:t>
            </a:r>
            <a:r>
              <a:rPr lang="lt-LT" sz="2800" dirty="0">
                <a:solidFill>
                  <a:srgbClr val="000000"/>
                </a:solidFill>
                <a:latin typeface="Times New Roman" panose="02020603050405020304" pitchFamily="18" charset="0"/>
                <a:ea typeface="Times New Roman" panose="02020603050405020304" pitchFamily="18" charset="0"/>
              </a:rPr>
              <a:t>sudaro </a:t>
            </a:r>
            <a:r>
              <a:rPr lang="lt-LT" sz="2800" dirty="0">
                <a:solidFill>
                  <a:srgbClr val="00B050"/>
                </a:solidFill>
                <a:latin typeface="Times New Roman" panose="02020603050405020304" pitchFamily="18" charset="0"/>
                <a:ea typeface="Times New Roman" panose="02020603050405020304" pitchFamily="18" charset="0"/>
              </a:rPr>
              <a:t>sąrašą kandidatų, turinčių specialiųjų ugdymosi poreikių</a:t>
            </a:r>
            <a:r>
              <a:rPr lang="lt-LT" sz="2800" dirty="0">
                <a:solidFill>
                  <a:srgbClr val="000000"/>
                </a:solidFill>
                <a:latin typeface="Times New Roman" panose="02020603050405020304" pitchFamily="18" charset="0"/>
                <a:ea typeface="Times New Roman" panose="02020603050405020304" pitchFamily="18" charset="0"/>
              </a:rPr>
              <a:t>, kuriems reikalingi brandos egzamino užduoties formos, vykdymo ir vertinimo instrukcijų pritaikymai, ir turinčių sveikatos sutrikimų, kuriems sudaromos atitinkamos vykdymo sąlygos. Mokyklos vadovas </a:t>
            </a:r>
            <a:r>
              <a:rPr lang="lt-LT" sz="2800" b="1" dirty="0">
                <a:solidFill>
                  <a:srgbClr val="00B050"/>
                </a:solidFill>
                <a:latin typeface="Times New Roman" panose="02020603050405020304" pitchFamily="18" charset="0"/>
                <a:ea typeface="Times New Roman" panose="02020603050405020304" pitchFamily="18" charset="0"/>
              </a:rPr>
              <a:t>sąrašą patvirtina parašu ir kartu su </a:t>
            </a:r>
            <a:r>
              <a:rPr lang="lt-LT" sz="2800" dirty="0">
                <a:solidFill>
                  <a:srgbClr val="000000"/>
                </a:solidFill>
                <a:latin typeface="Times New Roman" panose="02020603050405020304" pitchFamily="18" charset="0"/>
                <a:ea typeface="Times New Roman" panose="02020603050405020304" pitchFamily="18" charset="0"/>
              </a:rPr>
              <a:t>pirminės sveikatos priežiūros įstaigos gydytojų, gydytojų konsultacinės komisijos ar pedagoginės psichologinės tarnybos (švietimo pagalbos tarnybos) </a:t>
            </a:r>
            <a:r>
              <a:rPr lang="lt-LT" sz="2800" b="1" dirty="0">
                <a:solidFill>
                  <a:srgbClr val="00B050"/>
                </a:solidFill>
                <a:latin typeface="Times New Roman" panose="02020603050405020304" pitchFamily="18" charset="0"/>
                <a:ea typeface="Times New Roman" panose="02020603050405020304" pitchFamily="18" charset="0"/>
              </a:rPr>
              <a:t>išduotomis pažymomis perduoda savivaldybės administracijos švietimo padaliniui</a:t>
            </a:r>
            <a:r>
              <a:rPr lang="lt-LT" sz="2800" dirty="0">
                <a:solidFill>
                  <a:srgbClr val="000000"/>
                </a:solidFill>
                <a:latin typeface="Times New Roman" panose="02020603050405020304" pitchFamily="18" charset="0"/>
                <a:ea typeface="Times New Roman" panose="02020603050405020304" pitchFamily="18" charset="0"/>
              </a:rPr>
              <a:t>;“ </a:t>
            </a:r>
            <a:endParaRPr lang="lt-LT" sz="2800" dirty="0">
              <a:latin typeface="Times New Roman" panose="02020603050405020304" pitchFamily="18" charset="0"/>
              <a:ea typeface="Times New Roman" panose="02020603050405020304" pitchFamily="18" charset="0"/>
            </a:endParaRPr>
          </a:p>
          <a:p>
            <a:endParaRPr lang="lt-LT" dirty="0"/>
          </a:p>
        </p:txBody>
      </p:sp>
    </p:spTree>
    <p:extLst>
      <p:ext uri="{BB962C8B-B14F-4D97-AF65-F5344CB8AC3E}">
        <p14:creationId xmlns:p14="http://schemas.microsoft.com/office/powerpoint/2010/main" val="3065741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778098"/>
          </a:xfrm>
        </p:spPr>
        <p:txBody>
          <a:bodyPr/>
          <a:lstStyle/>
          <a:p>
            <a:r>
              <a:rPr lang="lt-LT" sz="2400" b="1" dirty="0">
                <a:solidFill>
                  <a:prstClr val="black"/>
                </a:solidFill>
                <a:latin typeface="Times New Roman" panose="02020603050405020304" pitchFamily="18" charset="0"/>
                <a:cs typeface="Times New Roman" panose="02020603050405020304" pitchFamily="18" charset="0"/>
              </a:rPr>
              <a:t>XVII SKYRIUS</a:t>
            </a:r>
            <a:br>
              <a:rPr lang="lt-LT" sz="2400" b="1" dirty="0">
                <a:solidFill>
                  <a:prstClr val="black"/>
                </a:solidFill>
                <a:latin typeface="Times New Roman" panose="02020603050405020304" pitchFamily="18" charset="0"/>
                <a:cs typeface="Times New Roman" panose="02020603050405020304" pitchFamily="18" charset="0"/>
              </a:rPr>
            </a:br>
            <a:r>
              <a:rPr lang="lt-LT" sz="2400" b="1" dirty="0">
                <a:solidFill>
                  <a:prstClr val="black"/>
                </a:solidFill>
                <a:latin typeface="Times New Roman" panose="02020603050405020304" pitchFamily="18" charset="0"/>
                <a:cs typeface="Times New Roman" panose="02020603050405020304" pitchFamily="18" charset="0"/>
              </a:rPr>
              <a:t>REGISTRAVIMAS IR INFORMACIJOS PATEIKIMAS</a:t>
            </a:r>
            <a:endParaRPr lang="lt-LT" dirty="0"/>
          </a:p>
        </p:txBody>
      </p:sp>
      <p:sp>
        <p:nvSpPr>
          <p:cNvPr id="3" name="Turinio vietos rezervavimo ženklas 2"/>
          <p:cNvSpPr>
            <a:spLocks noGrp="1"/>
          </p:cNvSpPr>
          <p:nvPr>
            <p:ph idx="1"/>
          </p:nvPr>
        </p:nvSpPr>
        <p:spPr>
          <a:xfrm>
            <a:off x="457200" y="1196752"/>
            <a:ext cx="8229600" cy="5400600"/>
          </a:xfrm>
        </p:spPr>
        <p:txBody>
          <a:bodyPr/>
          <a:lstStyle/>
          <a:p>
            <a:pPr indent="0" algn="just">
              <a:spcAft>
                <a:spcPts val="0"/>
              </a:spcAft>
              <a:buNone/>
            </a:pPr>
            <a:r>
              <a:rPr lang="lt-LT" dirty="0" smtClean="0">
                <a:latin typeface="Times New Roman" panose="02020603050405020304" pitchFamily="18" charset="0"/>
                <a:ea typeface="Times New Roman" panose="02020603050405020304" pitchFamily="18" charset="0"/>
              </a:rPr>
              <a:t>	</a:t>
            </a:r>
            <a:r>
              <a:rPr lang="lt-LT" sz="2400" dirty="0" smtClean="0">
                <a:latin typeface="Times New Roman" panose="02020603050405020304" pitchFamily="18" charset="0"/>
                <a:ea typeface="Times New Roman" panose="02020603050405020304" pitchFamily="18" charset="0"/>
              </a:rPr>
              <a:t>„</a:t>
            </a:r>
            <a:r>
              <a:rPr lang="lt-LT" sz="2400" dirty="0">
                <a:solidFill>
                  <a:srgbClr val="000000"/>
                </a:solidFill>
                <a:latin typeface="Times New Roman" panose="02020603050405020304" pitchFamily="18" charset="0"/>
                <a:ea typeface="Times New Roman" panose="02020603050405020304" pitchFamily="18" charset="0"/>
              </a:rPr>
              <a:t>61.4. </a:t>
            </a:r>
            <a:r>
              <a:rPr lang="lt-LT" sz="2400" b="1" dirty="0">
                <a:solidFill>
                  <a:srgbClr val="00B050"/>
                </a:solidFill>
                <a:latin typeface="Times New Roman" panose="02020603050405020304" pitchFamily="18" charset="0"/>
                <a:ea typeface="Times New Roman" panose="02020603050405020304" pitchFamily="18" charset="0"/>
              </a:rPr>
              <a:t>iki spalio 30 dienos </a:t>
            </a:r>
            <a:r>
              <a:rPr lang="lt-LT" sz="2400" dirty="0">
                <a:solidFill>
                  <a:srgbClr val="000000"/>
                </a:solidFill>
                <a:latin typeface="Times New Roman" panose="02020603050405020304" pitchFamily="18" charset="0"/>
                <a:ea typeface="Times New Roman" panose="02020603050405020304" pitchFamily="18" charset="0"/>
              </a:rPr>
              <a:t>parengia </a:t>
            </a:r>
            <a:r>
              <a:rPr lang="lt-LT" sz="2400" b="1" dirty="0">
                <a:solidFill>
                  <a:srgbClr val="00B050"/>
                </a:solidFill>
                <a:latin typeface="Times New Roman" panose="02020603050405020304" pitchFamily="18" charset="0"/>
                <a:ea typeface="Times New Roman" panose="02020603050405020304" pitchFamily="18" charset="0"/>
              </a:rPr>
              <a:t>raštus dėl specialiųjų ugdymosi poreikių turinčių kandidatų,</a:t>
            </a:r>
            <a:r>
              <a:rPr lang="lt-LT" sz="2400" dirty="0">
                <a:solidFill>
                  <a:srgbClr val="000000"/>
                </a:solidFill>
                <a:latin typeface="Times New Roman" panose="02020603050405020304" pitchFamily="18" charset="0"/>
                <a:ea typeface="Times New Roman" panose="02020603050405020304" pitchFamily="18" charset="0"/>
              </a:rPr>
              <a:t> kuriems reikalingi brandos egzaminų užduoties formos, vykdymo ir vertinimo instrukcijų pritaikymai, ir sveikatos sutrikimų turinčių kandidatų, kuriems reikalingos atitinkamos egzamino vykdymo sąlygos, juos įveda į duomenų perdavimo sistemą KELTAS ir kartu su kandidatų pateiktomis pirminės sveikatos priežiūros įstaigos gydytojų, gydytojų konsultacinės komisijos ar pedagoginės psichologinės tarnybos (švietimo pagalbos tarnybos) išduotomis pažymomis perduoda savivaldybės administracijos švietimo padalinio atsakingam specialistui </a:t>
            </a:r>
            <a:r>
              <a:rPr lang="lt-LT" sz="2400" dirty="0" smtClean="0">
                <a:solidFill>
                  <a:srgbClr val="000000"/>
                </a:solidFill>
                <a:latin typeface="Times New Roman" panose="02020603050405020304" pitchFamily="18" charset="0"/>
                <a:ea typeface="Times New Roman" panose="02020603050405020304" pitchFamily="18" charset="0"/>
              </a:rPr>
              <a:t>patikrinti </a:t>
            </a:r>
            <a:r>
              <a:rPr lang="lt-LT" sz="2400" b="1" dirty="0" smtClean="0">
                <a:solidFill>
                  <a:srgbClr val="C00000"/>
                </a:solidFill>
                <a:latin typeface="Times New Roman" panose="02020603050405020304" pitchFamily="18" charset="0"/>
                <a:ea typeface="Times New Roman" panose="02020603050405020304" pitchFamily="18" charset="0"/>
              </a:rPr>
              <a:t>(iki lapkričio 5 d.)</a:t>
            </a:r>
            <a:r>
              <a:rPr lang="lt-LT" sz="2400" dirty="0" smtClean="0">
                <a:solidFill>
                  <a:srgbClr val="000000"/>
                </a:solidFill>
                <a:latin typeface="Times New Roman" panose="02020603050405020304" pitchFamily="18" charset="0"/>
                <a:ea typeface="Times New Roman" panose="02020603050405020304" pitchFamily="18" charset="0"/>
              </a:rPr>
              <a:t>, </a:t>
            </a:r>
            <a:r>
              <a:rPr lang="lt-LT" sz="2400" dirty="0">
                <a:solidFill>
                  <a:srgbClr val="000000"/>
                </a:solidFill>
                <a:latin typeface="Times New Roman" panose="02020603050405020304" pitchFamily="18" charset="0"/>
                <a:ea typeface="Times New Roman" panose="02020603050405020304" pitchFamily="18" charset="0"/>
              </a:rPr>
              <a:t>šis, patikrinęs informaciją, </a:t>
            </a:r>
            <a:r>
              <a:rPr lang="lt-LT" sz="2400" b="1" dirty="0">
                <a:solidFill>
                  <a:srgbClr val="00B050"/>
                </a:solidFill>
                <a:latin typeface="Times New Roman" panose="02020603050405020304" pitchFamily="18" charset="0"/>
                <a:ea typeface="Times New Roman" panose="02020603050405020304" pitchFamily="18" charset="0"/>
              </a:rPr>
              <a:t>iki lapkričio </a:t>
            </a:r>
            <a:r>
              <a:rPr lang="lt-LT" sz="2400" b="1" dirty="0" smtClean="0">
                <a:solidFill>
                  <a:srgbClr val="00B050"/>
                </a:solidFill>
                <a:latin typeface="Times New Roman" panose="02020603050405020304" pitchFamily="18" charset="0"/>
                <a:ea typeface="Times New Roman" panose="02020603050405020304" pitchFamily="18" charset="0"/>
              </a:rPr>
              <a:t>9 </a:t>
            </a:r>
            <a:r>
              <a:rPr lang="lt-LT" sz="2400" b="1" dirty="0">
                <a:solidFill>
                  <a:srgbClr val="00B050"/>
                </a:solidFill>
                <a:latin typeface="Times New Roman" panose="02020603050405020304" pitchFamily="18" charset="0"/>
                <a:ea typeface="Times New Roman" panose="02020603050405020304" pitchFamily="18" charset="0"/>
              </a:rPr>
              <a:t>dienos perduoda Nacionaliniam egzaminų centrui</a:t>
            </a:r>
            <a:r>
              <a:rPr lang="lt-LT" sz="2400" dirty="0">
                <a:solidFill>
                  <a:srgbClr val="000000"/>
                </a:solidFill>
                <a:latin typeface="Times New Roman" panose="02020603050405020304" pitchFamily="18" charset="0"/>
                <a:ea typeface="Times New Roman" panose="02020603050405020304" pitchFamily="18" charset="0"/>
              </a:rPr>
              <a:t>;“ </a:t>
            </a:r>
            <a:endParaRPr lang="lt-LT" sz="2400"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4087143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778098"/>
          </a:xfrm>
        </p:spPr>
        <p:txBody>
          <a:bodyPr/>
          <a:lstStyle/>
          <a:p>
            <a:r>
              <a:rPr lang="lt-LT" sz="2400" b="1" dirty="0">
                <a:solidFill>
                  <a:prstClr val="black"/>
                </a:solidFill>
                <a:latin typeface="Times New Roman" panose="02020603050405020304" pitchFamily="18" charset="0"/>
                <a:cs typeface="Times New Roman" panose="02020603050405020304" pitchFamily="18" charset="0"/>
              </a:rPr>
              <a:t>XVII SKYRIUS</a:t>
            </a:r>
            <a:br>
              <a:rPr lang="lt-LT" sz="2400" b="1" dirty="0">
                <a:solidFill>
                  <a:prstClr val="black"/>
                </a:solidFill>
                <a:latin typeface="Times New Roman" panose="02020603050405020304" pitchFamily="18" charset="0"/>
                <a:cs typeface="Times New Roman" panose="02020603050405020304" pitchFamily="18" charset="0"/>
              </a:rPr>
            </a:br>
            <a:r>
              <a:rPr lang="lt-LT" sz="2400" b="1" dirty="0">
                <a:solidFill>
                  <a:prstClr val="black"/>
                </a:solidFill>
                <a:latin typeface="Times New Roman" panose="02020603050405020304" pitchFamily="18" charset="0"/>
                <a:cs typeface="Times New Roman" panose="02020603050405020304" pitchFamily="18" charset="0"/>
              </a:rPr>
              <a:t>REGISTRAVIMAS IR INFORMACIJOS PATEIKIMAS</a:t>
            </a:r>
            <a:endParaRPr lang="lt-LT" dirty="0"/>
          </a:p>
        </p:txBody>
      </p:sp>
      <p:sp>
        <p:nvSpPr>
          <p:cNvPr id="3" name="Turinio vietos rezervavimo ženklas 2"/>
          <p:cNvSpPr>
            <a:spLocks noGrp="1"/>
          </p:cNvSpPr>
          <p:nvPr>
            <p:ph idx="1"/>
          </p:nvPr>
        </p:nvSpPr>
        <p:spPr>
          <a:xfrm>
            <a:off x="452129" y="1124744"/>
            <a:ext cx="8229600" cy="5733256"/>
          </a:xfrm>
        </p:spPr>
        <p:txBody>
          <a:bodyPr/>
          <a:lstStyle/>
          <a:p>
            <a:pPr indent="0" algn="just">
              <a:spcAft>
                <a:spcPts val="0"/>
              </a:spcAft>
              <a:buNone/>
            </a:pPr>
            <a:r>
              <a:rPr lang="lt-LT" dirty="0" smtClean="0">
                <a:latin typeface="Times New Roman" panose="02020603050405020304" pitchFamily="18" charset="0"/>
                <a:ea typeface="Times New Roman" panose="02020603050405020304" pitchFamily="18" charset="0"/>
              </a:rPr>
              <a:t>	</a:t>
            </a:r>
            <a:r>
              <a:rPr lang="lt-LT" sz="2800" dirty="0" smtClean="0">
                <a:latin typeface="Times New Roman" panose="02020603050405020304" pitchFamily="18" charset="0"/>
                <a:ea typeface="Times New Roman" panose="02020603050405020304" pitchFamily="18" charset="0"/>
              </a:rPr>
              <a:t>„</a:t>
            </a:r>
            <a:r>
              <a:rPr lang="lt-LT" sz="2800" dirty="0">
                <a:solidFill>
                  <a:srgbClr val="000000"/>
                </a:solidFill>
                <a:latin typeface="Times New Roman" panose="02020603050405020304" pitchFamily="18" charset="0"/>
                <a:ea typeface="Times New Roman" panose="02020603050405020304" pitchFamily="18" charset="0"/>
              </a:rPr>
              <a:t>61.5. sudaro </a:t>
            </a:r>
            <a:r>
              <a:rPr lang="lt-LT" sz="2800" b="1" dirty="0">
                <a:solidFill>
                  <a:srgbClr val="00B050"/>
                </a:solidFill>
                <a:latin typeface="Times New Roman" panose="02020603050405020304" pitchFamily="18" charset="0"/>
                <a:ea typeface="Times New Roman" panose="02020603050405020304" pitchFamily="18" charset="0"/>
              </a:rPr>
              <a:t>sąrašus</a:t>
            </a:r>
            <a:r>
              <a:rPr lang="lt-LT" sz="2800" dirty="0">
                <a:solidFill>
                  <a:srgbClr val="000000"/>
                </a:solidFill>
                <a:latin typeface="Times New Roman" panose="02020603050405020304" pitchFamily="18" charset="0"/>
                <a:ea typeface="Times New Roman" panose="02020603050405020304" pitchFamily="18" charset="0"/>
              </a:rPr>
              <a:t> mokinių ir buvusių mokinių, kurie: brandos egzaminus </a:t>
            </a:r>
            <a:r>
              <a:rPr lang="lt-LT" sz="2800" dirty="0">
                <a:solidFill>
                  <a:srgbClr val="00B050"/>
                </a:solidFill>
                <a:latin typeface="Times New Roman" panose="02020603050405020304" pitchFamily="18" charset="0"/>
                <a:ea typeface="Times New Roman" panose="02020603050405020304" pitchFamily="18" charset="0"/>
              </a:rPr>
              <a:t>laikys namie, atskiroje patalpoje</a:t>
            </a:r>
            <a:r>
              <a:rPr lang="lt-LT" sz="2800" dirty="0">
                <a:solidFill>
                  <a:srgbClr val="000000"/>
                </a:solidFill>
                <a:latin typeface="Times New Roman" panose="02020603050405020304" pitchFamily="18" charset="0"/>
                <a:ea typeface="Times New Roman" panose="02020603050405020304" pitchFamily="18" charset="0"/>
              </a:rPr>
              <a:t> – </a:t>
            </a:r>
            <a:r>
              <a:rPr lang="lt-LT" sz="2800" b="1" u="sng" dirty="0">
                <a:solidFill>
                  <a:srgbClr val="00B050"/>
                </a:solidFill>
                <a:latin typeface="Times New Roman" panose="02020603050405020304" pitchFamily="18" charset="0"/>
                <a:ea typeface="Times New Roman" panose="02020603050405020304" pitchFamily="18" charset="0"/>
              </a:rPr>
              <a:t>iki spalio 30 dienos</a:t>
            </a:r>
            <a:r>
              <a:rPr lang="lt-LT" sz="2800" dirty="0">
                <a:solidFill>
                  <a:srgbClr val="000000"/>
                </a:solidFill>
                <a:latin typeface="Times New Roman" panose="02020603050405020304" pitchFamily="18" charset="0"/>
                <a:ea typeface="Times New Roman" panose="02020603050405020304" pitchFamily="18" charset="0"/>
              </a:rPr>
              <a:t>; yra </a:t>
            </a:r>
            <a:r>
              <a:rPr lang="lt-LT" sz="2800" b="1" dirty="0">
                <a:solidFill>
                  <a:srgbClr val="00B050"/>
                </a:solidFill>
                <a:latin typeface="Times New Roman" panose="02020603050405020304" pitchFamily="18" charset="0"/>
                <a:ea typeface="Times New Roman" panose="02020603050405020304" pitchFamily="18" charset="0"/>
              </a:rPr>
              <a:t>atleisti</a:t>
            </a:r>
            <a:r>
              <a:rPr lang="lt-LT" sz="2800" dirty="0">
                <a:solidFill>
                  <a:srgbClr val="000000"/>
                </a:solidFill>
                <a:latin typeface="Times New Roman" panose="02020603050405020304" pitchFamily="18" charset="0"/>
                <a:ea typeface="Times New Roman" panose="02020603050405020304" pitchFamily="18" charset="0"/>
              </a:rPr>
              <a:t> nuo užsienio kalbos (anglų, prancūzų, rusų, vokiečių) brandos egzamino klausymo dalies, kuriems </a:t>
            </a:r>
            <a:r>
              <a:rPr lang="lt-LT" sz="2800" b="1" dirty="0">
                <a:solidFill>
                  <a:srgbClr val="00B050"/>
                </a:solidFill>
                <a:latin typeface="Times New Roman" panose="02020603050405020304" pitchFamily="18" charset="0"/>
                <a:ea typeface="Times New Roman" panose="02020603050405020304" pitchFamily="18" charset="0"/>
              </a:rPr>
              <a:t>neleidžiama laikyti </a:t>
            </a:r>
            <a:r>
              <a:rPr lang="lt-LT" sz="2800" dirty="0">
                <a:solidFill>
                  <a:srgbClr val="000000"/>
                </a:solidFill>
                <a:latin typeface="Times New Roman" panose="02020603050405020304" pitchFamily="18" charset="0"/>
                <a:ea typeface="Times New Roman" panose="02020603050405020304" pitchFamily="18" charset="0"/>
              </a:rPr>
              <a:t>brandos egzamino dėl nepatenkinamo to dalyko metinio įvertinimo ar neišlaikytos lietuvių kalbos ir literatūros įskaitos ir nebaigusių ugdymo proceso mokinių – </a:t>
            </a:r>
            <a:r>
              <a:rPr lang="lt-LT" sz="2800" b="1" u="sng" dirty="0">
                <a:solidFill>
                  <a:srgbClr val="00B050"/>
                </a:solidFill>
                <a:latin typeface="Times New Roman" panose="02020603050405020304" pitchFamily="18" charset="0"/>
                <a:ea typeface="Times New Roman" panose="02020603050405020304" pitchFamily="18" charset="0"/>
              </a:rPr>
              <a:t>iki gegužės 27 </a:t>
            </a:r>
            <a:r>
              <a:rPr lang="lt-LT" sz="2800" dirty="0">
                <a:solidFill>
                  <a:srgbClr val="000000"/>
                </a:solidFill>
                <a:latin typeface="Times New Roman" panose="02020603050405020304" pitchFamily="18" charset="0"/>
                <a:ea typeface="Times New Roman" panose="02020603050405020304" pitchFamily="18" charset="0"/>
              </a:rPr>
              <a:t>dienos; kuriems valstybinis ar mokyklinis brandos egzaminas atidėtas, kurie atleisti nuo brandos egzaminų – </a:t>
            </a:r>
            <a:r>
              <a:rPr lang="lt-LT" sz="2800" b="1" dirty="0">
                <a:solidFill>
                  <a:srgbClr val="00B050"/>
                </a:solidFill>
                <a:latin typeface="Times New Roman" panose="02020603050405020304" pitchFamily="18" charset="0"/>
                <a:ea typeface="Times New Roman" panose="02020603050405020304" pitchFamily="18" charset="0"/>
              </a:rPr>
              <a:t>per dvi darbo dienas </a:t>
            </a:r>
            <a:r>
              <a:rPr lang="lt-LT" sz="2800" dirty="0">
                <a:solidFill>
                  <a:srgbClr val="000000"/>
                </a:solidFill>
                <a:latin typeface="Times New Roman" panose="02020603050405020304" pitchFamily="18" charset="0"/>
                <a:ea typeface="Times New Roman" panose="02020603050405020304" pitchFamily="18" charset="0"/>
              </a:rPr>
              <a:t>po dalyko brandos egzamino vykdymo dienos;“ </a:t>
            </a:r>
            <a:endParaRPr lang="lt-LT" sz="2800"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317660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778098"/>
          </a:xfrm>
        </p:spPr>
        <p:txBody>
          <a:bodyPr/>
          <a:lstStyle/>
          <a:p>
            <a:r>
              <a:rPr lang="lt-LT" sz="2400" b="1" dirty="0">
                <a:solidFill>
                  <a:prstClr val="black"/>
                </a:solidFill>
                <a:latin typeface="Times New Roman" panose="02020603050405020304" pitchFamily="18" charset="0"/>
                <a:cs typeface="Times New Roman" panose="02020603050405020304" pitchFamily="18" charset="0"/>
              </a:rPr>
              <a:t>XVII SKYRIUS</a:t>
            </a:r>
            <a:br>
              <a:rPr lang="lt-LT" sz="2400" b="1" dirty="0">
                <a:solidFill>
                  <a:prstClr val="black"/>
                </a:solidFill>
                <a:latin typeface="Times New Roman" panose="02020603050405020304" pitchFamily="18" charset="0"/>
                <a:cs typeface="Times New Roman" panose="02020603050405020304" pitchFamily="18" charset="0"/>
              </a:rPr>
            </a:br>
            <a:r>
              <a:rPr lang="lt-LT" sz="2400" b="1" dirty="0">
                <a:solidFill>
                  <a:prstClr val="black"/>
                </a:solidFill>
                <a:latin typeface="Times New Roman" panose="02020603050405020304" pitchFamily="18" charset="0"/>
                <a:cs typeface="Times New Roman" panose="02020603050405020304" pitchFamily="18" charset="0"/>
              </a:rPr>
              <a:t>REGISTRAVIMAS IR INFORMACIJOS PATEIKIMAS</a:t>
            </a:r>
            <a:endParaRPr lang="lt-LT" dirty="0"/>
          </a:p>
        </p:txBody>
      </p:sp>
      <p:sp>
        <p:nvSpPr>
          <p:cNvPr id="3" name="Turinio vietos rezervavimo ženklas 2"/>
          <p:cNvSpPr>
            <a:spLocks noGrp="1"/>
          </p:cNvSpPr>
          <p:nvPr>
            <p:ph idx="1"/>
          </p:nvPr>
        </p:nvSpPr>
        <p:spPr>
          <a:xfrm>
            <a:off x="457200" y="1052736"/>
            <a:ext cx="8229600" cy="5544616"/>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62. Mokyklos duomenų perdavimo sistemoje KELTAS išspausdintus, kandidatų pasirašytus ir mokyklos vadovo parašu patvirtintus kandidatų brandos egzaminų pasirinkimų sąrašus iki einamųjų metų </a:t>
            </a:r>
            <a:r>
              <a:rPr lang="lt-LT" b="1" u="sng" dirty="0" smtClean="0">
                <a:solidFill>
                  <a:srgbClr val="C00000"/>
                </a:solidFill>
                <a:latin typeface="Times New Roman" panose="02020603050405020304" pitchFamily="18" charset="0"/>
                <a:ea typeface="Times New Roman" panose="02020603050405020304" pitchFamily="18" charset="0"/>
              </a:rPr>
              <a:t>lapkričio 5 d. </a:t>
            </a:r>
            <a:r>
              <a:rPr lang="lt-LT" dirty="0" smtClean="0">
                <a:solidFill>
                  <a:srgbClr val="000000"/>
                </a:solidFill>
                <a:latin typeface="Times New Roman" panose="02020603050405020304" pitchFamily="18" charset="0"/>
                <a:ea typeface="Times New Roman" panose="02020603050405020304" pitchFamily="18" charset="0"/>
              </a:rPr>
              <a:t>atsakingas </a:t>
            </a:r>
            <a:r>
              <a:rPr lang="lt-LT" dirty="0">
                <a:solidFill>
                  <a:srgbClr val="000000"/>
                </a:solidFill>
                <a:latin typeface="Times New Roman" panose="02020603050405020304" pitchFamily="18" charset="0"/>
                <a:ea typeface="Times New Roman" panose="02020603050405020304" pitchFamily="18" charset="0"/>
              </a:rPr>
              <a:t>asmuo pateikia savivaldybės administracijos švietimo padaliniui, o šis juos perduoda Nacionaliniam egzaminų centrui. Jei nėra mokinio parašo, papildomai pateikiamos kandidatų prašymų kopijos.“</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1883375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850106"/>
          </a:xfrm>
        </p:spPr>
        <p:txBody>
          <a:bodyPr/>
          <a:lstStyle/>
          <a:p>
            <a:r>
              <a:rPr lang="lt-LT" sz="2400" b="1" dirty="0">
                <a:solidFill>
                  <a:prstClr val="black"/>
                </a:solidFill>
                <a:latin typeface="Times New Roman" panose="02020603050405020304" pitchFamily="18" charset="0"/>
                <a:cs typeface="Times New Roman" panose="02020603050405020304" pitchFamily="18" charset="0"/>
              </a:rPr>
              <a:t>XVII SKYRIUS</a:t>
            </a:r>
            <a:br>
              <a:rPr lang="lt-LT" sz="2400" b="1" dirty="0">
                <a:solidFill>
                  <a:prstClr val="black"/>
                </a:solidFill>
                <a:latin typeface="Times New Roman" panose="02020603050405020304" pitchFamily="18" charset="0"/>
                <a:cs typeface="Times New Roman" panose="02020603050405020304" pitchFamily="18" charset="0"/>
              </a:rPr>
            </a:br>
            <a:r>
              <a:rPr lang="lt-LT" sz="2400" b="1" dirty="0">
                <a:solidFill>
                  <a:prstClr val="black"/>
                </a:solidFill>
                <a:latin typeface="Times New Roman" panose="02020603050405020304" pitchFamily="18" charset="0"/>
                <a:cs typeface="Times New Roman" panose="02020603050405020304" pitchFamily="18" charset="0"/>
              </a:rPr>
              <a:t>REGISTRAVIMAS IR INFORMACIJOS PATEIKIMAS</a:t>
            </a:r>
            <a:endParaRPr lang="lt-LT" dirty="0"/>
          </a:p>
        </p:txBody>
      </p:sp>
      <p:sp>
        <p:nvSpPr>
          <p:cNvPr id="3" name="Turinio vietos rezervavimo ženklas 2"/>
          <p:cNvSpPr>
            <a:spLocks noGrp="1"/>
          </p:cNvSpPr>
          <p:nvPr>
            <p:ph idx="1"/>
          </p:nvPr>
        </p:nvSpPr>
        <p:spPr/>
        <p:txBody>
          <a:bodyPr/>
          <a:lstStyle/>
          <a:p>
            <a:pPr indent="0" algn="just">
              <a:spcAft>
                <a:spcPts val="0"/>
              </a:spcAft>
              <a:buNone/>
            </a:pPr>
            <a:r>
              <a:rPr lang="lt-LT" dirty="0" smtClean="0">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65. Savivaldybės administracijos švietimo padalinio atsakingas specialistas patikrina iš mokyklos gautą informaciją ir </a:t>
            </a:r>
            <a:r>
              <a:rPr lang="lt-LT" b="1" dirty="0">
                <a:solidFill>
                  <a:srgbClr val="00B050"/>
                </a:solidFill>
                <a:latin typeface="Times New Roman" panose="02020603050405020304" pitchFamily="18" charset="0"/>
                <a:ea typeface="Times New Roman" panose="02020603050405020304" pitchFamily="18" charset="0"/>
              </a:rPr>
              <a:t>iki </a:t>
            </a:r>
            <a:r>
              <a:rPr lang="lt-LT" b="1" dirty="0" smtClean="0">
                <a:solidFill>
                  <a:srgbClr val="00B050"/>
                </a:solidFill>
                <a:latin typeface="Times New Roman" panose="02020603050405020304" pitchFamily="18" charset="0"/>
                <a:ea typeface="Times New Roman" panose="02020603050405020304" pitchFamily="18" charset="0"/>
              </a:rPr>
              <a:t>lapkričio 9 d. </a:t>
            </a:r>
            <a:r>
              <a:rPr lang="lt-LT" dirty="0" smtClean="0">
                <a:solidFill>
                  <a:srgbClr val="000000"/>
                </a:solidFill>
                <a:latin typeface="Times New Roman" panose="02020603050405020304" pitchFamily="18" charset="0"/>
                <a:ea typeface="Times New Roman" panose="02020603050405020304" pitchFamily="18" charset="0"/>
              </a:rPr>
              <a:t>dienos </a:t>
            </a:r>
            <a:r>
              <a:rPr lang="lt-LT" dirty="0">
                <a:solidFill>
                  <a:srgbClr val="000000"/>
                </a:solidFill>
                <a:latin typeface="Times New Roman" panose="02020603050405020304" pitchFamily="18" charset="0"/>
                <a:ea typeface="Times New Roman" panose="02020603050405020304" pitchFamily="18" charset="0"/>
              </a:rPr>
              <a:t>perduoda Nacionaliniam egzaminų centrui iš mokyklų gautus kandidatų brandos egzaminų pasirinkimų sąrašus ir specialiųjų ugdymosi poreikių turinčių kandidatų sąrašus.“</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47618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282154"/>
          </a:xfrm>
        </p:spPr>
        <p:txBody>
          <a:bodyPr/>
          <a:lstStyle/>
          <a:p>
            <a:r>
              <a:rPr lang="lt-LT" sz="2400" b="1" dirty="0" smtClean="0">
                <a:solidFill>
                  <a:prstClr val="black"/>
                </a:solidFill>
                <a:latin typeface="Times New Roman" panose="02020603050405020304" pitchFamily="18" charset="0"/>
                <a:cs typeface="Times New Roman" panose="02020603050405020304" pitchFamily="18" charset="0"/>
              </a:rPr>
              <a:t>II </a:t>
            </a:r>
            <a:r>
              <a:rPr lang="lt-LT" sz="2400" b="1" dirty="0">
                <a:solidFill>
                  <a:prstClr val="black"/>
                </a:solidFill>
                <a:latin typeface="Times New Roman" panose="02020603050405020304" pitchFamily="18" charset="0"/>
                <a:cs typeface="Times New Roman" panose="02020603050405020304" pitchFamily="18" charset="0"/>
              </a:rPr>
              <a:t>SKYRIUS</a:t>
            </a:r>
            <a:r>
              <a:rPr lang="lt-LT" sz="2400" dirty="0">
                <a:solidFill>
                  <a:prstClr val="black"/>
                </a:solidFill>
                <a:latin typeface="Times New Roman" panose="02020603050405020304" pitchFamily="18" charset="0"/>
                <a:cs typeface="Times New Roman" panose="02020603050405020304" pitchFamily="18" charset="0"/>
              </a:rPr>
              <a:t/>
            </a:r>
            <a:br>
              <a:rPr lang="lt-LT" sz="2400" dirty="0">
                <a:solidFill>
                  <a:prstClr val="black"/>
                </a:solidFill>
                <a:latin typeface="Times New Roman" panose="02020603050405020304" pitchFamily="18" charset="0"/>
                <a:cs typeface="Times New Roman" panose="02020603050405020304" pitchFamily="18" charset="0"/>
              </a:rPr>
            </a:br>
            <a:r>
              <a:rPr lang="lt-LT" sz="2400" b="1" dirty="0" smtClean="0">
                <a:solidFill>
                  <a:prstClr val="black"/>
                </a:solidFill>
                <a:latin typeface="Times New Roman" panose="02020603050405020304" pitchFamily="18" charset="0"/>
                <a:cs typeface="Times New Roman" panose="02020603050405020304" pitchFamily="18" charset="0"/>
              </a:rPr>
              <a:t>BRANDOS EGZAMINAI</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916832"/>
            <a:ext cx="8229600" cy="4608512"/>
          </a:xfrm>
        </p:spPr>
        <p:txBody>
          <a:bodyPr/>
          <a:lstStyle/>
          <a:p>
            <a:pPr indent="0" algn="just">
              <a:spcAft>
                <a:spcPts val="0"/>
              </a:spcAft>
              <a:buNone/>
              <a:tabLst>
                <a:tab pos="540385" algn="l"/>
              </a:tabLst>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4. Su </a:t>
            </a:r>
            <a:r>
              <a:rPr lang="lt-LT" dirty="0">
                <a:solidFill>
                  <a:srgbClr val="00B050"/>
                </a:solidFill>
                <a:latin typeface="Times New Roman" panose="02020603050405020304" pitchFamily="18" charset="0"/>
                <a:ea typeface="Times New Roman" panose="02020603050405020304" pitchFamily="18" charset="0"/>
              </a:rPr>
              <a:t>mokyklos taryba suderintą </a:t>
            </a:r>
            <a:r>
              <a:rPr lang="lt-LT" dirty="0">
                <a:solidFill>
                  <a:srgbClr val="000000"/>
                </a:solidFill>
                <a:latin typeface="Times New Roman" panose="02020603050405020304" pitchFamily="18" charset="0"/>
                <a:ea typeface="Times New Roman" panose="02020603050405020304" pitchFamily="18" charset="0"/>
              </a:rPr>
              <a:t>sprendimą dėl mokymosi kalbos (baltarusių, lenkų, rusų, vokiečių), kurios buvo mokoma pagal gimtosios kalbos programą, brandos egzamino privalomo laikymo mokyklos vadovas priima </a:t>
            </a:r>
            <a:r>
              <a:rPr lang="lt-LT" b="1" dirty="0">
                <a:solidFill>
                  <a:srgbClr val="00B050"/>
                </a:solidFill>
                <a:latin typeface="Times New Roman" panose="02020603050405020304" pitchFamily="18" charset="0"/>
                <a:ea typeface="Times New Roman" panose="02020603050405020304" pitchFamily="18" charset="0"/>
              </a:rPr>
              <a:t>iki einamųjų metų rugsėjo 20 dienos</a:t>
            </a:r>
            <a:r>
              <a:rPr lang="lt-LT" dirty="0">
                <a:latin typeface="Times New Roman" panose="02020603050405020304" pitchFamily="18" charset="0"/>
                <a:ea typeface="Times New Roman" panose="02020603050405020304" pitchFamily="18" charset="0"/>
              </a:rPr>
              <a:t>.</a:t>
            </a:r>
            <a:r>
              <a:rPr lang="lt-LT" dirty="0">
                <a:solidFill>
                  <a:srgbClr val="000000"/>
                </a:solidFill>
                <a:latin typeface="Times New Roman" panose="02020603050405020304" pitchFamily="18" charset="0"/>
                <a:ea typeface="Times New Roman" panose="02020603050405020304" pitchFamily="18" charset="0"/>
              </a:rPr>
              <a:t>“</a:t>
            </a:r>
            <a:endParaRPr lang="lt-LT"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05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778098"/>
          </a:xfrm>
        </p:spPr>
        <p:txBody>
          <a:bodyPr/>
          <a:lstStyle/>
          <a:p>
            <a:r>
              <a:rPr lang="lt-LT" sz="2800" b="1" dirty="0" smtClean="0">
                <a:latin typeface="Times New Roman" panose="02020603050405020304" pitchFamily="18" charset="0"/>
                <a:cs typeface="Times New Roman" panose="02020603050405020304" pitchFamily="18" charset="0"/>
              </a:rPr>
              <a:t>XVIII SKYRIUS</a:t>
            </a:r>
            <a:br>
              <a:rPr lang="lt-LT" sz="2800" b="1" dirty="0" smtClean="0">
                <a:latin typeface="Times New Roman" panose="02020603050405020304" pitchFamily="18" charset="0"/>
                <a:cs typeface="Times New Roman" panose="02020603050405020304" pitchFamily="18" charset="0"/>
              </a:rPr>
            </a:br>
            <a:r>
              <a:rPr lang="lt-LT" sz="2800" b="1" dirty="0" smtClean="0">
                <a:latin typeface="Times New Roman" panose="02020603050405020304" pitchFamily="18" charset="0"/>
                <a:cs typeface="Times New Roman" panose="02020603050405020304" pitchFamily="18" charset="0"/>
              </a:rPr>
              <a:t>BRANDOS EGZAMINO VYKDYMO PATALPOS</a:t>
            </a:r>
            <a:endParaRPr lang="lt-LT" sz="28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268760"/>
            <a:ext cx="8229600" cy="5400600"/>
          </a:xfrm>
        </p:spPr>
        <p:txBody>
          <a:bodyPr/>
          <a:lstStyle/>
          <a:p>
            <a:pPr indent="0" algn="just">
              <a:spcAft>
                <a:spcPts val="0"/>
              </a:spcAft>
              <a:buNone/>
            </a:pPr>
            <a:r>
              <a:rPr lang="lt-LT" dirty="0" smtClean="0">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70. Brandos egzamino vykdymo dieną </a:t>
            </a:r>
            <a:r>
              <a:rPr lang="lt-LT" b="1" dirty="0">
                <a:solidFill>
                  <a:srgbClr val="00B050"/>
                </a:solidFill>
                <a:latin typeface="Times New Roman" panose="02020603050405020304" pitchFamily="18" charset="0"/>
                <a:ea typeface="Times New Roman" panose="02020603050405020304" pitchFamily="18" charset="0"/>
              </a:rPr>
              <a:t>pastato viduje </a:t>
            </a:r>
            <a:r>
              <a:rPr lang="lt-LT" dirty="0">
                <a:solidFill>
                  <a:srgbClr val="000000"/>
                </a:solidFill>
                <a:latin typeface="Times New Roman" panose="02020603050405020304" pitchFamily="18" charset="0"/>
                <a:ea typeface="Times New Roman" panose="02020603050405020304" pitchFamily="18" charset="0"/>
              </a:rPr>
              <a:t>prie įėjimo į patalpą pakabinami kandidatų vardiniai sąrašai, kuriuose nurodoma patalpa, kandidatų vietų numeriai ir brandos egzamino vykdymo pradžia, o užsienio kalbos (anglų, prancūzų, rusų, vokiečių) brandos egzamino kalbėjimo dalies centre nurodomas ir kiekvieno sąraše esančio kandidato įėjimo į egzamino vykdymo patalpas laikas.“ </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1242816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426170"/>
          </a:xfrm>
        </p:spPr>
        <p:txBody>
          <a:bodyPr/>
          <a:lstStyle/>
          <a:p>
            <a:r>
              <a:rPr lang="lt-LT" sz="2800" b="1" dirty="0" smtClean="0">
                <a:latin typeface="Times New Roman" panose="02020603050405020304" pitchFamily="18" charset="0"/>
                <a:cs typeface="Times New Roman" panose="02020603050405020304" pitchFamily="18" charset="0"/>
              </a:rPr>
              <a:t>XXVI SKYRIUS</a:t>
            </a:r>
            <a:br>
              <a:rPr lang="lt-LT" sz="2800" b="1" dirty="0" smtClean="0">
                <a:latin typeface="Times New Roman" panose="02020603050405020304" pitchFamily="18" charset="0"/>
                <a:cs typeface="Times New Roman" panose="02020603050405020304" pitchFamily="18" charset="0"/>
              </a:rPr>
            </a:br>
            <a:r>
              <a:rPr lang="lt-LT" sz="2800" b="1" dirty="0" smtClean="0">
                <a:latin typeface="Times New Roman" panose="02020603050405020304" pitchFamily="18" charset="0"/>
                <a:cs typeface="Times New Roman" panose="02020603050405020304" pitchFamily="18" charset="0"/>
              </a:rPr>
              <a:t>KANDIDATŲ BRANDOS EGZAMINŲ DARBŲ VERTINIMAS</a:t>
            </a:r>
            <a:endParaRPr lang="lt-LT" sz="28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988840"/>
            <a:ext cx="8229600" cy="4137323"/>
          </a:xfrm>
        </p:spPr>
        <p:txBody>
          <a:bodyPr/>
          <a:lstStyle/>
          <a:p>
            <a:pPr indent="0" algn="just">
              <a:buNone/>
            </a:pPr>
            <a:r>
              <a:rPr lang="lt-LT" dirty="0" smtClean="0">
                <a:solidFill>
                  <a:srgbClr val="000000"/>
                </a:solidFill>
              </a:rPr>
              <a:t>	</a:t>
            </a:r>
            <a:r>
              <a:rPr lang="lt-LT" dirty="0" smtClean="0">
                <a:solidFill>
                  <a:srgbClr val="000000"/>
                </a:solidFill>
                <a:latin typeface="Times New Roman" panose="02020603050405020304" pitchFamily="18" charset="0"/>
                <a:cs typeface="Times New Roman" panose="02020603050405020304" pitchFamily="18" charset="0"/>
              </a:rPr>
              <a:t>„</a:t>
            </a:r>
            <a:r>
              <a:rPr lang="lt-LT" dirty="0">
                <a:solidFill>
                  <a:srgbClr val="000000"/>
                </a:solidFill>
                <a:latin typeface="Times New Roman" panose="02020603050405020304" pitchFamily="18" charset="0"/>
                <a:cs typeface="Times New Roman" panose="02020603050405020304" pitchFamily="18" charset="0"/>
              </a:rPr>
              <a:t>106. Valstybinių brandos egzaminų kandidatų darbų vertinimo centrų administratoriai  skiriami Nacionalinio egzaminų centro direktoriaus įsakymu.“</a:t>
            </a:r>
            <a:endParaRPr lang="lt-LT" dirty="0">
              <a:latin typeface="Times New Roman" panose="02020603050405020304" pitchFamily="18" charset="0"/>
              <a:cs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2360097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XXVI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KANDIDATŲ BRANDOS EGZAMINŲ DARBŲ VERTINIMAS</a:t>
            </a:r>
            <a:endParaRPr lang="lt-LT" dirty="0"/>
          </a:p>
        </p:txBody>
      </p:sp>
      <p:sp>
        <p:nvSpPr>
          <p:cNvPr id="3" name="Turinio vietos rezervavimo ženklas 2"/>
          <p:cNvSpPr>
            <a:spLocks noGrp="1"/>
          </p:cNvSpPr>
          <p:nvPr>
            <p:ph idx="1"/>
          </p:nvPr>
        </p:nvSpPr>
        <p:spPr>
          <a:xfrm>
            <a:off x="457200" y="1600200"/>
            <a:ext cx="8229600" cy="5141168"/>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sz="2400" dirty="0" smtClean="0">
                <a:solidFill>
                  <a:srgbClr val="000000"/>
                </a:solidFill>
                <a:latin typeface="Times New Roman" panose="02020603050405020304" pitchFamily="18" charset="0"/>
                <a:ea typeface="Times New Roman" panose="02020603050405020304" pitchFamily="18" charset="0"/>
              </a:rPr>
              <a:t>„</a:t>
            </a:r>
            <a:r>
              <a:rPr lang="lt-LT" sz="2400" dirty="0">
                <a:solidFill>
                  <a:srgbClr val="000000"/>
                </a:solidFill>
                <a:latin typeface="Times New Roman" panose="02020603050405020304" pitchFamily="18" charset="0"/>
                <a:ea typeface="Times New Roman" panose="02020603050405020304" pitchFamily="18" charset="0"/>
              </a:rPr>
              <a:t>107. Valstybinių brandos egzaminų kandidatų darbų vertinimo centrų</a:t>
            </a:r>
            <a:r>
              <a:rPr lang="lt-LT" sz="2400" b="1" dirty="0">
                <a:solidFill>
                  <a:srgbClr val="000000"/>
                </a:solidFill>
                <a:latin typeface="Times New Roman" panose="02020603050405020304" pitchFamily="18" charset="0"/>
                <a:ea typeface="Times New Roman" panose="02020603050405020304" pitchFamily="18" charset="0"/>
              </a:rPr>
              <a:t> </a:t>
            </a:r>
            <a:r>
              <a:rPr lang="lt-LT" sz="2400" dirty="0">
                <a:solidFill>
                  <a:srgbClr val="000000"/>
                </a:solidFill>
                <a:latin typeface="Times New Roman" panose="02020603050405020304" pitchFamily="18" charset="0"/>
                <a:ea typeface="Times New Roman" panose="02020603050405020304" pitchFamily="18" charset="0"/>
              </a:rPr>
              <a:t>administratorius kartu su valstybinio brandos egzamino vertinimo komisijos pirmininku (pirmininko pavaduotoju) užtikrina iš Nacionalinio egzaminų centro gautų vertinti kandidatų darbų ar jų kopijų ir kitos vertinti skirtos medžiagos saugumą, kasdien išduoda ar priskiria vertinimo komisijos pirmininkui kandidatų darbus ar jų kopijas ir kitą reikiamą medžiagą, baigus dienos vertinimo darbus, užrakina ir plombuoja patalpą (-</a:t>
            </a:r>
            <a:r>
              <a:rPr lang="lt-LT" sz="2400" dirty="0" err="1">
                <a:solidFill>
                  <a:srgbClr val="000000"/>
                </a:solidFill>
                <a:latin typeface="Times New Roman" panose="02020603050405020304" pitchFamily="18" charset="0"/>
                <a:ea typeface="Times New Roman" panose="02020603050405020304" pitchFamily="18" charset="0"/>
              </a:rPr>
              <a:t>as</a:t>
            </a:r>
            <a:r>
              <a:rPr lang="lt-LT" sz="2400" dirty="0">
                <a:solidFill>
                  <a:srgbClr val="000000"/>
                </a:solidFill>
                <a:latin typeface="Times New Roman" panose="02020603050405020304" pitchFamily="18" charset="0"/>
                <a:ea typeface="Times New Roman" panose="02020603050405020304" pitchFamily="18" charset="0"/>
              </a:rPr>
              <a:t>), kurioje (-</a:t>
            </a:r>
            <a:r>
              <a:rPr lang="lt-LT" sz="2400" dirty="0" err="1">
                <a:solidFill>
                  <a:srgbClr val="000000"/>
                </a:solidFill>
                <a:latin typeface="Times New Roman" panose="02020603050405020304" pitchFamily="18" charset="0"/>
                <a:ea typeface="Times New Roman" panose="02020603050405020304" pitchFamily="18" charset="0"/>
              </a:rPr>
              <a:t>iose</a:t>
            </a:r>
            <a:r>
              <a:rPr lang="lt-LT" sz="2400" dirty="0">
                <a:solidFill>
                  <a:srgbClr val="000000"/>
                </a:solidFill>
                <a:latin typeface="Times New Roman" panose="02020603050405020304" pitchFamily="18" charset="0"/>
                <a:ea typeface="Times New Roman" panose="02020603050405020304" pitchFamily="18" charset="0"/>
              </a:rPr>
              <a:t>) naktį saugomi darbai, tvarko kandidatų darbų ar jų kopijų apskaitą. </a:t>
            </a:r>
            <a:r>
              <a:rPr lang="lt-LT" sz="2400" dirty="0">
                <a:solidFill>
                  <a:srgbClr val="00B050"/>
                </a:solidFill>
                <a:latin typeface="Times New Roman" panose="02020603050405020304" pitchFamily="18" charset="0"/>
                <a:ea typeface="Times New Roman" panose="02020603050405020304" pitchFamily="18" charset="0"/>
              </a:rPr>
              <a:t>Jeigu vertinama elektroniniu būdu, už gautų vertinti kandidatų darbų kopijų ir kitos vertinti skirtos medžiagos saugumą atsako vertintojas.“</a:t>
            </a:r>
          </a:p>
          <a:p>
            <a:pPr marL="0" indent="0">
              <a:buNone/>
            </a:pPr>
            <a:endParaRPr lang="lt-LT" dirty="0"/>
          </a:p>
        </p:txBody>
      </p:sp>
    </p:spTree>
    <p:extLst>
      <p:ext uri="{BB962C8B-B14F-4D97-AF65-F5344CB8AC3E}">
        <p14:creationId xmlns:p14="http://schemas.microsoft.com/office/powerpoint/2010/main" val="1929721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XXVI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KANDIDATŲ BRANDOS EGZAMINŲ DARBŲ VERTINIMAS</a:t>
            </a:r>
            <a:endParaRPr lang="lt-LT" dirty="0"/>
          </a:p>
        </p:txBody>
      </p:sp>
      <p:sp>
        <p:nvSpPr>
          <p:cNvPr id="3" name="Turinio vietos rezervavimo ženklas 2"/>
          <p:cNvSpPr>
            <a:spLocks noGrp="1"/>
          </p:cNvSpPr>
          <p:nvPr>
            <p:ph idx="1"/>
          </p:nvPr>
        </p:nvSpPr>
        <p:spPr>
          <a:xfrm>
            <a:off x="457200" y="1772816"/>
            <a:ext cx="8229600" cy="4353347"/>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sz="2800" dirty="0" smtClean="0">
                <a:solidFill>
                  <a:srgbClr val="000000"/>
                </a:solidFill>
                <a:latin typeface="Times New Roman" panose="02020603050405020304" pitchFamily="18" charset="0"/>
                <a:ea typeface="Times New Roman" panose="02020603050405020304" pitchFamily="18" charset="0"/>
              </a:rPr>
              <a:t>„</a:t>
            </a:r>
            <a:r>
              <a:rPr lang="lt-LT" sz="2800" dirty="0">
                <a:solidFill>
                  <a:srgbClr val="000000"/>
                </a:solidFill>
                <a:latin typeface="Times New Roman" panose="02020603050405020304" pitchFamily="18" charset="0"/>
                <a:ea typeface="Times New Roman" panose="02020603050405020304" pitchFamily="18" charset="0"/>
              </a:rPr>
              <a:t>110. Valstybinio brandos egzamino vertinimo komisijos pirmininkas organizuoja vertinimo komisijos darbą, su vertinimo instrukcija pasirašytinai supažindina vertintojus ir užtikrina jos laikymąsi, konsultuoja vertintojus ir pasirašo rezultatų protokolus. </a:t>
            </a:r>
            <a:r>
              <a:rPr lang="lt-LT" sz="2800" dirty="0">
                <a:solidFill>
                  <a:srgbClr val="00B050"/>
                </a:solidFill>
                <a:latin typeface="Times New Roman" panose="02020603050405020304" pitchFamily="18" charset="0"/>
                <a:ea typeface="Times New Roman" panose="02020603050405020304" pitchFamily="18" charset="0"/>
              </a:rPr>
              <a:t>Jeigu vertinimas atliekamas ne viename centre ar elektroniniu būdu, vertintojų darbą kituose centruose organizuoja komisijos pirmininko pavaduotojai ar vyresnieji vertintojai.“</a:t>
            </a:r>
          </a:p>
          <a:p>
            <a:pPr marL="0" indent="0">
              <a:buNone/>
            </a:pPr>
            <a:endParaRPr lang="lt-LT" dirty="0"/>
          </a:p>
        </p:txBody>
      </p:sp>
    </p:spTree>
    <p:extLst>
      <p:ext uri="{BB962C8B-B14F-4D97-AF65-F5344CB8AC3E}">
        <p14:creationId xmlns:p14="http://schemas.microsoft.com/office/powerpoint/2010/main" val="4020050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XXVI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KANDIDATŲ BRANDOS EGZAMINŲ DARBŲ VERTINIMAS</a:t>
            </a:r>
            <a:endParaRPr lang="lt-LT" dirty="0"/>
          </a:p>
        </p:txBody>
      </p:sp>
      <p:sp>
        <p:nvSpPr>
          <p:cNvPr id="3" name="Turinio vietos rezervavimo ženklas 2"/>
          <p:cNvSpPr>
            <a:spLocks noGrp="1"/>
          </p:cNvSpPr>
          <p:nvPr>
            <p:ph idx="1"/>
          </p:nvPr>
        </p:nvSpPr>
        <p:spPr>
          <a:xfrm>
            <a:off x="457200" y="1600200"/>
            <a:ext cx="8229600" cy="5013176"/>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sz="2400" dirty="0" smtClean="0">
                <a:solidFill>
                  <a:srgbClr val="000000"/>
                </a:solidFill>
                <a:latin typeface="Times New Roman" panose="02020603050405020304" pitchFamily="18" charset="0"/>
                <a:ea typeface="Times New Roman" panose="02020603050405020304" pitchFamily="18" charset="0"/>
              </a:rPr>
              <a:t>„</a:t>
            </a:r>
            <a:r>
              <a:rPr lang="lt-LT" sz="2400" dirty="0">
                <a:solidFill>
                  <a:srgbClr val="000000"/>
                </a:solidFill>
                <a:latin typeface="Times New Roman" panose="02020603050405020304" pitchFamily="18" charset="0"/>
                <a:ea typeface="Times New Roman" panose="02020603050405020304" pitchFamily="18" charset="0"/>
              </a:rPr>
              <a:t>111. Koduotą kandidato darbą (originalą, garso įrašą arba darbo kopiją), klausomą tekstą ar pokalbį vertina ne mažiau kaip du vertintojai, vadovaudamiesi dalyko brandos egzamino užduoties vertinimo instrukcija. Kiekvienas vertintojas gautus taškus pažymi kandidato darbe tam skirtose vietose ir vertinimo lapuose. </a:t>
            </a:r>
            <a:r>
              <a:rPr lang="lt-LT" sz="2400" dirty="0">
                <a:solidFill>
                  <a:srgbClr val="00B050"/>
                </a:solidFill>
                <a:latin typeface="Times New Roman" panose="02020603050405020304" pitchFamily="18" charset="0"/>
                <a:ea typeface="Times New Roman" panose="02020603050405020304" pitchFamily="18" charset="0"/>
              </a:rPr>
              <a:t>Jeigu vertinama elektroniniu būdu, taškai </a:t>
            </a:r>
            <a:r>
              <a:rPr lang="lt-LT" sz="2400" dirty="0" smtClean="0">
                <a:solidFill>
                  <a:srgbClr val="00B050"/>
                </a:solidFill>
                <a:latin typeface="Times New Roman" panose="02020603050405020304" pitchFamily="18" charset="0"/>
                <a:ea typeface="Times New Roman" panose="02020603050405020304" pitchFamily="18" charset="0"/>
              </a:rPr>
              <a:t>pažymimi elektroninio vertinimo informacinėje sistemoje. </a:t>
            </a:r>
            <a:r>
              <a:rPr lang="lt-LT" sz="2400" dirty="0">
                <a:solidFill>
                  <a:srgbClr val="00B050"/>
                </a:solidFill>
                <a:latin typeface="Times New Roman" panose="02020603050405020304" pitchFamily="18" charset="0"/>
                <a:ea typeface="Times New Roman" panose="02020603050405020304" pitchFamily="18" charset="0"/>
              </a:rPr>
              <a:t>Nesutampant pirmojo ir antrojo vertintojų </a:t>
            </a:r>
            <a:r>
              <a:rPr lang="lt-LT" sz="2400" dirty="0" err="1">
                <a:solidFill>
                  <a:srgbClr val="00B050"/>
                </a:solidFill>
                <a:latin typeface="Times New Roman" panose="02020603050405020304" pitchFamily="18" charset="0"/>
                <a:ea typeface="Times New Roman" panose="02020603050405020304" pitchFamily="18" charset="0"/>
              </a:rPr>
              <a:t>įvertinimams</a:t>
            </a:r>
            <a:r>
              <a:rPr lang="lt-LT" sz="2400" dirty="0">
                <a:solidFill>
                  <a:srgbClr val="00B050"/>
                </a:solidFill>
                <a:latin typeface="Times New Roman" panose="02020603050405020304" pitchFamily="18" charset="0"/>
                <a:ea typeface="Times New Roman" panose="02020603050405020304" pitchFamily="18" charset="0"/>
              </a:rPr>
              <a:t>, vertina trečiasis vertintojas. </a:t>
            </a:r>
            <a:r>
              <a:rPr lang="lt-LT" sz="2400" dirty="0">
                <a:solidFill>
                  <a:srgbClr val="000000"/>
                </a:solidFill>
                <a:latin typeface="Times New Roman" panose="02020603050405020304" pitchFamily="18" charset="0"/>
                <a:ea typeface="Times New Roman" panose="02020603050405020304" pitchFamily="18" charset="0"/>
              </a:rPr>
              <a:t>Prieš pradedant informacinių technologijų valstybinio brandos egzamino vertinimą, kandidatų programavimo dalies atliktys lokaliai patikrinamos sutapimų atpažinimo sistema, skirta aptikti neleistiną programinio kodo kopijavimą.</a:t>
            </a:r>
            <a:r>
              <a:rPr lang="lt-LT" sz="2400" dirty="0">
                <a:latin typeface="Times New Roman" panose="02020603050405020304" pitchFamily="18" charset="0"/>
                <a:ea typeface="Times New Roman" panose="02020603050405020304" pitchFamily="18" charset="0"/>
              </a:rPr>
              <a:t>“</a:t>
            </a:r>
          </a:p>
          <a:p>
            <a:pPr marL="0" indent="0">
              <a:buNone/>
            </a:pPr>
            <a:endParaRPr lang="lt-LT" dirty="0"/>
          </a:p>
        </p:txBody>
      </p:sp>
    </p:spTree>
    <p:extLst>
      <p:ext uri="{BB962C8B-B14F-4D97-AF65-F5344CB8AC3E}">
        <p14:creationId xmlns:p14="http://schemas.microsoft.com/office/powerpoint/2010/main" val="4256870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XXVI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KANDIDATŲ BRANDOS EGZAMINŲ DARBŲ VERTINIMAS</a:t>
            </a:r>
            <a:endParaRPr lang="lt-LT" dirty="0"/>
          </a:p>
        </p:txBody>
      </p:sp>
      <p:sp>
        <p:nvSpPr>
          <p:cNvPr id="3" name="Turinio vietos rezervavimo ženklas 2"/>
          <p:cNvSpPr>
            <a:spLocks noGrp="1"/>
          </p:cNvSpPr>
          <p:nvPr>
            <p:ph idx="1"/>
          </p:nvPr>
        </p:nvSpPr>
        <p:spPr>
          <a:xfrm>
            <a:off x="457200" y="1844824"/>
            <a:ext cx="8229600" cy="4824536"/>
          </a:xfrm>
        </p:spPr>
        <p:txBody>
          <a:bodyPr/>
          <a:lstStyle/>
          <a:p>
            <a:pPr marL="0" indent="0" algn="just">
              <a:buNone/>
            </a:pPr>
            <a:r>
              <a:rPr lang="lt-LT" dirty="0" smtClean="0">
                <a:latin typeface="Times New Roman" panose="02020603050405020304" pitchFamily="18" charset="0"/>
                <a:ea typeface="Times New Roman" panose="02020603050405020304" pitchFamily="18" charset="0"/>
              </a:rPr>
              <a:t>	</a:t>
            </a:r>
            <a:r>
              <a:rPr lang="lt-LT" sz="2400" dirty="0" smtClean="0">
                <a:latin typeface="Times New Roman" panose="02020603050405020304" pitchFamily="18" charset="0"/>
                <a:ea typeface="Times New Roman" panose="02020603050405020304" pitchFamily="18" charset="0"/>
              </a:rPr>
              <a:t>„</a:t>
            </a:r>
            <a:r>
              <a:rPr lang="lt-LT" sz="2400" dirty="0">
                <a:solidFill>
                  <a:srgbClr val="000000"/>
                </a:solidFill>
                <a:latin typeface="Times New Roman" panose="02020603050405020304" pitchFamily="18" charset="0"/>
                <a:ea typeface="Times New Roman" panose="02020603050405020304" pitchFamily="18" charset="0"/>
              </a:rPr>
              <a:t>114. </a:t>
            </a:r>
            <a:r>
              <a:rPr lang="lt-LT" sz="2400" b="1" dirty="0">
                <a:solidFill>
                  <a:srgbClr val="00B050"/>
                </a:solidFill>
                <a:latin typeface="Times New Roman" panose="02020603050405020304" pitchFamily="18" charset="0"/>
                <a:ea typeface="Times New Roman" panose="02020603050405020304" pitchFamily="18" charset="0"/>
              </a:rPr>
              <a:t>Brandos darbo ir mokyklinio brandos egzamino darbų vertinimo centrus </a:t>
            </a:r>
            <a:r>
              <a:rPr lang="lt-LT" sz="2400" dirty="0">
                <a:solidFill>
                  <a:srgbClr val="000000"/>
                </a:solidFill>
                <a:latin typeface="Times New Roman" panose="02020603050405020304" pitchFamily="18" charset="0"/>
                <a:ea typeface="Times New Roman" panose="02020603050405020304" pitchFamily="18" charset="0"/>
              </a:rPr>
              <a:t>(toliau – mokyklinio brandos egzamino vertinimo centras) ir brandos darbo ir mokyklinio brandos egzamino </a:t>
            </a:r>
            <a:r>
              <a:rPr lang="lt-LT" sz="2400" b="1" dirty="0">
                <a:solidFill>
                  <a:srgbClr val="00B050"/>
                </a:solidFill>
                <a:latin typeface="Times New Roman" panose="02020603050405020304" pitchFamily="18" charset="0"/>
                <a:ea typeface="Times New Roman" panose="02020603050405020304" pitchFamily="18" charset="0"/>
              </a:rPr>
              <a:t>vertinimo komisijas </a:t>
            </a:r>
            <a:r>
              <a:rPr lang="lt-LT" sz="2400" dirty="0" smtClean="0">
                <a:solidFill>
                  <a:srgbClr val="000000"/>
                </a:solidFill>
                <a:latin typeface="Times New Roman" panose="02020603050405020304" pitchFamily="18" charset="0"/>
                <a:ea typeface="Times New Roman" panose="02020603050405020304" pitchFamily="18" charset="0"/>
              </a:rPr>
              <a:t>iki </a:t>
            </a:r>
            <a:r>
              <a:rPr lang="lt-LT" sz="2400" dirty="0">
                <a:solidFill>
                  <a:srgbClr val="000000"/>
                </a:solidFill>
                <a:latin typeface="Times New Roman" panose="02020603050405020304" pitchFamily="18" charset="0"/>
                <a:ea typeface="Times New Roman" panose="02020603050405020304" pitchFamily="18" charset="0"/>
              </a:rPr>
              <a:t>einamųjų metų </a:t>
            </a:r>
            <a:r>
              <a:rPr lang="lt-LT" sz="2400" b="1" u="sng" dirty="0">
                <a:solidFill>
                  <a:srgbClr val="00B050"/>
                </a:solidFill>
                <a:latin typeface="Times New Roman" panose="02020603050405020304" pitchFamily="18" charset="0"/>
                <a:ea typeface="Times New Roman" panose="02020603050405020304" pitchFamily="18" charset="0"/>
              </a:rPr>
              <a:t>vasario 10 dienos  </a:t>
            </a:r>
            <a:r>
              <a:rPr lang="lt-LT" sz="2400" dirty="0">
                <a:solidFill>
                  <a:srgbClr val="000000"/>
                </a:solidFill>
                <a:latin typeface="Times New Roman" panose="02020603050405020304" pitchFamily="18" charset="0"/>
                <a:ea typeface="Times New Roman" panose="02020603050405020304" pitchFamily="18" charset="0"/>
              </a:rPr>
              <a:t>skiria savivaldybės administracijos direktorius ar jo įgaliotas asmuo. Nustatoma mokyklinio brandos egzamino vertinimo komisijos darbo ir vertinamų darbų saugojimo vieta. </a:t>
            </a:r>
            <a:r>
              <a:rPr lang="lt-LT" sz="2400" i="1" dirty="0">
                <a:solidFill>
                  <a:srgbClr val="00B050"/>
                </a:solidFill>
                <a:latin typeface="Times New Roman" panose="02020603050405020304" pitchFamily="18" charset="0"/>
                <a:ea typeface="Times New Roman" panose="02020603050405020304" pitchFamily="18" charset="0"/>
              </a:rPr>
              <a:t>Į mokyklinio brandos egzamino vertinimo komisijų sudėtį rekomenduojama įtraukti mokytojus tų mokyklų, kurių kandidatų darbai nebus vertinami tame centre. </a:t>
            </a:r>
            <a:endParaRPr lang="lt-LT" sz="2400" i="1" dirty="0">
              <a:solidFill>
                <a:srgbClr val="00B050"/>
              </a:solidFill>
            </a:endParaRPr>
          </a:p>
        </p:txBody>
      </p:sp>
    </p:spTree>
    <p:extLst>
      <p:ext uri="{BB962C8B-B14F-4D97-AF65-F5344CB8AC3E}">
        <p14:creationId xmlns:p14="http://schemas.microsoft.com/office/powerpoint/2010/main" val="4001039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XXVI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KANDIDATŲ BRANDOS EGZAMINŲ DARBŲ VERTINIMAS</a:t>
            </a:r>
            <a:endParaRPr lang="lt-LT" dirty="0"/>
          </a:p>
        </p:txBody>
      </p:sp>
      <p:sp>
        <p:nvSpPr>
          <p:cNvPr id="3" name="Turinio vietos rezervavimo ženklas 2"/>
          <p:cNvSpPr>
            <a:spLocks noGrp="1"/>
          </p:cNvSpPr>
          <p:nvPr>
            <p:ph idx="1"/>
          </p:nvPr>
        </p:nvSpPr>
        <p:spPr>
          <a:xfrm>
            <a:off x="457200" y="1700808"/>
            <a:ext cx="8229600" cy="4824536"/>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sz="2400" dirty="0" smtClean="0">
                <a:solidFill>
                  <a:srgbClr val="000000"/>
                </a:solidFill>
                <a:latin typeface="Times New Roman" panose="02020603050405020304" pitchFamily="18" charset="0"/>
                <a:ea typeface="Times New Roman" panose="02020603050405020304" pitchFamily="18" charset="0"/>
              </a:rPr>
              <a:t>Asmuo</a:t>
            </a:r>
            <a:r>
              <a:rPr lang="lt-LT" sz="2400" dirty="0">
                <a:solidFill>
                  <a:srgbClr val="000000"/>
                </a:solidFill>
                <a:latin typeface="Times New Roman" panose="02020603050405020304" pitchFamily="18" charset="0"/>
                <a:ea typeface="Times New Roman" panose="02020603050405020304" pitchFamily="18" charset="0"/>
              </a:rPr>
              <a:t>, turintis privačių interesų dėl vertinamų artimų giminaičių ar pavienių kandidatų dalyko brandos egzamino rezultatų, negali būti mokyklinio brandos egzamino vertinimo komisijos narys. </a:t>
            </a:r>
            <a:endParaRPr lang="lt-LT" sz="2400" dirty="0" smtClean="0">
              <a:solidFill>
                <a:srgbClr val="000000"/>
              </a:solidFill>
              <a:latin typeface="Times New Roman" panose="02020603050405020304" pitchFamily="18" charset="0"/>
              <a:ea typeface="Times New Roman" panose="02020603050405020304" pitchFamily="18" charset="0"/>
            </a:endParaRPr>
          </a:p>
          <a:p>
            <a:pPr indent="0" algn="just">
              <a:spcAft>
                <a:spcPts val="0"/>
              </a:spcAft>
              <a:buNone/>
            </a:pPr>
            <a:r>
              <a:rPr lang="lt-LT" sz="2400" dirty="0" smtClean="0">
                <a:solidFill>
                  <a:srgbClr val="000000"/>
                </a:solidFill>
                <a:latin typeface="Times New Roman" panose="02020603050405020304" pitchFamily="18" charset="0"/>
                <a:ea typeface="Times New Roman" panose="02020603050405020304" pitchFamily="18" charset="0"/>
              </a:rPr>
              <a:t>Mokytoją </a:t>
            </a:r>
            <a:r>
              <a:rPr lang="lt-LT" sz="2400" dirty="0">
                <a:solidFill>
                  <a:srgbClr val="000000"/>
                </a:solidFill>
                <a:latin typeface="Times New Roman" panose="02020603050405020304" pitchFamily="18" charset="0"/>
                <a:ea typeface="Times New Roman" panose="02020603050405020304" pitchFamily="18" charset="0"/>
              </a:rPr>
              <a:t>į mokyklinio brandos egzamino vertinimo komisiją skiria ir su Aprašu pasirašytinai supažindina jo darbdavys. Brandos darbo, menų ir technologijų brandos egzaminų mokinių darbai pristatomi ir vertinami mokyklinio brandos egzamino vertinimo centruose. </a:t>
            </a:r>
            <a:r>
              <a:rPr lang="lt-LT" sz="2400" b="1" dirty="0">
                <a:solidFill>
                  <a:srgbClr val="00B050"/>
                </a:solidFill>
                <a:latin typeface="Times New Roman" panose="02020603050405020304" pitchFamily="18" charset="0"/>
                <a:ea typeface="Times New Roman" panose="02020603050405020304" pitchFamily="18" charset="0"/>
              </a:rPr>
              <a:t>Mokinių darbų vertinimo datos patvirtinamos ir egzamino vertinimo komisija skiriama mokyklos, kuri paskirta dalyko brandos egzamino vertinimo centru, vadovo įsakymu.“</a:t>
            </a:r>
          </a:p>
          <a:p>
            <a:pPr marL="0" indent="0">
              <a:buNone/>
            </a:pPr>
            <a:endParaRPr lang="lt-LT" dirty="0"/>
          </a:p>
        </p:txBody>
      </p:sp>
    </p:spTree>
    <p:extLst>
      <p:ext uri="{BB962C8B-B14F-4D97-AF65-F5344CB8AC3E}">
        <p14:creationId xmlns:p14="http://schemas.microsoft.com/office/powerpoint/2010/main" val="3005423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XXVI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KANDIDATŲ BRANDOS EGZAMINŲ DARBŲ VERTINIMAS</a:t>
            </a:r>
            <a:endParaRPr lang="lt-LT" dirty="0"/>
          </a:p>
        </p:txBody>
      </p:sp>
      <p:sp>
        <p:nvSpPr>
          <p:cNvPr id="3" name="Turinio vietos rezervavimo ženklas 2"/>
          <p:cNvSpPr>
            <a:spLocks noGrp="1"/>
          </p:cNvSpPr>
          <p:nvPr>
            <p:ph idx="1"/>
          </p:nvPr>
        </p:nvSpPr>
        <p:spPr>
          <a:xfrm>
            <a:off x="457200" y="1844824"/>
            <a:ext cx="8229600" cy="4281339"/>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123. Brandos darbo, menų ir technologijų brandos egzamino vertinimo komisijos pirmininkai kartu su atsakingais asmenimis įkelia </a:t>
            </a:r>
            <a:r>
              <a:rPr lang="lt-LT" dirty="0">
                <a:solidFill>
                  <a:srgbClr val="00B050"/>
                </a:solidFill>
                <a:latin typeface="Times New Roman" panose="02020603050405020304" pitchFamily="18" charset="0"/>
                <a:ea typeface="Times New Roman" panose="02020603050405020304" pitchFamily="18" charset="0"/>
              </a:rPr>
              <a:t>kandidatų gautų taškų suvestines</a:t>
            </a:r>
            <a:r>
              <a:rPr lang="lt-LT" dirty="0">
                <a:solidFill>
                  <a:srgbClr val="000000"/>
                </a:solidFill>
                <a:latin typeface="Times New Roman" panose="02020603050405020304" pitchFamily="18" charset="0"/>
                <a:ea typeface="Times New Roman" panose="02020603050405020304" pitchFamily="18" charset="0"/>
              </a:rPr>
              <a:t>, jas išspausdina ir pasirašo ne vėliau kaip </a:t>
            </a:r>
            <a:r>
              <a:rPr lang="lt-LT" b="1" u="sng" dirty="0">
                <a:solidFill>
                  <a:srgbClr val="00B050"/>
                </a:solidFill>
                <a:latin typeface="Times New Roman" panose="02020603050405020304" pitchFamily="18" charset="0"/>
                <a:ea typeface="Times New Roman" panose="02020603050405020304" pitchFamily="18" charset="0"/>
              </a:rPr>
              <a:t>iki einamųjų metų balandžio 1 d.  dienos</a:t>
            </a:r>
            <a:r>
              <a:rPr lang="lt-LT" dirty="0">
                <a:solidFill>
                  <a:srgbClr val="000000"/>
                </a:solidFill>
                <a:latin typeface="Times New Roman" panose="02020603050405020304" pitchFamily="18" charset="0"/>
                <a:ea typeface="Times New Roman" panose="02020603050405020304" pitchFamily="18" charset="0"/>
              </a:rPr>
              <a:t>.“</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347478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325562"/>
          </a:xfrm>
        </p:spPr>
        <p:txBody>
          <a:bodyPr/>
          <a:lstStyle/>
          <a:p>
            <a:r>
              <a:rPr lang="lt-LT" sz="2800" b="1" dirty="0">
                <a:solidFill>
                  <a:prstClr val="black"/>
                </a:solidFill>
                <a:latin typeface="Times New Roman" panose="02020603050405020304" pitchFamily="18" charset="0"/>
                <a:cs typeface="Times New Roman" panose="02020603050405020304" pitchFamily="18" charset="0"/>
              </a:rPr>
              <a:t>XXVI SKYRIUS</a:t>
            </a:r>
            <a:br>
              <a:rPr lang="lt-LT" sz="2800" b="1" dirty="0">
                <a:solidFill>
                  <a:prstClr val="black"/>
                </a:solidFill>
                <a:latin typeface="Times New Roman" panose="02020603050405020304" pitchFamily="18" charset="0"/>
                <a:cs typeface="Times New Roman" panose="02020603050405020304" pitchFamily="18" charset="0"/>
              </a:rPr>
            </a:br>
            <a:r>
              <a:rPr lang="lt-LT" sz="2800" b="1" dirty="0">
                <a:solidFill>
                  <a:prstClr val="black"/>
                </a:solidFill>
                <a:latin typeface="Times New Roman" panose="02020603050405020304" pitchFamily="18" charset="0"/>
                <a:cs typeface="Times New Roman" panose="02020603050405020304" pitchFamily="18" charset="0"/>
              </a:rPr>
              <a:t>KANDIDATŲ BRANDOS EGZAMINŲ DARBŲ VERTINIMAS</a:t>
            </a:r>
            <a:endParaRPr lang="lt-LT" dirty="0"/>
          </a:p>
        </p:txBody>
      </p:sp>
      <p:sp>
        <p:nvSpPr>
          <p:cNvPr id="3" name="Turinio vietos rezervavimo ženklas 2"/>
          <p:cNvSpPr>
            <a:spLocks noGrp="1"/>
          </p:cNvSpPr>
          <p:nvPr>
            <p:ph idx="1"/>
          </p:nvPr>
        </p:nvSpPr>
        <p:spPr>
          <a:xfrm>
            <a:off x="457200" y="1600200"/>
            <a:ext cx="8229600" cy="5069160"/>
          </a:xfrm>
        </p:spPr>
        <p:txBody>
          <a:bodyPr/>
          <a:lstStyle/>
          <a:p>
            <a:pPr indent="0" algn="just">
              <a:spcAft>
                <a:spcPts val="0"/>
              </a:spcAf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sz="2400" dirty="0" smtClean="0">
                <a:solidFill>
                  <a:srgbClr val="000000"/>
                </a:solidFill>
                <a:latin typeface="Times New Roman" panose="02020603050405020304" pitchFamily="18" charset="0"/>
                <a:ea typeface="Times New Roman" panose="02020603050405020304" pitchFamily="18" charset="0"/>
              </a:rPr>
              <a:t>„</a:t>
            </a:r>
            <a:r>
              <a:rPr lang="lt-LT" sz="2400" dirty="0">
                <a:solidFill>
                  <a:srgbClr val="000000"/>
                </a:solidFill>
                <a:latin typeface="Times New Roman" panose="02020603050405020304" pitchFamily="18" charset="0"/>
                <a:ea typeface="Times New Roman" panose="02020603050405020304" pitchFamily="18" charset="0"/>
              </a:rPr>
              <a:t>124. Vertinimo metu kilus įtarimui, kad kandidatai užduotis atliko nesavarankiškai, naudojosi pašaline pagalba, jų darbai perduodami vertinimo komisijos pirmininkui. Vertinimo komisijos pirmininkas, nustatęs, kad kelių kandidatų dalyko brandos egzamino užduotis ar jos dalis atlikta identiškai, ar naudotasi pašaline pagalba, priima motyvuotą sprendimą dėl jų darbų ar jų dalių </a:t>
            </a:r>
            <a:r>
              <a:rPr lang="lt-LT" sz="2400" dirty="0" err="1">
                <a:solidFill>
                  <a:srgbClr val="000000"/>
                </a:solidFill>
                <a:latin typeface="Times New Roman" panose="02020603050405020304" pitchFamily="18" charset="0"/>
                <a:ea typeface="Times New Roman" panose="02020603050405020304" pitchFamily="18" charset="0"/>
              </a:rPr>
              <a:t>nevertinimo</a:t>
            </a:r>
            <a:r>
              <a:rPr lang="lt-LT" sz="2400" dirty="0">
                <a:solidFill>
                  <a:srgbClr val="000000"/>
                </a:solidFill>
                <a:latin typeface="Times New Roman" panose="02020603050405020304" pitchFamily="18" charset="0"/>
                <a:ea typeface="Times New Roman" panose="02020603050405020304" pitchFamily="18" charset="0"/>
              </a:rPr>
              <a:t> ir apie tai surašo aktą. Aktas perduodamas: Nacionalinio egzaminų centro direktoriui, jei nevertintas kandidato valstybinio brandos egzamino darbas; mokyklos, kurios kandidato mokyklinio brandos egzamino darbas buvo nevertintas, </a:t>
            </a:r>
            <a:r>
              <a:rPr lang="lt-LT" sz="2400" b="1" dirty="0">
                <a:solidFill>
                  <a:srgbClr val="00B050"/>
                </a:solidFill>
                <a:latin typeface="Times New Roman" panose="02020603050405020304" pitchFamily="18" charset="0"/>
                <a:ea typeface="Times New Roman" panose="02020603050405020304" pitchFamily="18" charset="0"/>
              </a:rPr>
              <a:t>vadovui kartu su įvertintais darbais ir vertinimo rezultatų protokolais. </a:t>
            </a:r>
            <a:r>
              <a:rPr lang="lt-LT" sz="2400" dirty="0">
                <a:solidFill>
                  <a:srgbClr val="000000"/>
                </a:solidFill>
                <a:latin typeface="Times New Roman" panose="02020603050405020304" pitchFamily="18" charset="0"/>
                <a:ea typeface="Times New Roman" panose="02020603050405020304" pitchFamily="18" charset="0"/>
              </a:rPr>
              <a:t>Rezultatų protokole įrašoma, kad darbas nevertintas.“</a:t>
            </a:r>
            <a:endParaRPr lang="lt-LT" sz="2400" dirty="0">
              <a:latin typeface="Times New Roman" panose="02020603050405020304" pitchFamily="18" charset="0"/>
              <a:ea typeface="Times New Roman" panose="02020603050405020304" pitchFamily="18" charset="0"/>
            </a:endParaRPr>
          </a:p>
          <a:p>
            <a:pPr marL="0" indent="0" algn="just" hangingPunct="0">
              <a:spcAft>
                <a:spcPts val="0"/>
              </a:spcAft>
              <a:buNone/>
            </a:pP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95003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251520" y="260648"/>
            <a:ext cx="8640960" cy="6408712"/>
          </a:xfrm>
          <a:prstGeom prst="rect">
            <a:avLst/>
          </a:prstGeom>
        </p:spPr>
      </p:pic>
    </p:spTree>
    <p:extLst>
      <p:ext uri="{BB962C8B-B14F-4D97-AF65-F5344CB8AC3E}">
        <p14:creationId xmlns:p14="http://schemas.microsoft.com/office/powerpoint/2010/main" val="328133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850106"/>
          </a:xfrm>
        </p:spPr>
        <p:txBody>
          <a:bodyPr/>
          <a:lstStyle/>
          <a:p>
            <a:r>
              <a:rPr lang="lt-LT" sz="2400" b="1" dirty="0" smtClean="0">
                <a:latin typeface="Times New Roman" panose="02020603050405020304" pitchFamily="18" charset="0"/>
                <a:cs typeface="Times New Roman" panose="02020603050405020304" pitchFamily="18" charset="0"/>
              </a:rPr>
              <a:t>III SKYRIUS</a:t>
            </a:r>
            <a:br>
              <a:rPr lang="lt-LT" sz="2400" b="1" dirty="0" smtClean="0">
                <a:latin typeface="Times New Roman" panose="02020603050405020304" pitchFamily="18" charset="0"/>
                <a:cs typeface="Times New Roman" panose="02020603050405020304" pitchFamily="18" charset="0"/>
              </a:rPr>
            </a:br>
            <a:r>
              <a:rPr lang="lt-LT" sz="2400" b="1" dirty="0" smtClean="0">
                <a:latin typeface="Times New Roman" panose="02020603050405020304" pitchFamily="18" charset="0"/>
                <a:cs typeface="Times New Roman" panose="02020603050405020304" pitchFamily="18" charset="0"/>
              </a:rPr>
              <a:t>BRANDOS EGZAMINŲ IR JŲ TIPŲ PASIRINKIMAS</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124744"/>
            <a:ext cx="8229600" cy="5256584"/>
          </a:xfrm>
        </p:spPr>
        <p:txBody>
          <a:bodyPr/>
          <a:lstStyle/>
          <a:p>
            <a:pPr indent="0" algn="just">
              <a:spcAft>
                <a:spcPts val="0"/>
              </a:spcAft>
              <a:buNone/>
              <a:tabLst>
                <a:tab pos="630555" algn="l"/>
              </a:tabLst>
            </a:pPr>
            <a:r>
              <a:rPr lang="lt-LT" sz="2800" dirty="0" smtClean="0">
                <a:solidFill>
                  <a:srgbClr val="000000"/>
                </a:solidFill>
                <a:latin typeface="Times New Roman" panose="02020603050405020304" pitchFamily="18" charset="0"/>
                <a:ea typeface="Times New Roman" panose="02020603050405020304" pitchFamily="18" charset="0"/>
              </a:rPr>
              <a:t>	„</a:t>
            </a:r>
            <a:r>
              <a:rPr lang="lt-LT" sz="2800" dirty="0">
                <a:solidFill>
                  <a:srgbClr val="000000"/>
                </a:solidFill>
                <a:latin typeface="Times New Roman" panose="02020603050405020304" pitchFamily="18" charset="0"/>
                <a:ea typeface="Times New Roman" panose="02020603050405020304" pitchFamily="18" charset="0"/>
              </a:rPr>
              <a:t>9.</a:t>
            </a:r>
            <a:r>
              <a:rPr lang="lt-LT" sz="2800" dirty="0">
                <a:latin typeface="Times New Roman" panose="02020603050405020304" pitchFamily="18" charset="0"/>
                <a:ea typeface="Times New Roman" panose="02020603050405020304" pitchFamily="18" charset="0"/>
              </a:rPr>
              <a:t> Brandos darbą gali rinktis </a:t>
            </a:r>
            <a:r>
              <a:rPr lang="lt-LT" sz="2800" b="1" dirty="0">
                <a:solidFill>
                  <a:srgbClr val="C00000"/>
                </a:solidFill>
                <a:latin typeface="Times New Roman" panose="02020603050405020304" pitchFamily="18" charset="0"/>
                <a:ea typeface="Times New Roman" panose="02020603050405020304" pitchFamily="18" charset="0"/>
              </a:rPr>
              <a:t>III</a:t>
            </a:r>
            <a:r>
              <a:rPr lang="lt-LT" sz="2800" dirty="0">
                <a:latin typeface="Times New Roman" panose="02020603050405020304" pitchFamily="18" charset="0"/>
                <a:ea typeface="Times New Roman" panose="02020603050405020304" pitchFamily="18" charset="0"/>
              </a:rPr>
              <a:t> ir </a:t>
            </a:r>
            <a:r>
              <a:rPr lang="lt-LT" sz="2800" b="1" dirty="0">
                <a:solidFill>
                  <a:srgbClr val="00B050"/>
                </a:solidFill>
                <a:latin typeface="Times New Roman" panose="02020603050405020304" pitchFamily="18" charset="0"/>
                <a:ea typeface="Times New Roman" panose="02020603050405020304" pitchFamily="18" charset="0"/>
              </a:rPr>
              <a:t>IV gimnazijos </a:t>
            </a:r>
            <a:r>
              <a:rPr lang="lt-LT" sz="2800" dirty="0">
                <a:latin typeface="Times New Roman" panose="02020603050405020304" pitchFamily="18" charset="0"/>
                <a:ea typeface="Times New Roman" panose="02020603050405020304" pitchFamily="18" charset="0"/>
              </a:rPr>
              <a:t>klasės mokinys. Brandos darbą </a:t>
            </a:r>
            <a:r>
              <a:rPr lang="lt-LT" sz="2800" b="1" dirty="0">
                <a:solidFill>
                  <a:srgbClr val="00B050"/>
                </a:solidFill>
                <a:latin typeface="Times New Roman" panose="02020603050405020304" pitchFamily="18" charset="0"/>
                <a:ea typeface="Times New Roman" panose="02020603050405020304" pitchFamily="18" charset="0"/>
              </a:rPr>
              <a:t>IV</a:t>
            </a:r>
            <a:r>
              <a:rPr lang="lt-LT" sz="2800" dirty="0">
                <a:latin typeface="Times New Roman" panose="02020603050405020304" pitchFamily="18" charset="0"/>
                <a:ea typeface="Times New Roman" panose="02020603050405020304" pitchFamily="18" charset="0"/>
              </a:rPr>
              <a:t> gimnazijos klasės mokinys pasirenka iki einamųjų mokslo metų </a:t>
            </a:r>
            <a:r>
              <a:rPr lang="lt-LT" sz="2800" b="1" dirty="0">
                <a:solidFill>
                  <a:srgbClr val="00B050"/>
                </a:solidFill>
                <a:latin typeface="Times New Roman" panose="02020603050405020304" pitchFamily="18" charset="0"/>
                <a:ea typeface="Times New Roman" panose="02020603050405020304" pitchFamily="18" charset="0"/>
              </a:rPr>
              <a:t>rugsėjo 25 dienos</a:t>
            </a:r>
            <a:r>
              <a:rPr lang="lt-LT" sz="2800" dirty="0">
                <a:latin typeface="Times New Roman" panose="02020603050405020304" pitchFamily="18" charset="0"/>
                <a:ea typeface="Times New Roman" panose="02020603050405020304" pitchFamily="18" charset="0"/>
              </a:rPr>
              <a:t>, o </a:t>
            </a:r>
            <a:r>
              <a:rPr lang="lt-LT" sz="2800" b="1" dirty="0">
                <a:solidFill>
                  <a:srgbClr val="C00000"/>
                </a:solidFill>
                <a:latin typeface="Times New Roman" panose="02020603050405020304" pitchFamily="18" charset="0"/>
                <a:ea typeface="Times New Roman" panose="02020603050405020304" pitchFamily="18" charset="0"/>
              </a:rPr>
              <a:t>III gimnazijos klasės mokinys </a:t>
            </a:r>
            <a:r>
              <a:rPr lang="lt-LT" sz="2800" dirty="0">
                <a:solidFill>
                  <a:srgbClr val="000000"/>
                </a:solidFill>
                <a:latin typeface="Times New Roman" panose="02020603050405020304" pitchFamily="18" charset="0"/>
                <a:ea typeface="Times New Roman" panose="02020603050405020304" pitchFamily="18" charset="0"/>
              </a:rPr>
              <a:t>–</a:t>
            </a:r>
            <a:r>
              <a:rPr lang="lt-LT" sz="2800" dirty="0">
                <a:latin typeface="Times New Roman" panose="02020603050405020304" pitchFamily="18" charset="0"/>
                <a:ea typeface="Times New Roman" panose="02020603050405020304" pitchFamily="18" charset="0"/>
              </a:rPr>
              <a:t> iki einamųjų mokslo metų </a:t>
            </a:r>
            <a:r>
              <a:rPr lang="lt-LT" sz="2800" b="1" dirty="0">
                <a:solidFill>
                  <a:srgbClr val="C00000"/>
                </a:solidFill>
                <a:latin typeface="Times New Roman" panose="02020603050405020304" pitchFamily="18" charset="0"/>
                <a:ea typeface="Times New Roman" panose="02020603050405020304" pitchFamily="18" charset="0"/>
              </a:rPr>
              <a:t>sausio 15 dienos</a:t>
            </a:r>
            <a:r>
              <a:rPr lang="lt-LT" sz="2800" dirty="0">
                <a:latin typeface="Times New Roman" panose="02020603050405020304" pitchFamily="18" charset="0"/>
                <a:ea typeface="Times New Roman" panose="02020603050405020304" pitchFamily="18" charset="0"/>
              </a:rPr>
              <a:t>. Brandos darbą </a:t>
            </a:r>
            <a:r>
              <a:rPr lang="lt-LT" sz="2800" b="1" dirty="0">
                <a:solidFill>
                  <a:srgbClr val="00B050"/>
                </a:solidFill>
                <a:latin typeface="Times New Roman" panose="02020603050405020304" pitchFamily="18" charset="0"/>
                <a:ea typeface="Times New Roman" panose="02020603050405020304" pitchFamily="18" charset="0"/>
              </a:rPr>
              <a:t>IV</a:t>
            </a:r>
            <a:r>
              <a:rPr lang="lt-LT" sz="2800" dirty="0">
                <a:latin typeface="Times New Roman" panose="02020603050405020304" pitchFamily="18" charset="0"/>
                <a:ea typeface="Times New Roman" panose="02020603050405020304" pitchFamily="18" charset="0"/>
              </a:rPr>
              <a:t> gimnazijos klasės mokinys </a:t>
            </a:r>
            <a:r>
              <a:rPr lang="lt-LT" sz="2800" dirty="0">
                <a:solidFill>
                  <a:srgbClr val="00B050"/>
                </a:solidFill>
                <a:latin typeface="Times New Roman" panose="02020603050405020304" pitchFamily="18" charset="0"/>
                <a:ea typeface="Times New Roman" panose="02020603050405020304" pitchFamily="18" charset="0"/>
              </a:rPr>
              <a:t>atlieka</a:t>
            </a:r>
            <a:r>
              <a:rPr lang="lt-LT" sz="2800" dirty="0">
                <a:latin typeface="Times New Roman" panose="02020603050405020304" pitchFamily="18" charset="0"/>
                <a:ea typeface="Times New Roman" panose="02020603050405020304" pitchFamily="18" charset="0"/>
              </a:rPr>
              <a:t> nuo einamųjų mokslo metų </a:t>
            </a:r>
            <a:r>
              <a:rPr lang="lt-LT" sz="2800" b="1" dirty="0">
                <a:solidFill>
                  <a:srgbClr val="00B050"/>
                </a:solidFill>
                <a:latin typeface="Times New Roman" panose="02020603050405020304" pitchFamily="18" charset="0"/>
                <a:ea typeface="Times New Roman" panose="02020603050405020304" pitchFamily="18" charset="0"/>
              </a:rPr>
              <a:t>spalio 1 dienos</a:t>
            </a:r>
            <a:r>
              <a:rPr lang="lt-LT" sz="2800" dirty="0">
                <a:latin typeface="Times New Roman" panose="02020603050405020304" pitchFamily="18" charset="0"/>
                <a:ea typeface="Times New Roman" panose="02020603050405020304" pitchFamily="18" charset="0"/>
              </a:rPr>
              <a:t>, o </a:t>
            </a:r>
            <a:r>
              <a:rPr lang="lt-LT" sz="2800" b="1" dirty="0">
                <a:solidFill>
                  <a:srgbClr val="C00000"/>
                </a:solidFill>
                <a:latin typeface="Times New Roman" panose="02020603050405020304" pitchFamily="18" charset="0"/>
                <a:ea typeface="Times New Roman" panose="02020603050405020304" pitchFamily="18" charset="0"/>
              </a:rPr>
              <a:t>III</a:t>
            </a:r>
            <a:r>
              <a:rPr lang="lt-LT" sz="2800" dirty="0">
                <a:latin typeface="Times New Roman" panose="02020603050405020304" pitchFamily="18" charset="0"/>
                <a:ea typeface="Times New Roman" panose="02020603050405020304" pitchFamily="18" charset="0"/>
              </a:rPr>
              <a:t> gimnazijos klasės mokinys nuo einamųjų mokslo metų </a:t>
            </a:r>
            <a:r>
              <a:rPr lang="lt-LT" sz="2800" b="1" dirty="0">
                <a:solidFill>
                  <a:srgbClr val="C00000"/>
                </a:solidFill>
                <a:latin typeface="Times New Roman" panose="02020603050405020304" pitchFamily="18" charset="0"/>
                <a:ea typeface="Times New Roman" panose="02020603050405020304" pitchFamily="18" charset="0"/>
              </a:rPr>
              <a:t>sausio 30 dienos </a:t>
            </a:r>
            <a:r>
              <a:rPr lang="lt-LT" sz="2800" dirty="0">
                <a:solidFill>
                  <a:srgbClr val="0070C0"/>
                </a:solidFill>
                <a:latin typeface="Times New Roman" panose="02020603050405020304" pitchFamily="18" charset="0"/>
                <a:ea typeface="Times New Roman" panose="02020603050405020304" pitchFamily="18" charset="0"/>
              </a:rPr>
              <a:t>toje mokykloje, kurios IV ir III gimnazijos klasių mokiniai pasirinko laikyti brandos darbą</a:t>
            </a:r>
            <a:r>
              <a:rPr lang="lt-LT" sz="2800" dirty="0">
                <a:latin typeface="Times New Roman" panose="02020603050405020304" pitchFamily="18" charset="0"/>
                <a:ea typeface="Times New Roman" panose="02020603050405020304" pitchFamily="18" charset="0"/>
              </a:rPr>
              <a:t>. Brandos darbas vertinamas brandos darbo vertinimo centre.“</a:t>
            </a:r>
          </a:p>
          <a:p>
            <a:pPr marL="0" indent="0">
              <a:buNone/>
            </a:pPr>
            <a:endParaRPr lang="lt-LT" dirty="0"/>
          </a:p>
        </p:txBody>
      </p:sp>
    </p:spTree>
    <p:extLst>
      <p:ext uri="{BB962C8B-B14F-4D97-AF65-F5344CB8AC3E}">
        <p14:creationId xmlns:p14="http://schemas.microsoft.com/office/powerpoint/2010/main" val="147427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994122"/>
          </a:xfrm>
        </p:spPr>
        <p:txBody>
          <a:bodyPr/>
          <a:lstStyle/>
          <a:p>
            <a:r>
              <a:rPr lang="lt-LT" sz="2400" b="1" dirty="0">
                <a:solidFill>
                  <a:prstClr val="black"/>
                </a:solidFill>
                <a:latin typeface="Times New Roman" panose="02020603050405020304" pitchFamily="18" charset="0"/>
                <a:cs typeface="Times New Roman" panose="02020603050405020304" pitchFamily="18" charset="0"/>
              </a:rPr>
              <a:t>III SKYRIUS</a:t>
            </a:r>
            <a:br>
              <a:rPr lang="lt-LT" sz="2400" b="1" dirty="0">
                <a:solidFill>
                  <a:prstClr val="black"/>
                </a:solidFill>
                <a:latin typeface="Times New Roman" panose="02020603050405020304" pitchFamily="18" charset="0"/>
                <a:cs typeface="Times New Roman" panose="02020603050405020304" pitchFamily="18" charset="0"/>
              </a:rPr>
            </a:br>
            <a:r>
              <a:rPr lang="lt-LT" sz="2400" b="1" dirty="0">
                <a:solidFill>
                  <a:prstClr val="black"/>
                </a:solidFill>
                <a:latin typeface="Times New Roman" panose="02020603050405020304" pitchFamily="18" charset="0"/>
                <a:cs typeface="Times New Roman" panose="02020603050405020304" pitchFamily="18" charset="0"/>
              </a:rPr>
              <a:t>BRANDOS EGZAMINŲ IR JŲ TIPŲ PASIRINKIMAS</a:t>
            </a:r>
            <a:endParaRPr lang="lt-LT" dirty="0"/>
          </a:p>
        </p:txBody>
      </p:sp>
      <p:sp>
        <p:nvSpPr>
          <p:cNvPr id="3" name="Turinio vietos rezervavimo ženklas 2"/>
          <p:cNvSpPr>
            <a:spLocks noGrp="1"/>
          </p:cNvSpPr>
          <p:nvPr>
            <p:ph idx="1"/>
          </p:nvPr>
        </p:nvSpPr>
        <p:spPr>
          <a:xfrm>
            <a:off x="457200" y="1268760"/>
            <a:ext cx="8229600" cy="5400600"/>
          </a:xfrm>
        </p:spPr>
        <p:txBody>
          <a:bodyPr/>
          <a:lstStyle/>
          <a:p>
            <a:pPr indent="0" algn="just">
              <a:spcAft>
                <a:spcPts val="0"/>
              </a:spcAft>
              <a:buNone/>
              <a:tabLst>
                <a:tab pos="630555" algn="l"/>
              </a:tabLst>
            </a:pPr>
            <a:r>
              <a:rPr lang="lt-LT" dirty="0" smtClean="0">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10. </a:t>
            </a:r>
            <a:r>
              <a:rPr lang="lt-LT" b="1" dirty="0">
                <a:solidFill>
                  <a:srgbClr val="00B050"/>
                </a:solidFill>
                <a:latin typeface="Times New Roman" panose="02020603050405020304" pitchFamily="18" charset="0"/>
                <a:ea typeface="Times New Roman" panose="02020603050405020304" pitchFamily="18" charset="0"/>
              </a:rPr>
              <a:t>Technologijų</a:t>
            </a:r>
            <a:r>
              <a:rPr lang="lt-LT" dirty="0">
                <a:solidFill>
                  <a:srgbClr val="000000"/>
                </a:solidFill>
                <a:latin typeface="Times New Roman" panose="02020603050405020304" pitchFamily="18" charset="0"/>
                <a:ea typeface="Times New Roman" panose="02020603050405020304" pitchFamily="18" charset="0"/>
              </a:rPr>
              <a:t> brandos egzaminą gali rinktis vidurinio ugdymo programos mokinys, kuris mokosi pagal to dalyko programą arba profesinio mokymo programos modulius, arba profesinio mokymo programą, kuri vykdoma kartu su vidurinio ugdymo programa. </a:t>
            </a:r>
            <a:r>
              <a:rPr lang="lt-LT" b="1" dirty="0">
                <a:solidFill>
                  <a:srgbClr val="00B050"/>
                </a:solidFill>
                <a:latin typeface="Times New Roman" panose="02020603050405020304" pitchFamily="18" charset="0"/>
                <a:ea typeface="Times New Roman" panose="02020603050405020304" pitchFamily="18" charset="0"/>
              </a:rPr>
              <a:t>Technologijų brandos egzaminas </a:t>
            </a:r>
            <a:r>
              <a:rPr lang="lt-LT" dirty="0">
                <a:solidFill>
                  <a:srgbClr val="000000"/>
                </a:solidFill>
                <a:latin typeface="Times New Roman" panose="02020603050405020304" pitchFamily="18" charset="0"/>
                <a:ea typeface="Times New Roman" panose="02020603050405020304" pitchFamily="18" charset="0"/>
              </a:rPr>
              <a:t>vykdomas </a:t>
            </a:r>
            <a:r>
              <a:rPr lang="lt-LT" b="1" dirty="0">
                <a:solidFill>
                  <a:srgbClr val="00B050"/>
                </a:solidFill>
                <a:latin typeface="Times New Roman" panose="02020603050405020304" pitchFamily="18" charset="0"/>
                <a:ea typeface="Times New Roman" panose="02020603050405020304" pitchFamily="18" charset="0"/>
              </a:rPr>
              <a:t>spalio–balandžio mėnesiais </a:t>
            </a:r>
            <a:r>
              <a:rPr lang="lt-LT" dirty="0">
                <a:solidFill>
                  <a:srgbClr val="000000"/>
                </a:solidFill>
                <a:latin typeface="Times New Roman" panose="02020603050405020304" pitchFamily="18" charset="0"/>
                <a:ea typeface="Times New Roman" panose="02020603050405020304" pitchFamily="18" charset="0"/>
              </a:rPr>
              <a:t>toje mokykloje, kurios mokiniai pasirinko šį egzaminą laikyti, vertinamas brandos egzamino vertinimo centre.“</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256904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850106"/>
          </a:xfrm>
        </p:spPr>
        <p:txBody>
          <a:bodyPr/>
          <a:lstStyle/>
          <a:p>
            <a:r>
              <a:rPr lang="lt-LT" sz="2400" b="1" dirty="0">
                <a:solidFill>
                  <a:prstClr val="black"/>
                </a:solidFill>
                <a:latin typeface="Times New Roman" panose="02020603050405020304" pitchFamily="18" charset="0"/>
                <a:cs typeface="Times New Roman" panose="02020603050405020304" pitchFamily="18" charset="0"/>
              </a:rPr>
              <a:t>III SKYRIUS</a:t>
            </a:r>
            <a:br>
              <a:rPr lang="lt-LT" sz="2400" b="1" dirty="0">
                <a:solidFill>
                  <a:prstClr val="black"/>
                </a:solidFill>
                <a:latin typeface="Times New Roman" panose="02020603050405020304" pitchFamily="18" charset="0"/>
                <a:cs typeface="Times New Roman" panose="02020603050405020304" pitchFamily="18" charset="0"/>
              </a:rPr>
            </a:br>
            <a:r>
              <a:rPr lang="lt-LT" sz="2400" b="1" dirty="0">
                <a:solidFill>
                  <a:prstClr val="black"/>
                </a:solidFill>
                <a:latin typeface="Times New Roman" panose="02020603050405020304" pitchFamily="18" charset="0"/>
                <a:cs typeface="Times New Roman" panose="02020603050405020304" pitchFamily="18" charset="0"/>
              </a:rPr>
              <a:t>BRANDOS EGZAMINŲ IR JŲ TIPŲ PASIRINKIMAS</a:t>
            </a:r>
            <a:endParaRPr lang="lt-LT" dirty="0"/>
          </a:p>
        </p:txBody>
      </p:sp>
      <p:sp>
        <p:nvSpPr>
          <p:cNvPr id="3" name="Turinio vietos rezervavimo ženklas 2"/>
          <p:cNvSpPr>
            <a:spLocks noGrp="1"/>
          </p:cNvSpPr>
          <p:nvPr>
            <p:ph idx="1"/>
          </p:nvPr>
        </p:nvSpPr>
        <p:spPr>
          <a:xfrm>
            <a:off x="457200" y="1484784"/>
            <a:ext cx="8229600" cy="4641379"/>
          </a:xfrm>
        </p:spPr>
        <p:txBody>
          <a:bodyPr/>
          <a:lstStyle/>
          <a:p>
            <a:pPr indent="0" algn="just">
              <a:spcAft>
                <a:spcPts val="0"/>
              </a:spcAft>
              <a:buNone/>
              <a:tabLst>
                <a:tab pos="630555" algn="l"/>
              </a:tabLst>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11. Menų brandos egzaminą gali rinktis mokinys, kuris mokosi pagal pasirinkto meninio ugdymo dalyko programą. </a:t>
            </a:r>
            <a:r>
              <a:rPr lang="lt-LT" b="1" dirty="0">
                <a:solidFill>
                  <a:srgbClr val="00B050"/>
                </a:solidFill>
                <a:latin typeface="Times New Roman" panose="02020603050405020304" pitchFamily="18" charset="0"/>
                <a:ea typeface="Times New Roman" panose="02020603050405020304" pitchFamily="18" charset="0"/>
              </a:rPr>
              <a:t>Menų brandos egzaminas vykdomas spalio–balandžio mėnesiais</a:t>
            </a:r>
            <a:r>
              <a:rPr lang="lt-LT" dirty="0">
                <a:solidFill>
                  <a:srgbClr val="000000"/>
                </a:solidFill>
                <a:latin typeface="Times New Roman" panose="02020603050405020304" pitchFamily="18" charset="0"/>
                <a:ea typeface="Times New Roman" panose="02020603050405020304" pitchFamily="18" charset="0"/>
              </a:rPr>
              <a:t> toje mokykloje, kurios mokiniai pasirinko šį egzaminą laikyti, vertinamas brandos egzamino vertinimo centre.“ </a:t>
            </a:r>
            <a:endParaRPr lang="lt-LT" dirty="0">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379783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850106"/>
          </a:xfrm>
        </p:spPr>
        <p:txBody>
          <a:bodyPr/>
          <a:lstStyle/>
          <a:p>
            <a:r>
              <a:rPr lang="lt-LT" sz="2400" b="1" dirty="0">
                <a:solidFill>
                  <a:prstClr val="black"/>
                </a:solidFill>
                <a:latin typeface="Times New Roman" panose="02020603050405020304" pitchFamily="18" charset="0"/>
                <a:cs typeface="Times New Roman" panose="02020603050405020304" pitchFamily="18" charset="0"/>
              </a:rPr>
              <a:t>III SKYRIUS</a:t>
            </a:r>
            <a:br>
              <a:rPr lang="lt-LT" sz="2400" b="1" dirty="0">
                <a:solidFill>
                  <a:prstClr val="black"/>
                </a:solidFill>
                <a:latin typeface="Times New Roman" panose="02020603050405020304" pitchFamily="18" charset="0"/>
                <a:cs typeface="Times New Roman" panose="02020603050405020304" pitchFamily="18" charset="0"/>
              </a:rPr>
            </a:br>
            <a:r>
              <a:rPr lang="lt-LT" sz="2400" b="1" dirty="0">
                <a:solidFill>
                  <a:prstClr val="black"/>
                </a:solidFill>
                <a:latin typeface="Times New Roman" panose="02020603050405020304" pitchFamily="18" charset="0"/>
                <a:cs typeface="Times New Roman" panose="02020603050405020304" pitchFamily="18" charset="0"/>
              </a:rPr>
              <a:t>BRANDOS EGZAMINŲ IR JŲ TIPŲ PASIRINKIMAS</a:t>
            </a:r>
            <a:endParaRPr lang="lt-LT" dirty="0"/>
          </a:p>
        </p:txBody>
      </p:sp>
      <p:sp>
        <p:nvSpPr>
          <p:cNvPr id="3" name="Turinio vietos rezervavimo ženklas 2"/>
          <p:cNvSpPr>
            <a:spLocks noGrp="1"/>
          </p:cNvSpPr>
          <p:nvPr>
            <p:ph idx="1"/>
          </p:nvPr>
        </p:nvSpPr>
        <p:spPr>
          <a:xfrm>
            <a:off x="457200" y="1196752"/>
            <a:ext cx="8229600" cy="4929411"/>
          </a:xfrm>
        </p:spPr>
        <p:txBody>
          <a:bodyPr/>
          <a:lstStyle/>
          <a:p>
            <a:pPr marL="0" indent="0" algn="jus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a:solidFill>
                  <a:srgbClr val="000000"/>
                </a:solidFill>
                <a:latin typeface="Times New Roman" panose="02020603050405020304" pitchFamily="18" charset="0"/>
                <a:ea typeface="Times New Roman" panose="02020603050405020304" pitchFamily="18" charset="0"/>
              </a:rPr>
              <a:t>12. </a:t>
            </a:r>
            <a:r>
              <a:rPr lang="lt-LT" dirty="0">
                <a:solidFill>
                  <a:srgbClr val="00B050"/>
                </a:solidFill>
                <a:latin typeface="Times New Roman" panose="02020603050405020304" pitchFamily="18" charset="0"/>
                <a:ea typeface="Times New Roman" panose="02020603050405020304" pitchFamily="18" charset="0"/>
              </a:rPr>
              <a:t>Prašymą</a:t>
            </a:r>
            <a:r>
              <a:rPr lang="lt-LT" dirty="0">
                <a:solidFill>
                  <a:srgbClr val="000000"/>
                </a:solidFill>
                <a:latin typeface="Times New Roman" panose="02020603050405020304" pitchFamily="18" charset="0"/>
                <a:ea typeface="Times New Roman" panose="02020603050405020304" pitchFamily="18" charset="0"/>
              </a:rPr>
              <a:t> laikyti dalykų brandos egzaminus ir parengti brandos darbą kandidatas teikia mokyklos vadovui. </a:t>
            </a:r>
            <a:endParaRPr lang="lt-LT" dirty="0" smtClean="0">
              <a:solidFill>
                <a:srgbClr val="000000"/>
              </a:solidFill>
              <a:latin typeface="Times New Roman" panose="02020603050405020304" pitchFamily="18" charset="0"/>
              <a:ea typeface="Times New Roman" panose="02020603050405020304" pitchFamily="18" charset="0"/>
            </a:endParaRPr>
          </a:p>
          <a:p>
            <a:pPr marL="0" indent="0" algn="just">
              <a:buNone/>
            </a:pPr>
            <a:r>
              <a:rPr lang="lt-LT" dirty="0" smtClean="0">
                <a:solidFill>
                  <a:srgbClr val="000000"/>
                </a:solidFill>
                <a:latin typeface="Times New Roman" panose="02020603050405020304" pitchFamily="18" charset="0"/>
                <a:ea typeface="Times New Roman" panose="02020603050405020304" pitchFamily="18" charset="0"/>
              </a:rPr>
              <a:t>Prašyme </a:t>
            </a:r>
            <a:r>
              <a:rPr lang="lt-LT" dirty="0">
                <a:solidFill>
                  <a:srgbClr val="000000"/>
                </a:solidFill>
                <a:latin typeface="Times New Roman" panose="02020603050405020304" pitchFamily="18" charset="0"/>
                <a:ea typeface="Times New Roman" panose="02020603050405020304" pitchFamily="18" charset="0"/>
              </a:rPr>
              <a:t>turi būti nurodomi </a:t>
            </a:r>
            <a:r>
              <a:rPr lang="lt-LT" dirty="0">
                <a:solidFill>
                  <a:srgbClr val="00B050"/>
                </a:solidFill>
                <a:latin typeface="Times New Roman" panose="02020603050405020304" pitchFamily="18" charset="0"/>
                <a:ea typeface="Times New Roman" panose="02020603050405020304" pitchFamily="18" charset="0"/>
              </a:rPr>
              <a:t>pasirinkti egzaminai</a:t>
            </a:r>
            <a:r>
              <a:rPr lang="lt-LT" dirty="0">
                <a:solidFill>
                  <a:srgbClr val="000000"/>
                </a:solidFill>
                <a:latin typeface="Times New Roman" panose="02020603050405020304" pitchFamily="18" charset="0"/>
                <a:ea typeface="Times New Roman" panose="02020603050405020304" pitchFamily="18" charset="0"/>
              </a:rPr>
              <a:t>, </a:t>
            </a:r>
            <a:r>
              <a:rPr lang="lt-LT" dirty="0">
                <a:solidFill>
                  <a:srgbClr val="00B050"/>
                </a:solidFill>
                <a:latin typeface="Times New Roman" panose="02020603050405020304" pitchFamily="18" charset="0"/>
                <a:ea typeface="Times New Roman" panose="02020603050405020304" pitchFamily="18" charset="0"/>
              </a:rPr>
              <a:t>egzaminų tipai, brandos darbas, pareiškiamas sutikimas dėl asmens duomenų </a:t>
            </a:r>
            <a:r>
              <a:rPr lang="lt-LT" dirty="0">
                <a:solidFill>
                  <a:srgbClr val="000000"/>
                </a:solidFill>
                <a:latin typeface="Times New Roman" panose="02020603050405020304" pitchFamily="18" charset="0"/>
                <a:ea typeface="Times New Roman" panose="02020603050405020304" pitchFamily="18" charset="0"/>
              </a:rPr>
              <a:t>tvarkymo brandos egzaminų organizavimo, pritaikymo, vykdymo, vertinimo, mokymosi rezultatų sutikrinimo, stojant į kitas mokyklas, tikslais. </a:t>
            </a:r>
            <a:endParaRPr lang="lt-LT" dirty="0"/>
          </a:p>
        </p:txBody>
      </p:sp>
    </p:spTree>
    <p:extLst>
      <p:ext uri="{BB962C8B-B14F-4D97-AF65-F5344CB8AC3E}">
        <p14:creationId xmlns:p14="http://schemas.microsoft.com/office/powerpoint/2010/main" val="1928515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778098"/>
          </a:xfrm>
        </p:spPr>
        <p:txBody>
          <a:bodyPr/>
          <a:lstStyle/>
          <a:p>
            <a:r>
              <a:rPr lang="lt-LT" sz="2400" b="1" dirty="0">
                <a:solidFill>
                  <a:prstClr val="black"/>
                </a:solidFill>
                <a:latin typeface="Times New Roman" panose="02020603050405020304" pitchFamily="18" charset="0"/>
                <a:cs typeface="Times New Roman" panose="02020603050405020304" pitchFamily="18" charset="0"/>
              </a:rPr>
              <a:t>III SKYRIUS</a:t>
            </a:r>
            <a:br>
              <a:rPr lang="lt-LT" sz="2400" b="1" dirty="0">
                <a:solidFill>
                  <a:prstClr val="black"/>
                </a:solidFill>
                <a:latin typeface="Times New Roman" panose="02020603050405020304" pitchFamily="18" charset="0"/>
                <a:cs typeface="Times New Roman" panose="02020603050405020304" pitchFamily="18" charset="0"/>
              </a:rPr>
            </a:br>
            <a:r>
              <a:rPr lang="lt-LT" sz="2400" b="1" dirty="0">
                <a:solidFill>
                  <a:prstClr val="black"/>
                </a:solidFill>
                <a:latin typeface="Times New Roman" panose="02020603050405020304" pitchFamily="18" charset="0"/>
                <a:cs typeface="Times New Roman" panose="02020603050405020304" pitchFamily="18" charset="0"/>
              </a:rPr>
              <a:t>BRANDOS EGZAMINŲ IR JŲ TIPŲ PASIRINKIMAS</a:t>
            </a:r>
            <a:endParaRPr lang="lt-LT" dirty="0"/>
          </a:p>
        </p:txBody>
      </p:sp>
      <p:sp>
        <p:nvSpPr>
          <p:cNvPr id="3" name="Turinio vietos rezervavimo ženklas 2"/>
          <p:cNvSpPr>
            <a:spLocks noGrp="1"/>
          </p:cNvSpPr>
          <p:nvPr>
            <p:ph idx="1"/>
          </p:nvPr>
        </p:nvSpPr>
        <p:spPr>
          <a:xfrm>
            <a:off x="457200" y="1196752"/>
            <a:ext cx="8229600" cy="4929411"/>
          </a:xfrm>
        </p:spPr>
        <p:txBody>
          <a:bodyPr/>
          <a:lstStyle/>
          <a:p>
            <a:pPr marL="0" indent="0" algn="just">
              <a:buNone/>
            </a:pPr>
            <a:r>
              <a:rPr lang="lt-LT" dirty="0" smtClean="0">
                <a:solidFill>
                  <a:srgbClr val="000000"/>
                </a:solidFill>
                <a:latin typeface="Times New Roman" panose="02020603050405020304" pitchFamily="18" charset="0"/>
                <a:ea typeface="Times New Roman" panose="02020603050405020304" pitchFamily="18" charset="0"/>
              </a:rPr>
              <a:t>	</a:t>
            </a:r>
            <a:r>
              <a:rPr lang="lt-LT" dirty="0" smtClean="0">
                <a:solidFill>
                  <a:srgbClr val="00B050"/>
                </a:solidFill>
                <a:latin typeface="Times New Roman" panose="02020603050405020304" pitchFamily="18" charset="0"/>
                <a:ea typeface="Times New Roman" panose="02020603050405020304" pitchFamily="18" charset="0"/>
              </a:rPr>
              <a:t>Specialiųjų </a:t>
            </a:r>
            <a:r>
              <a:rPr lang="lt-LT" dirty="0">
                <a:solidFill>
                  <a:srgbClr val="00B050"/>
                </a:solidFill>
                <a:latin typeface="Times New Roman" panose="02020603050405020304" pitchFamily="18" charset="0"/>
                <a:ea typeface="Times New Roman" panose="02020603050405020304" pitchFamily="18" charset="0"/>
              </a:rPr>
              <a:t>ugdymosi poreikių </a:t>
            </a:r>
            <a:r>
              <a:rPr lang="lt-LT" dirty="0">
                <a:solidFill>
                  <a:srgbClr val="000000"/>
                </a:solidFill>
                <a:latin typeface="Times New Roman" panose="02020603050405020304" pitchFamily="18" charset="0"/>
                <a:ea typeface="Times New Roman" panose="02020603050405020304" pitchFamily="18" charset="0"/>
              </a:rPr>
              <a:t>turintis kandidatas </a:t>
            </a:r>
            <a:r>
              <a:rPr lang="lt-LT" b="1" dirty="0">
                <a:solidFill>
                  <a:srgbClr val="00B050"/>
                </a:solidFill>
                <a:latin typeface="Times New Roman" panose="02020603050405020304" pitchFamily="18" charset="0"/>
                <a:ea typeface="Times New Roman" panose="02020603050405020304" pitchFamily="18" charset="0"/>
              </a:rPr>
              <a:t>pateikia prašymą pritaikyti </a:t>
            </a:r>
            <a:r>
              <a:rPr lang="lt-LT" dirty="0">
                <a:solidFill>
                  <a:srgbClr val="000000"/>
                </a:solidFill>
                <a:latin typeface="Times New Roman" panose="02020603050405020304" pitchFamily="18" charset="0"/>
                <a:ea typeface="Times New Roman" panose="02020603050405020304" pitchFamily="18" charset="0"/>
              </a:rPr>
              <a:t>brandos egzaminus </a:t>
            </a:r>
            <a:r>
              <a:rPr lang="lt-LT" b="1" dirty="0">
                <a:solidFill>
                  <a:srgbClr val="00B050"/>
                </a:solidFill>
                <a:latin typeface="Times New Roman" panose="02020603050405020304" pitchFamily="18" charset="0"/>
                <a:ea typeface="Times New Roman" panose="02020603050405020304" pitchFamily="18" charset="0"/>
              </a:rPr>
              <a:t>ir pedagoginės psichologinės tarnybos (švietimo pagalbos tarnybos) pažymą </a:t>
            </a:r>
            <a:r>
              <a:rPr lang="lt-LT" dirty="0">
                <a:solidFill>
                  <a:srgbClr val="000000"/>
                </a:solidFill>
                <a:latin typeface="Times New Roman" panose="02020603050405020304" pitchFamily="18" charset="0"/>
                <a:ea typeface="Times New Roman" panose="02020603050405020304" pitchFamily="18" charset="0"/>
              </a:rPr>
              <a:t>apie brandos egzaminų užduoties formos, vykdymo ir vertinimo instrukcijų pritaikymo pobūdį. Galima naudoti ir Nacionalinio egzaminų centro duomenų perdavimo sistemoje KELTAS teikiamą prašymo formą. </a:t>
            </a:r>
            <a:endParaRPr lang="lt-LT" dirty="0"/>
          </a:p>
        </p:txBody>
      </p:sp>
    </p:spTree>
    <p:extLst>
      <p:ext uri="{BB962C8B-B14F-4D97-AF65-F5344CB8AC3E}">
        <p14:creationId xmlns:p14="http://schemas.microsoft.com/office/powerpoint/2010/main" val="1390882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252</Words>
  <Application>Microsoft Office PowerPoint</Application>
  <PresentationFormat>Demonstracija ekrane (4:3)</PresentationFormat>
  <Paragraphs>109</Paragraphs>
  <Slides>49</Slides>
  <Notes>1</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49</vt:i4>
      </vt:variant>
    </vt:vector>
  </HeadingPairs>
  <TitlesOfParts>
    <vt:vector size="53" baseType="lpstr">
      <vt:lpstr>Arial</vt:lpstr>
      <vt:lpstr>Calibri</vt:lpstr>
      <vt:lpstr>Times New Roman</vt:lpstr>
      <vt:lpstr>Office Theme</vt:lpstr>
      <vt:lpstr>2018-2019-ŲJŲ MOKSLO METŲ BRANDOS EGZAMINŲ ORGANIZAVIMAS IR VYKDYMAS KAUNO MIESTE</vt:lpstr>
      <vt:lpstr>POKYČIAI 2018-2019-ŲJŲ M.M. BRANDOS EGZAMINŲ TVARKARAŠTYJE</vt:lpstr>
      <vt:lpstr>BRANDOS EGZAMINŲ ORGANIZAVIMO IR VYKDYMO TVARKOS APRAŠO KEITIMŲ PAGRINDAS</vt:lpstr>
      <vt:lpstr>II SKYRIUS BRANDOS EGZAMINAI</vt:lpstr>
      <vt:lpstr>III SKYRIUS BRANDOS EGZAMINŲ IR JŲ TIPŲ PASIRINKIMAS</vt:lpstr>
      <vt:lpstr>III SKYRIUS BRANDOS EGZAMINŲ IR JŲ TIPŲ PASIRINKIMAS</vt:lpstr>
      <vt:lpstr>III SKYRIUS BRANDOS EGZAMINŲ IR JŲ TIPŲ PASIRINKIMAS</vt:lpstr>
      <vt:lpstr>III SKYRIUS BRANDOS EGZAMINŲ IR JŲ TIPŲ PASIRINKIMAS</vt:lpstr>
      <vt:lpstr>III SKYRIUS BRANDOS EGZAMINŲ IR JŲ TIPŲ PASIRINKIMAS</vt:lpstr>
      <vt:lpstr>III SKYRIUS BRANDOS EGZAMINŲ IR JŲ TIPŲ PASIRINKIMAS</vt:lpstr>
      <vt:lpstr>IV SKYRIUS PRAŠYMŲ PATEIKIMAS</vt:lpstr>
      <vt:lpstr>IV SKYRIUS PRAŠYMŲ PATEIKIMAS</vt:lpstr>
      <vt:lpstr>IV SKYRIUS PRAŠYMŲ PATEIKIMAS</vt:lpstr>
      <vt:lpstr>V SKYRIUS LEIDIMAS LAIKYTI BRANDOS EGZAMINĄ</vt:lpstr>
      <vt:lpstr>IV SKYRIUS LEIDIMAS LAIKYTI BRANDOS EGZAMINĄ</vt:lpstr>
      <vt:lpstr>IV SKYRIUS LEIDIMAS LAIKYTI BRANDOS EGZAMINĄ</vt:lpstr>
      <vt:lpstr>VI SKYRIUS BRANDOS EGZAMINŲ SESIJOS</vt:lpstr>
      <vt:lpstr>VI SKYRIUS BRANDOS EGZAMINŲ SESIJOS</vt:lpstr>
      <vt:lpstr>VII SKYRIUS MOKINIŲ SUPAŽINDINIMAS SU DOKUMENTAIS</vt:lpstr>
      <vt:lpstr>VII SKYRIUS MOKINIŲ SUPAŽINDINIMAS SU DOKUMENTAIS</vt:lpstr>
      <vt:lpstr>VIII SKYRIUS BRANDOS DARBO PARENGIMAS, BRANDOS EGZAMINO LAIKYMAS MOKYKLOJE, KURIOJE MOKOMASI/MOKYTASI, ATSKIROSE EGZAMINŲ CENTRŲ PATALPOSE IR NAMIE</vt:lpstr>
      <vt:lpstr>IX SKYRIUS ATLEIDIMAS NUO BRANDOS EGZAMINŲ</vt:lpstr>
      <vt:lpstr>IX SKYRIUS ATLEIDIMAS NUO BRANDOS EGZAMINŲ</vt:lpstr>
      <vt:lpstr>XI SKYRIUS BRANDOS EGZAMINŲ PROGRAMŲ, UŽDUOČIŲ, VYKDYMO IR VERTINIMO INSTRUKCIJŲ RENGIMAS IR TVIRTINIMAS</vt:lpstr>
      <vt:lpstr>XII SKYRIUS PRITAIKYMAI</vt:lpstr>
      <vt:lpstr>XIII SKYRIUS BRANDOS EGZXAMINŲ ORGANIZAVIMO IR VYKDYMO KOORDINAVIMAS</vt:lpstr>
      <vt:lpstr>XIV SKYRIUS DALYKŲ BRANDOS EGZAMINŲ CENTRŲ IR BAZINIŲ MOKYKLŲ SKYRIMAS</vt:lpstr>
      <vt:lpstr>XIV SKYRIUS DALYKŲ BRANDOS EGZAMINŲ CENTRŲ IR BAZINIŲ MOKYKLŲ SKYRIMAS</vt:lpstr>
      <vt:lpstr>XIV SKYRIUS DALYKŲ BRANDOS EGZAMINŲ CENTRŲ IR BAZINIŲ MOKYKLŲ SKYRIMAS</vt:lpstr>
      <vt:lpstr>XVII SKYRIUS REGISTRAVIMAS IR INFORMACIJOS PATEIKIMAS</vt:lpstr>
      <vt:lpstr>XVII SKYRIUS REGISTRAVIMAS IR INFORMACIJOS PATEIKIMAS</vt:lpstr>
      <vt:lpstr>XVII SKYRIUS REGISTRAVIMAS IR INFORMACIJOS PATEIKIMAS</vt:lpstr>
      <vt:lpstr>XVII SKYRIUS REGISTRAVIMAS IR INFORMACIJOS PATEIKIMAS</vt:lpstr>
      <vt:lpstr>XVII SKYRIUS REGISTRAVIMAS IR INFORMACIJOS PATEIKIMAS</vt:lpstr>
      <vt:lpstr>XVII SKYRIUS REGISTRAVIMAS IR INFORMACIJOS PATEIKIMAS</vt:lpstr>
      <vt:lpstr>XVII SKYRIUS REGISTRAVIMAS IR INFORMACIJOS PATEIKIMAS</vt:lpstr>
      <vt:lpstr>XVII SKYRIUS REGISTRAVIMAS IR INFORMACIJOS PATEIKIMAS</vt:lpstr>
      <vt:lpstr>XVII SKYRIUS REGISTRAVIMAS IR INFORMACIJOS PATEIKIMAS</vt:lpstr>
      <vt:lpstr>XVII SKYRIUS REGISTRAVIMAS IR INFORMACIJOS PATEIKIMAS</vt:lpstr>
      <vt:lpstr>XVIII SKYRIUS BRANDOS EGZAMINO VYKDYMO PATALPOS</vt:lpstr>
      <vt:lpstr>XXVI SKYRIUS KANDIDATŲ BRANDOS EGZAMINŲ DARBŲ VERTINIMAS</vt:lpstr>
      <vt:lpstr>XXVI SKYRIUS KANDIDATŲ BRANDOS EGZAMINŲ DARBŲ VERTINIMAS</vt:lpstr>
      <vt:lpstr>XXVI SKYRIUS KANDIDATŲ BRANDOS EGZAMINŲ DARBŲ VERTINIMAS</vt:lpstr>
      <vt:lpstr>XXVI SKYRIUS KANDIDATŲ BRANDOS EGZAMINŲ DARBŲ VERTINIMAS</vt:lpstr>
      <vt:lpstr>XXVI SKYRIUS KANDIDATŲ BRANDOS EGZAMINŲ DARBŲ VERTINIMAS</vt:lpstr>
      <vt:lpstr>XXVI SKYRIUS KANDIDATŲ BRANDOS EGZAMINŲ DARBŲ VERTINIMAS</vt:lpstr>
      <vt:lpstr>XXVI SKYRIUS KANDIDATŲ BRANDOS EGZAMINŲ DARBŲ VERTINIMAS</vt:lpstr>
      <vt:lpstr>XXVI SKYRIUS KANDIDATŲ BRANDOS EGZAMINŲ DARBŲ VERTINIMAS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PAVADINIMAS</dc:title>
  <dc:creator>Skrandis</dc:creator>
  <cp:lastModifiedBy>Ingrida Valėjevienė</cp:lastModifiedBy>
  <cp:revision>98</cp:revision>
  <dcterms:created xsi:type="dcterms:W3CDTF">2015-01-20T18:56:09Z</dcterms:created>
  <dcterms:modified xsi:type="dcterms:W3CDTF">2018-09-13T06:43:20Z</dcterms:modified>
</cp:coreProperties>
</file>