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theme/themeOverride1.xml" ContentType="application/vnd.openxmlformats-officedocument.themeOverride+xml"/>
  <Override PartName="/ppt/notesSlides/notesSlide1.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 id="2147483687" r:id="rId2"/>
  </p:sldMasterIdLst>
  <p:notesMasterIdLst>
    <p:notesMasterId r:id="rId38"/>
  </p:notesMasterIdLst>
  <p:sldIdLst>
    <p:sldId id="260" r:id="rId3"/>
    <p:sldId id="346" r:id="rId4"/>
    <p:sldId id="348" r:id="rId5"/>
    <p:sldId id="472" r:id="rId6"/>
    <p:sldId id="264" r:id="rId7"/>
    <p:sldId id="259" r:id="rId8"/>
    <p:sldId id="474" r:id="rId9"/>
    <p:sldId id="265" r:id="rId10"/>
    <p:sldId id="475" r:id="rId11"/>
    <p:sldId id="267" r:id="rId12"/>
    <p:sldId id="473" r:id="rId13"/>
    <p:sldId id="284" r:id="rId14"/>
    <p:sldId id="285" r:id="rId15"/>
    <p:sldId id="286" r:id="rId16"/>
    <p:sldId id="479" r:id="rId17"/>
    <p:sldId id="476" r:id="rId18"/>
    <p:sldId id="363" r:id="rId19"/>
    <p:sldId id="484" r:id="rId20"/>
    <p:sldId id="487" r:id="rId21"/>
    <p:sldId id="477" r:id="rId22"/>
    <p:sldId id="391" r:id="rId23"/>
    <p:sldId id="478" r:id="rId24"/>
    <p:sldId id="388" r:id="rId25"/>
    <p:sldId id="483" r:id="rId26"/>
    <p:sldId id="482" r:id="rId27"/>
    <p:sldId id="481" r:id="rId28"/>
    <p:sldId id="480" r:id="rId29"/>
    <p:sldId id="389" r:id="rId30"/>
    <p:sldId id="370" r:id="rId31"/>
    <p:sldId id="357" r:id="rId32"/>
    <p:sldId id="356" r:id="rId33"/>
    <p:sldId id="282" r:id="rId34"/>
    <p:sldId id="486" r:id="rId35"/>
    <p:sldId id="390" r:id="rId36"/>
    <p:sldId id="469" r:id="rId37"/>
  </p:sldIdLst>
  <p:sldSz cx="12192000" cy="6858000"/>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80"/>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Vidutinis stilius 2 – paryškinima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8"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file:///\\fl01.kaunas.lt\ramumar\eNMPP\2026\rezultatai\921603%204%20kl%20NMPP%20savivaldyb_s%20lygmens%20trumpoji%20ataskaita%202025-2026.xlsx;%20filename_=UTF-8''921603%204%20kl%20NMPP%20savivaldyb%25C4%2597s%20lygmens%20trumpoji%20ataskaita%202025-2026%20(1).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fl01.kaunas.lt\jolisaka\Mano%20rengiami%20ra&#353;tai\STATISTIKA\SUP%20BUMe.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fl01.kaunas.lt\jolisaka\Mano%20rengiami%20ra&#353;tai\STATISTIKA\SUP%20BUMe.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fl01.kaunas.lt\jurgkaci\L&#279;&#353;os\L&#279;&#353;os%202026\Palyginimai%202019-2026\BUM%20l&#279;&#353;os%202019-2026.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fl01.kaunas.lt\jurgkaci\L&#279;&#353;os\L&#279;&#353;os%202025\L&#279;&#353;os%20kvalifikacijai.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7.xml"/><Relationship Id="rId1" Type="http://schemas.microsoft.com/office/2011/relationships/chartStyle" Target="style17.xml"/></Relationships>
</file>

<file path=ppt/charts/_rels/chart2.xml.rels><?xml version="1.0" encoding="UTF-8" standalone="yes"?>
<Relationships xmlns="http://schemas.openxmlformats.org/package/2006/relationships"><Relationship Id="rId3" Type="http://schemas.openxmlformats.org/officeDocument/2006/relationships/oleObject" Target="file:///\\fl01.kaunas.lt\ramumar\eNMPP\2026\rezultatai\921603%204%20kl%20NMPP%20savivaldyb_s%20lygmens%20trumpoji%20ataskaita%202025-2026.xlsx;%20filename_=UTF-8''921603%204%20kl%20NMPP%20savivaldyb%25C4%2597s%20lygmens%20trumpoji%20ataskaita%202025-2026%20(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l01.kaunas.lt\ramumar\eNMPP\2026\rezultatai\921603%204%20kl%20NMPP%20savivaldyb_s%20lygmens%20trumpoji%20ataskaita%202025-2026.xlsx;%20filename_=UTF-8''921603%204%20kl%20NMPP%20savivaldyb%25C4%2597s%20lygmens%20trumpoji%20ataskaita%202025-2026%20(1).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fl01.kaunas.lt\ramumar\eNMPP\2026\rezultatai\921603%208%20kl%20NMPP%20savivaldyb_s%20lygmens%20trumpoji%20ataskaita%202025-2026.xlsx;%20filename_=UTF-8''921603%208%20kl%20NMPP%20savivaldyb%25C4%2597s%20lygmens%20trumpoji%20ataskaita%202025-2026%20(1).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fl01.kaunas.lt\ramumar\eNMPP\2026\rezultatai\921603%208%20kl%20NMPP%20savivaldyb_s%20lygmens%20trumpoji%20ataskaita%202025-2026.xlsx;%20filename_=UTF-8''921603%208%20kl%20NMPP%20savivaldyb%25C4%2597s%20lygmens%20trumpoji%20ataskaita%202025-2026%20(1).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fl01.kaunas.lt\ramumar\eNMPP\2026\rezultatai\921603%208%20kl%20NMPP%20savivaldyb_s%20lygmens%20trumpoji%20ataskaita%202025-2026.xlsx;%20filename_=UTF-8''921603%208%20kl%20NMPP%20savivaldyb%25C4%2597s%20lygmens%20trumpoji%20ataskaita%202025-2026%20(1).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fl01.kaunas.lt\ramumar\PUPP\2026\rezultatai%20ir%20analiz&#279;\analiz&#279;%202026.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fl01.kaunas.lt\ramumar\PUPP\2026\rezultatai%20ir%20analiz&#279;\analiz&#279;%202026.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fl01.kaunas.lt\ramumar\PUPP\2026\rezultatai%20ir%20analiz&#279;\analiz&#279;%202026.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241845380622561"/>
          <c:y val="3.0588854052191111E-2"/>
          <c:w val="0.5026591633051557"/>
          <c:h val="0.83231549304656449"/>
        </c:manualLayout>
      </c:layout>
      <c:barChart>
        <c:barDir val="bar"/>
        <c:grouping val="clustered"/>
        <c:varyColors val="0"/>
        <c:ser>
          <c:idx val="0"/>
          <c:order val="0"/>
          <c:tx>
            <c:strRef>
              <c:f>analizė!$B$3</c:f>
              <c:strCache>
                <c:ptCount val="1"/>
                <c:pt idx="0">
                  <c:v>2025-2026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analizė!$C$2:$F$2</c:f>
              <c:strCache>
                <c:ptCount val="4"/>
                <c:pt idx="0">
                  <c:v>Kauno m. lietuvių kalbos ir literatūros (skaitymo) šalies rezultatų vidurkis procentais</c:v>
                </c:pt>
                <c:pt idx="1">
                  <c:v>šalies lietuvių kalbos ir literatūros (skaitymo) rezultatų vidurkis procentais</c:v>
                </c:pt>
                <c:pt idx="2">
                  <c:v>Kauno m. matematikos rezultatų vidurkis procentais</c:v>
                </c:pt>
                <c:pt idx="3">
                  <c:v>šalies matematikos rezultatų vidurkis procentais</c:v>
                </c:pt>
              </c:strCache>
            </c:strRef>
          </c:cat>
          <c:val>
            <c:numRef>
              <c:f>analizė!$C$3:$F$3</c:f>
              <c:numCache>
                <c:formatCode>General</c:formatCode>
                <c:ptCount val="4"/>
                <c:pt idx="0">
                  <c:v>77.900000000000006</c:v>
                </c:pt>
                <c:pt idx="1">
                  <c:v>67.2</c:v>
                </c:pt>
                <c:pt idx="2">
                  <c:v>77.599999999999994</c:v>
                </c:pt>
                <c:pt idx="3">
                  <c:v>68.599999999999994</c:v>
                </c:pt>
              </c:numCache>
            </c:numRef>
          </c:val>
          <c:extLst>
            <c:ext xmlns:c16="http://schemas.microsoft.com/office/drawing/2014/chart" uri="{C3380CC4-5D6E-409C-BE32-E72D297353CC}">
              <c16:uniqueId val="{00000000-F9DB-4F18-9B87-9234D59B615B}"/>
            </c:ext>
          </c:extLst>
        </c:ser>
        <c:ser>
          <c:idx val="1"/>
          <c:order val="1"/>
          <c:tx>
            <c:strRef>
              <c:f>analizė!$B$4</c:f>
              <c:strCache>
                <c:ptCount val="1"/>
                <c:pt idx="0">
                  <c:v>2024-2025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analizė!$C$2:$F$2</c:f>
              <c:strCache>
                <c:ptCount val="4"/>
                <c:pt idx="0">
                  <c:v>Kauno m. lietuvių kalbos ir literatūros (skaitymo) šalies rezultatų vidurkis procentais</c:v>
                </c:pt>
                <c:pt idx="1">
                  <c:v>šalies lietuvių kalbos ir literatūros (skaitymo) rezultatų vidurkis procentais</c:v>
                </c:pt>
                <c:pt idx="2">
                  <c:v>Kauno m. matematikos rezultatų vidurkis procentais</c:v>
                </c:pt>
                <c:pt idx="3">
                  <c:v>šalies matematikos rezultatų vidurkis procentais</c:v>
                </c:pt>
              </c:strCache>
            </c:strRef>
          </c:cat>
          <c:val>
            <c:numRef>
              <c:f>analizė!$C$4:$F$4</c:f>
              <c:numCache>
                <c:formatCode>General</c:formatCode>
                <c:ptCount val="4"/>
                <c:pt idx="0">
                  <c:v>81.900000000000006</c:v>
                </c:pt>
                <c:pt idx="1">
                  <c:v>75.5</c:v>
                </c:pt>
                <c:pt idx="2">
                  <c:v>80.900000000000006</c:v>
                </c:pt>
                <c:pt idx="3">
                  <c:v>74.900000000000006</c:v>
                </c:pt>
              </c:numCache>
            </c:numRef>
          </c:val>
          <c:extLst>
            <c:ext xmlns:c16="http://schemas.microsoft.com/office/drawing/2014/chart" uri="{C3380CC4-5D6E-409C-BE32-E72D297353CC}">
              <c16:uniqueId val="{00000001-F9DB-4F18-9B87-9234D59B615B}"/>
            </c:ext>
          </c:extLst>
        </c:ser>
        <c:ser>
          <c:idx val="2"/>
          <c:order val="2"/>
          <c:tx>
            <c:strRef>
              <c:f>analizė!$B$5</c:f>
              <c:strCache>
                <c:ptCount val="1"/>
                <c:pt idx="0">
                  <c:v>2023-2024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analizė!$C$2:$F$2</c:f>
              <c:strCache>
                <c:ptCount val="4"/>
                <c:pt idx="0">
                  <c:v>Kauno m. lietuvių kalbos ir literatūros (skaitymo) šalies rezultatų vidurkis procentais</c:v>
                </c:pt>
                <c:pt idx="1">
                  <c:v>šalies lietuvių kalbos ir literatūros (skaitymo) rezultatų vidurkis procentais</c:v>
                </c:pt>
                <c:pt idx="2">
                  <c:v>Kauno m. matematikos rezultatų vidurkis procentais</c:v>
                </c:pt>
                <c:pt idx="3">
                  <c:v>šalies matematikos rezultatų vidurkis procentais</c:v>
                </c:pt>
              </c:strCache>
            </c:strRef>
          </c:cat>
          <c:val>
            <c:numRef>
              <c:f>analizė!$C$5:$F$5</c:f>
              <c:numCache>
                <c:formatCode>General</c:formatCode>
                <c:ptCount val="4"/>
                <c:pt idx="0">
                  <c:v>62.1</c:v>
                </c:pt>
                <c:pt idx="1">
                  <c:v>56.1</c:v>
                </c:pt>
                <c:pt idx="2">
                  <c:v>71.7</c:v>
                </c:pt>
                <c:pt idx="3">
                  <c:v>64.5</c:v>
                </c:pt>
              </c:numCache>
            </c:numRef>
          </c:val>
          <c:extLst>
            <c:ext xmlns:c16="http://schemas.microsoft.com/office/drawing/2014/chart" uri="{C3380CC4-5D6E-409C-BE32-E72D297353CC}">
              <c16:uniqueId val="{00000002-F9DB-4F18-9B87-9234D59B615B}"/>
            </c:ext>
          </c:extLst>
        </c:ser>
        <c:ser>
          <c:idx val="3"/>
          <c:order val="3"/>
          <c:tx>
            <c:strRef>
              <c:f>analizė!$B$6</c:f>
              <c:strCache>
                <c:ptCount val="1"/>
                <c:pt idx="0">
                  <c:v>2022-2023</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analizė!$C$2:$F$2</c:f>
              <c:strCache>
                <c:ptCount val="4"/>
                <c:pt idx="0">
                  <c:v>Kauno m. lietuvių kalbos ir literatūros (skaitymo) šalies rezultatų vidurkis procentais</c:v>
                </c:pt>
                <c:pt idx="1">
                  <c:v>šalies lietuvių kalbos ir literatūros (skaitymo) rezultatų vidurkis procentais</c:v>
                </c:pt>
                <c:pt idx="2">
                  <c:v>Kauno m. matematikos rezultatų vidurkis procentais</c:v>
                </c:pt>
                <c:pt idx="3">
                  <c:v>šalies matematikos rezultatų vidurkis procentais</c:v>
                </c:pt>
              </c:strCache>
            </c:strRef>
          </c:cat>
          <c:val>
            <c:numRef>
              <c:f>analizė!$C$6:$F$6</c:f>
              <c:numCache>
                <c:formatCode>General</c:formatCode>
                <c:ptCount val="4"/>
                <c:pt idx="0">
                  <c:v>68.5</c:v>
                </c:pt>
                <c:pt idx="1">
                  <c:v>62.3</c:v>
                </c:pt>
                <c:pt idx="2">
                  <c:v>71.099999999999994</c:v>
                </c:pt>
                <c:pt idx="3">
                  <c:v>61.9</c:v>
                </c:pt>
              </c:numCache>
            </c:numRef>
          </c:val>
          <c:extLst>
            <c:ext xmlns:c16="http://schemas.microsoft.com/office/drawing/2014/chart" uri="{C3380CC4-5D6E-409C-BE32-E72D297353CC}">
              <c16:uniqueId val="{00000003-F9DB-4F18-9B87-9234D59B615B}"/>
            </c:ext>
          </c:extLst>
        </c:ser>
        <c:ser>
          <c:idx val="4"/>
          <c:order val="4"/>
          <c:tx>
            <c:strRef>
              <c:f>analizė!$B$7</c:f>
              <c:strCache>
                <c:ptCount val="1"/>
                <c:pt idx="0">
                  <c:v>2021-2022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analizė!$C$2:$F$2</c:f>
              <c:strCache>
                <c:ptCount val="4"/>
                <c:pt idx="0">
                  <c:v>Kauno m. lietuvių kalbos ir literatūros (skaitymo) šalies rezultatų vidurkis procentais</c:v>
                </c:pt>
                <c:pt idx="1">
                  <c:v>šalies lietuvių kalbos ir literatūros (skaitymo) rezultatų vidurkis procentais</c:v>
                </c:pt>
                <c:pt idx="2">
                  <c:v>Kauno m. matematikos rezultatų vidurkis procentais</c:v>
                </c:pt>
                <c:pt idx="3">
                  <c:v>šalies matematikos rezultatų vidurkis procentais</c:v>
                </c:pt>
              </c:strCache>
            </c:strRef>
          </c:cat>
          <c:val>
            <c:numRef>
              <c:f>analizė!$C$7:$F$7</c:f>
              <c:numCache>
                <c:formatCode>General</c:formatCode>
                <c:ptCount val="4"/>
                <c:pt idx="0">
                  <c:v>63.4</c:v>
                </c:pt>
                <c:pt idx="1">
                  <c:v>54.6</c:v>
                </c:pt>
                <c:pt idx="2">
                  <c:v>70.8</c:v>
                </c:pt>
                <c:pt idx="3">
                  <c:v>63.3</c:v>
                </c:pt>
              </c:numCache>
            </c:numRef>
          </c:val>
          <c:extLst>
            <c:ext xmlns:c16="http://schemas.microsoft.com/office/drawing/2014/chart" uri="{C3380CC4-5D6E-409C-BE32-E72D297353CC}">
              <c16:uniqueId val="{00000004-F9DB-4F18-9B87-9234D59B615B}"/>
            </c:ext>
          </c:extLst>
        </c:ser>
        <c:dLbls>
          <c:showLegendKey val="0"/>
          <c:showVal val="0"/>
          <c:showCatName val="0"/>
          <c:showSerName val="0"/>
          <c:showPercent val="0"/>
          <c:showBubbleSize val="0"/>
        </c:dLbls>
        <c:gapWidth val="182"/>
        <c:axId val="1518096560"/>
        <c:axId val="1518113840"/>
      </c:barChart>
      <c:catAx>
        <c:axId val="15180965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Calibri" panose="020F0502020204030204" pitchFamily="34" charset="0"/>
                <a:cs typeface="Calibri" panose="020F0502020204030204" pitchFamily="34" charset="0"/>
              </a:defRPr>
            </a:pPr>
            <a:endParaRPr lang="lt-LT"/>
          </a:p>
        </c:txPr>
        <c:crossAx val="1518113840"/>
        <c:crosses val="autoZero"/>
        <c:auto val="1"/>
        <c:lblAlgn val="ctr"/>
        <c:lblOffset val="100"/>
        <c:noMultiLvlLbl val="0"/>
      </c:catAx>
      <c:valAx>
        <c:axId val="1518113840"/>
        <c:scaling>
          <c:orientation val="minMax"/>
        </c:scaling>
        <c:delete val="1"/>
        <c:axPos val="b"/>
        <c:numFmt formatCode="General" sourceLinked="1"/>
        <c:majorTickMark val="none"/>
        <c:minorTickMark val="none"/>
        <c:tickLblPos val="nextTo"/>
        <c:crossAx val="1518096560"/>
        <c:crosses val="autoZero"/>
        <c:crossBetween val="between"/>
      </c:valAx>
      <c:spPr>
        <a:noFill/>
        <a:ln>
          <a:noFill/>
        </a:ln>
        <a:effectLst/>
      </c:spPr>
    </c:plotArea>
    <c:legend>
      <c:legendPos val="b"/>
      <c:legendEntry>
        <c:idx val="4"/>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lt-LT"/>
          </a:p>
        </c:txPr>
      </c:legendEntry>
      <c:layout>
        <c:manualLayout>
          <c:xMode val="edge"/>
          <c:yMode val="edge"/>
          <c:x val="1.3180159575396781E-2"/>
          <c:y val="0.93845399946529717"/>
          <c:w val="0.94489384918902874"/>
          <c:h val="5.042278087936058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87554274711982"/>
          <c:y val="2.4176953842266577E-2"/>
          <c:w val="0.80412445725288018"/>
          <c:h val="0.89267578479915133"/>
        </c:manualLayout>
      </c:layout>
      <c:barChart>
        <c:barDir val="bar"/>
        <c:grouping val="stacked"/>
        <c:varyColors val="0"/>
        <c:ser>
          <c:idx val="0"/>
          <c:order val="0"/>
          <c:tx>
            <c:strRef>
              <c:f>Suvestinė!$C$49</c:f>
              <c:strCache>
                <c:ptCount val="1"/>
                <c:pt idx="0">
                  <c:v>Neišlaikė</c:v>
                </c:pt>
              </c:strCache>
            </c:strRef>
          </c:tx>
          <c:spPr>
            <a:solidFill>
              <a:srgbClr val="FF0000"/>
            </a:solidFill>
            <a:ln>
              <a:solidFill>
                <a:srgbClr val="FF0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Suvestinė!$A$50:$B$77</c:f>
              <c:multiLvlStrCache>
                <c:ptCount val="28"/>
                <c:lvl>
                  <c:pt idx="0">
                    <c:v>2025 m.</c:v>
                  </c:pt>
                  <c:pt idx="1">
                    <c:v>2026 m.</c:v>
                  </c:pt>
                  <c:pt idx="2">
                    <c:v>2025 m.</c:v>
                  </c:pt>
                  <c:pt idx="3">
                    <c:v>2026 m.</c:v>
                  </c:pt>
                  <c:pt idx="4">
                    <c:v>2025 m.</c:v>
                  </c:pt>
                  <c:pt idx="5">
                    <c:v>2026 m.</c:v>
                  </c:pt>
                  <c:pt idx="6">
                    <c:v>2025 m.</c:v>
                  </c:pt>
                  <c:pt idx="7">
                    <c:v>2026 m.</c:v>
                  </c:pt>
                  <c:pt idx="8">
                    <c:v>2025 m.</c:v>
                  </c:pt>
                  <c:pt idx="9">
                    <c:v>2026 m.</c:v>
                  </c:pt>
                  <c:pt idx="10">
                    <c:v>2025 m.</c:v>
                  </c:pt>
                  <c:pt idx="11">
                    <c:v>2026 m.</c:v>
                  </c:pt>
                  <c:pt idx="12">
                    <c:v>2025 m.</c:v>
                  </c:pt>
                  <c:pt idx="13">
                    <c:v>2026 m.</c:v>
                  </c:pt>
                  <c:pt idx="14">
                    <c:v>2025 m.</c:v>
                  </c:pt>
                  <c:pt idx="15">
                    <c:v>2026 m.</c:v>
                  </c:pt>
                  <c:pt idx="16">
                    <c:v>2025 m.</c:v>
                  </c:pt>
                  <c:pt idx="17">
                    <c:v>2026 m.</c:v>
                  </c:pt>
                  <c:pt idx="18">
                    <c:v>2025 m.</c:v>
                  </c:pt>
                  <c:pt idx="19">
                    <c:v>2026 m.</c:v>
                  </c:pt>
                  <c:pt idx="20">
                    <c:v>2025 m.</c:v>
                  </c:pt>
                  <c:pt idx="21">
                    <c:v>2026 m.</c:v>
                  </c:pt>
                  <c:pt idx="22">
                    <c:v>2025 m.</c:v>
                  </c:pt>
                  <c:pt idx="23">
                    <c:v>2026 m.</c:v>
                  </c:pt>
                  <c:pt idx="24">
                    <c:v>2025 m.</c:v>
                  </c:pt>
                  <c:pt idx="25">
                    <c:v>2026 m.</c:v>
                  </c:pt>
                  <c:pt idx="26">
                    <c:v>2025 m.</c:v>
                  </c:pt>
                  <c:pt idx="27">
                    <c:v>2026 m.</c:v>
                  </c:pt>
                </c:lvl>
                <c:lvl>
                  <c:pt idx="0">
                    <c:v>Matematika A</c:v>
                  </c:pt>
                  <c:pt idx="2">
                    <c:v>Matematika B</c:v>
                  </c:pt>
                  <c:pt idx="4">
                    <c:v>Lietuvių kalba ir literatūra A</c:v>
                  </c:pt>
                  <c:pt idx="6">
                    <c:v>Lietuvių kalba ir literatūra B</c:v>
                  </c:pt>
                  <c:pt idx="8">
                    <c:v>Geografija</c:v>
                  </c:pt>
                  <c:pt idx="10">
                    <c:v>Biologija</c:v>
                  </c:pt>
                  <c:pt idx="12">
                    <c:v>Ekonomika</c:v>
                  </c:pt>
                  <c:pt idx="14">
                    <c:v>Filosofija</c:v>
                  </c:pt>
                  <c:pt idx="16">
                    <c:v>Fizika</c:v>
                  </c:pt>
                  <c:pt idx="18">
                    <c:v>Chemija</c:v>
                  </c:pt>
                  <c:pt idx="20">
                    <c:v>Informatika</c:v>
                  </c:pt>
                  <c:pt idx="22">
                    <c:v>Istorija</c:v>
                  </c:pt>
                  <c:pt idx="24">
                    <c:v>Užsienio kalba (anglų)</c:v>
                  </c:pt>
                  <c:pt idx="26">
                    <c:v>Rusų tautinės mažumos gimtoji kalba ir literatūra</c:v>
                  </c:pt>
                </c:lvl>
              </c:multiLvlStrCache>
            </c:multiLvlStrRef>
          </c:cat>
          <c:val>
            <c:numRef>
              <c:f>Suvestinė!$C$50:$C$77</c:f>
              <c:numCache>
                <c:formatCode>0.00</c:formatCode>
                <c:ptCount val="28"/>
                <c:pt idx="0">
                  <c:v>16.516308119361554</c:v>
                </c:pt>
                <c:pt idx="1">
                  <c:v>13.964784456587735</c:v>
                </c:pt>
                <c:pt idx="2">
                  <c:v>34.581497797356825</c:v>
                </c:pt>
                <c:pt idx="3">
                  <c:v>16.433566433566433</c:v>
                </c:pt>
                <c:pt idx="4">
                  <c:v>3.0422535211267605</c:v>
                </c:pt>
                <c:pt idx="5">
                  <c:v>0.90281465746149758</c:v>
                </c:pt>
                <c:pt idx="6">
                  <c:v>21.329639889196677</c:v>
                </c:pt>
                <c:pt idx="7">
                  <c:v>8.6111111111111107</c:v>
                </c:pt>
                <c:pt idx="8">
                  <c:v>1.9559902200488997</c:v>
                </c:pt>
                <c:pt idx="9">
                  <c:v>0.80645161290322576</c:v>
                </c:pt>
                <c:pt idx="10">
                  <c:v>3.375</c:v>
                </c:pt>
                <c:pt idx="11">
                  <c:v>6.7669172932330826</c:v>
                </c:pt>
                <c:pt idx="12">
                  <c:v>3.6585365853658538</c:v>
                </c:pt>
                <c:pt idx="13">
                  <c:v>10.919540229885058</c:v>
                </c:pt>
                <c:pt idx="14" formatCode="General">
                  <c:v>0</c:v>
                </c:pt>
                <c:pt idx="15" formatCode="General">
                  <c:v>12.5</c:v>
                </c:pt>
                <c:pt idx="16">
                  <c:v>5</c:v>
                </c:pt>
                <c:pt idx="17">
                  <c:v>3.5502958579881656</c:v>
                </c:pt>
                <c:pt idx="18">
                  <c:v>3.0549898167006111</c:v>
                </c:pt>
                <c:pt idx="19">
                  <c:v>2.2988505747126435</c:v>
                </c:pt>
                <c:pt idx="20">
                  <c:v>1.9021739130434783</c:v>
                </c:pt>
                <c:pt idx="21">
                  <c:v>0.76726342710997442</c:v>
                </c:pt>
                <c:pt idx="22">
                  <c:v>1.3372956909361069</c:v>
                </c:pt>
                <c:pt idx="23">
                  <c:v>1.0362694300518134</c:v>
                </c:pt>
                <c:pt idx="24">
                  <c:v>2.0766773162939298</c:v>
                </c:pt>
                <c:pt idx="25">
                  <c:v>1.3903192584963955</c:v>
                </c:pt>
                <c:pt idx="26">
                  <c:v>0</c:v>
                </c:pt>
                <c:pt idx="27">
                  <c:v>0</c:v>
                </c:pt>
              </c:numCache>
            </c:numRef>
          </c:val>
          <c:extLst>
            <c:ext xmlns:c16="http://schemas.microsoft.com/office/drawing/2014/chart" uri="{C3380CC4-5D6E-409C-BE32-E72D297353CC}">
              <c16:uniqueId val="{00000000-DD48-434A-8AE6-4B1BB216C707}"/>
            </c:ext>
          </c:extLst>
        </c:ser>
        <c:ser>
          <c:idx val="1"/>
          <c:order val="1"/>
          <c:tx>
            <c:strRef>
              <c:f>Suvestinė!$D$49</c:f>
              <c:strCache>
                <c:ptCount val="1"/>
                <c:pt idx="0">
                  <c:v>Išlaikė</c:v>
                </c:pt>
              </c:strCache>
            </c:strRef>
          </c:tx>
          <c:spPr>
            <a:solidFill>
              <a:srgbClr val="92D050"/>
            </a:solidFill>
            <a:ln>
              <a:solidFill>
                <a:srgbClr val="92D05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Suvestinė!$A$50:$B$77</c:f>
              <c:multiLvlStrCache>
                <c:ptCount val="28"/>
                <c:lvl>
                  <c:pt idx="0">
                    <c:v>2025 m.</c:v>
                  </c:pt>
                  <c:pt idx="1">
                    <c:v>2026 m.</c:v>
                  </c:pt>
                  <c:pt idx="2">
                    <c:v>2025 m.</c:v>
                  </c:pt>
                  <c:pt idx="3">
                    <c:v>2026 m.</c:v>
                  </c:pt>
                  <c:pt idx="4">
                    <c:v>2025 m.</c:v>
                  </c:pt>
                  <c:pt idx="5">
                    <c:v>2026 m.</c:v>
                  </c:pt>
                  <c:pt idx="6">
                    <c:v>2025 m.</c:v>
                  </c:pt>
                  <c:pt idx="7">
                    <c:v>2026 m.</c:v>
                  </c:pt>
                  <c:pt idx="8">
                    <c:v>2025 m.</c:v>
                  </c:pt>
                  <c:pt idx="9">
                    <c:v>2026 m.</c:v>
                  </c:pt>
                  <c:pt idx="10">
                    <c:v>2025 m.</c:v>
                  </c:pt>
                  <c:pt idx="11">
                    <c:v>2026 m.</c:v>
                  </c:pt>
                  <c:pt idx="12">
                    <c:v>2025 m.</c:v>
                  </c:pt>
                  <c:pt idx="13">
                    <c:v>2026 m.</c:v>
                  </c:pt>
                  <c:pt idx="14">
                    <c:v>2025 m.</c:v>
                  </c:pt>
                  <c:pt idx="15">
                    <c:v>2026 m.</c:v>
                  </c:pt>
                  <c:pt idx="16">
                    <c:v>2025 m.</c:v>
                  </c:pt>
                  <c:pt idx="17">
                    <c:v>2026 m.</c:v>
                  </c:pt>
                  <c:pt idx="18">
                    <c:v>2025 m.</c:v>
                  </c:pt>
                  <c:pt idx="19">
                    <c:v>2026 m.</c:v>
                  </c:pt>
                  <c:pt idx="20">
                    <c:v>2025 m.</c:v>
                  </c:pt>
                  <c:pt idx="21">
                    <c:v>2026 m.</c:v>
                  </c:pt>
                  <c:pt idx="22">
                    <c:v>2025 m.</c:v>
                  </c:pt>
                  <c:pt idx="23">
                    <c:v>2026 m.</c:v>
                  </c:pt>
                  <c:pt idx="24">
                    <c:v>2025 m.</c:v>
                  </c:pt>
                  <c:pt idx="25">
                    <c:v>2026 m.</c:v>
                  </c:pt>
                  <c:pt idx="26">
                    <c:v>2025 m.</c:v>
                  </c:pt>
                  <c:pt idx="27">
                    <c:v>2026 m.</c:v>
                  </c:pt>
                </c:lvl>
                <c:lvl>
                  <c:pt idx="0">
                    <c:v>Matematika A</c:v>
                  </c:pt>
                  <c:pt idx="2">
                    <c:v>Matematika B</c:v>
                  </c:pt>
                  <c:pt idx="4">
                    <c:v>Lietuvių kalba ir literatūra A</c:v>
                  </c:pt>
                  <c:pt idx="6">
                    <c:v>Lietuvių kalba ir literatūra B</c:v>
                  </c:pt>
                  <c:pt idx="8">
                    <c:v>Geografija</c:v>
                  </c:pt>
                  <c:pt idx="10">
                    <c:v>Biologija</c:v>
                  </c:pt>
                  <c:pt idx="12">
                    <c:v>Ekonomika</c:v>
                  </c:pt>
                  <c:pt idx="14">
                    <c:v>Filosofija</c:v>
                  </c:pt>
                  <c:pt idx="16">
                    <c:v>Fizika</c:v>
                  </c:pt>
                  <c:pt idx="18">
                    <c:v>Chemija</c:v>
                  </c:pt>
                  <c:pt idx="20">
                    <c:v>Informatika</c:v>
                  </c:pt>
                  <c:pt idx="22">
                    <c:v>Istorija</c:v>
                  </c:pt>
                  <c:pt idx="24">
                    <c:v>Užsienio kalba (anglų)</c:v>
                  </c:pt>
                  <c:pt idx="26">
                    <c:v>Rusų tautinės mažumos gimtoji kalba ir literatūra</c:v>
                  </c:pt>
                </c:lvl>
              </c:multiLvlStrCache>
            </c:multiLvlStrRef>
          </c:cat>
          <c:val>
            <c:numRef>
              <c:f>Suvestinė!$D$50:$D$77</c:f>
              <c:numCache>
                <c:formatCode>0.00</c:formatCode>
                <c:ptCount val="28"/>
                <c:pt idx="0">
                  <c:v>83.483691880638446</c:v>
                </c:pt>
                <c:pt idx="1">
                  <c:v>86.035215543412264</c:v>
                </c:pt>
                <c:pt idx="2">
                  <c:v>65.418502202643168</c:v>
                </c:pt>
                <c:pt idx="3">
                  <c:v>83.56643356643356</c:v>
                </c:pt>
                <c:pt idx="4">
                  <c:v>96.957746478873233</c:v>
                </c:pt>
                <c:pt idx="5">
                  <c:v>99.097185342538509</c:v>
                </c:pt>
                <c:pt idx="6">
                  <c:v>78.67036011080333</c:v>
                </c:pt>
                <c:pt idx="7">
                  <c:v>91.388888888888886</c:v>
                </c:pt>
                <c:pt idx="8">
                  <c:v>98.044009779951097</c:v>
                </c:pt>
                <c:pt idx="9">
                  <c:v>99.193548387096769</c:v>
                </c:pt>
                <c:pt idx="10">
                  <c:v>96.625</c:v>
                </c:pt>
                <c:pt idx="11">
                  <c:v>93.233082706766922</c:v>
                </c:pt>
                <c:pt idx="12">
                  <c:v>96.341463414634148</c:v>
                </c:pt>
                <c:pt idx="13">
                  <c:v>89.080459770114942</c:v>
                </c:pt>
                <c:pt idx="14" formatCode="General">
                  <c:v>100</c:v>
                </c:pt>
                <c:pt idx="15" formatCode="General">
                  <c:v>87.5</c:v>
                </c:pt>
                <c:pt idx="16">
                  <c:v>95</c:v>
                </c:pt>
                <c:pt idx="17">
                  <c:v>96.449704142011839</c:v>
                </c:pt>
                <c:pt idx="18">
                  <c:v>96.945010183299388</c:v>
                </c:pt>
                <c:pt idx="19">
                  <c:v>97.701149425287355</c:v>
                </c:pt>
                <c:pt idx="20">
                  <c:v>98.097826086956516</c:v>
                </c:pt>
                <c:pt idx="21">
                  <c:v>99.232736572890019</c:v>
                </c:pt>
                <c:pt idx="22">
                  <c:v>98.662704309063898</c:v>
                </c:pt>
                <c:pt idx="23">
                  <c:v>98.963730569948183</c:v>
                </c:pt>
                <c:pt idx="24">
                  <c:v>97.923322683706076</c:v>
                </c:pt>
                <c:pt idx="25">
                  <c:v>98.60968074150361</c:v>
                </c:pt>
                <c:pt idx="26">
                  <c:v>100</c:v>
                </c:pt>
                <c:pt idx="27">
                  <c:v>100</c:v>
                </c:pt>
              </c:numCache>
            </c:numRef>
          </c:val>
          <c:extLst>
            <c:ext xmlns:c16="http://schemas.microsoft.com/office/drawing/2014/chart" uri="{C3380CC4-5D6E-409C-BE32-E72D297353CC}">
              <c16:uniqueId val="{00000001-DD48-434A-8AE6-4B1BB216C707}"/>
            </c:ext>
          </c:extLst>
        </c:ser>
        <c:ser>
          <c:idx val="2"/>
          <c:order val="2"/>
          <c:tx>
            <c:strRef>
              <c:f>Suvestinė!$E$49</c:f>
              <c:strCache>
                <c:ptCount val="1"/>
                <c:pt idx="0">
                  <c:v>Gavusiųjų 100 balų sk.</c:v>
                </c:pt>
              </c:strCache>
            </c:strRef>
          </c:tx>
          <c:spPr>
            <a:solidFill>
              <a:srgbClr val="FFC000"/>
            </a:solidFill>
            <a:ln>
              <a:solidFill>
                <a:srgbClr val="FFC000"/>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Suvestinė!$A$50:$B$77</c:f>
              <c:multiLvlStrCache>
                <c:ptCount val="28"/>
                <c:lvl>
                  <c:pt idx="0">
                    <c:v>2025 m.</c:v>
                  </c:pt>
                  <c:pt idx="1">
                    <c:v>2026 m.</c:v>
                  </c:pt>
                  <c:pt idx="2">
                    <c:v>2025 m.</c:v>
                  </c:pt>
                  <c:pt idx="3">
                    <c:v>2026 m.</c:v>
                  </c:pt>
                  <c:pt idx="4">
                    <c:v>2025 m.</c:v>
                  </c:pt>
                  <c:pt idx="5">
                    <c:v>2026 m.</c:v>
                  </c:pt>
                  <c:pt idx="6">
                    <c:v>2025 m.</c:v>
                  </c:pt>
                  <c:pt idx="7">
                    <c:v>2026 m.</c:v>
                  </c:pt>
                  <c:pt idx="8">
                    <c:v>2025 m.</c:v>
                  </c:pt>
                  <c:pt idx="9">
                    <c:v>2026 m.</c:v>
                  </c:pt>
                  <c:pt idx="10">
                    <c:v>2025 m.</c:v>
                  </c:pt>
                  <c:pt idx="11">
                    <c:v>2026 m.</c:v>
                  </c:pt>
                  <c:pt idx="12">
                    <c:v>2025 m.</c:v>
                  </c:pt>
                  <c:pt idx="13">
                    <c:v>2026 m.</c:v>
                  </c:pt>
                  <c:pt idx="14">
                    <c:v>2025 m.</c:v>
                  </c:pt>
                  <c:pt idx="15">
                    <c:v>2026 m.</c:v>
                  </c:pt>
                  <c:pt idx="16">
                    <c:v>2025 m.</c:v>
                  </c:pt>
                  <c:pt idx="17">
                    <c:v>2026 m.</c:v>
                  </c:pt>
                  <c:pt idx="18">
                    <c:v>2025 m.</c:v>
                  </c:pt>
                  <c:pt idx="19">
                    <c:v>2026 m.</c:v>
                  </c:pt>
                  <c:pt idx="20">
                    <c:v>2025 m.</c:v>
                  </c:pt>
                  <c:pt idx="21">
                    <c:v>2026 m.</c:v>
                  </c:pt>
                  <c:pt idx="22">
                    <c:v>2025 m.</c:v>
                  </c:pt>
                  <c:pt idx="23">
                    <c:v>2026 m.</c:v>
                  </c:pt>
                  <c:pt idx="24">
                    <c:v>2025 m.</c:v>
                  </c:pt>
                  <c:pt idx="25">
                    <c:v>2026 m.</c:v>
                  </c:pt>
                  <c:pt idx="26">
                    <c:v>2025 m.</c:v>
                  </c:pt>
                  <c:pt idx="27">
                    <c:v>2026 m.</c:v>
                  </c:pt>
                </c:lvl>
                <c:lvl>
                  <c:pt idx="0">
                    <c:v>Matematika A</c:v>
                  </c:pt>
                  <c:pt idx="2">
                    <c:v>Matematika B</c:v>
                  </c:pt>
                  <c:pt idx="4">
                    <c:v>Lietuvių kalba ir literatūra A</c:v>
                  </c:pt>
                  <c:pt idx="6">
                    <c:v>Lietuvių kalba ir literatūra B</c:v>
                  </c:pt>
                  <c:pt idx="8">
                    <c:v>Geografija</c:v>
                  </c:pt>
                  <c:pt idx="10">
                    <c:v>Biologija</c:v>
                  </c:pt>
                  <c:pt idx="12">
                    <c:v>Ekonomika</c:v>
                  </c:pt>
                  <c:pt idx="14">
                    <c:v>Filosofija</c:v>
                  </c:pt>
                  <c:pt idx="16">
                    <c:v>Fizika</c:v>
                  </c:pt>
                  <c:pt idx="18">
                    <c:v>Chemija</c:v>
                  </c:pt>
                  <c:pt idx="20">
                    <c:v>Informatika</c:v>
                  </c:pt>
                  <c:pt idx="22">
                    <c:v>Istorija</c:v>
                  </c:pt>
                  <c:pt idx="24">
                    <c:v>Užsienio kalba (anglų)</c:v>
                  </c:pt>
                  <c:pt idx="26">
                    <c:v>Rusų tautinės mažumos gimtoji kalba ir literatūra</c:v>
                  </c:pt>
                </c:lvl>
              </c:multiLvlStrCache>
            </c:multiLvlStrRef>
          </c:cat>
          <c:val>
            <c:numRef>
              <c:f>Suvestinė!$E$50:$E$77</c:f>
              <c:numCache>
                <c:formatCode>0.00</c:formatCode>
                <c:ptCount val="28"/>
                <c:pt idx="0">
                  <c:v>4.9271339347675225</c:v>
                </c:pt>
                <c:pt idx="1">
                  <c:v>0.72595281306715065</c:v>
                </c:pt>
                <c:pt idx="2">
                  <c:v>0</c:v>
                </c:pt>
                <c:pt idx="3">
                  <c:v>0</c:v>
                </c:pt>
                <c:pt idx="4">
                  <c:v>0.45070422535211269</c:v>
                </c:pt>
                <c:pt idx="5">
                  <c:v>0.95592140201805631</c:v>
                </c:pt>
                <c:pt idx="6">
                  <c:v>0</c:v>
                </c:pt>
                <c:pt idx="7">
                  <c:v>0</c:v>
                </c:pt>
                <c:pt idx="8">
                  <c:v>5.1344743276283618</c:v>
                </c:pt>
                <c:pt idx="9">
                  <c:v>0.5376344086021505</c:v>
                </c:pt>
                <c:pt idx="10">
                  <c:v>1.125</c:v>
                </c:pt>
                <c:pt idx="11">
                  <c:v>0</c:v>
                </c:pt>
                <c:pt idx="12">
                  <c:v>0.6097560975609756</c:v>
                </c:pt>
                <c:pt idx="13">
                  <c:v>0.57471264367816088</c:v>
                </c:pt>
                <c:pt idx="14" formatCode="General">
                  <c:v>0</c:v>
                </c:pt>
                <c:pt idx="15" formatCode="General">
                  <c:v>0</c:v>
                </c:pt>
                <c:pt idx="16">
                  <c:v>2.0833333333333335</c:v>
                </c:pt>
                <c:pt idx="17">
                  <c:v>0.29585798816568049</c:v>
                </c:pt>
                <c:pt idx="18">
                  <c:v>11.812627291242363</c:v>
                </c:pt>
                <c:pt idx="19">
                  <c:v>0.38314176245210729</c:v>
                </c:pt>
                <c:pt idx="20">
                  <c:v>22.826086956521738</c:v>
                </c:pt>
                <c:pt idx="21">
                  <c:v>4.3478260869565215</c:v>
                </c:pt>
                <c:pt idx="22">
                  <c:v>7.132243684992571</c:v>
                </c:pt>
                <c:pt idx="23">
                  <c:v>0.38860103626943004</c:v>
                </c:pt>
                <c:pt idx="24">
                  <c:v>17.305644302449416</c:v>
                </c:pt>
                <c:pt idx="25">
                  <c:v>1.0813594232749744</c:v>
                </c:pt>
                <c:pt idx="26">
                  <c:v>0</c:v>
                </c:pt>
                <c:pt idx="27">
                  <c:v>0</c:v>
                </c:pt>
              </c:numCache>
            </c:numRef>
          </c:val>
          <c:extLst>
            <c:ext xmlns:c16="http://schemas.microsoft.com/office/drawing/2014/chart" uri="{C3380CC4-5D6E-409C-BE32-E72D297353CC}">
              <c16:uniqueId val="{00000002-DD48-434A-8AE6-4B1BB216C707}"/>
            </c:ext>
          </c:extLst>
        </c:ser>
        <c:dLbls>
          <c:showLegendKey val="0"/>
          <c:showVal val="0"/>
          <c:showCatName val="0"/>
          <c:showSerName val="0"/>
          <c:showPercent val="0"/>
          <c:showBubbleSize val="0"/>
        </c:dLbls>
        <c:gapWidth val="150"/>
        <c:overlap val="100"/>
        <c:axId val="131391311"/>
        <c:axId val="131397551"/>
      </c:barChart>
      <c:catAx>
        <c:axId val="1313913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50" b="0" i="0" u="none" strike="noStrike" kern="1200" baseline="0">
                <a:solidFill>
                  <a:schemeClr val="tx1"/>
                </a:solidFill>
                <a:latin typeface="+mn-lt"/>
                <a:ea typeface="+mn-ea"/>
                <a:cs typeface="+mn-cs"/>
              </a:defRPr>
            </a:pPr>
            <a:endParaRPr lang="lt-LT"/>
          </a:p>
        </c:txPr>
        <c:crossAx val="131397551"/>
        <c:crosses val="autoZero"/>
        <c:auto val="1"/>
        <c:lblAlgn val="ctr"/>
        <c:lblOffset val="100"/>
        <c:noMultiLvlLbl val="0"/>
      </c:catAx>
      <c:valAx>
        <c:axId val="131397551"/>
        <c:scaling>
          <c:orientation val="minMax"/>
        </c:scaling>
        <c:delete val="1"/>
        <c:axPos val="b"/>
        <c:numFmt formatCode="0.00" sourceLinked="1"/>
        <c:majorTickMark val="none"/>
        <c:minorTickMark val="none"/>
        <c:tickLblPos val="nextTo"/>
        <c:crossAx val="131391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6815898592224154E-2"/>
          <c:y val="3.7703513281919454E-2"/>
          <c:w val="0.97439047906892851"/>
          <c:h val="0.80437571267601837"/>
        </c:manualLayout>
      </c:layout>
      <c:barChart>
        <c:barDir val="col"/>
        <c:grouping val="stacked"/>
        <c:varyColors val="0"/>
        <c:ser>
          <c:idx val="0"/>
          <c:order val="0"/>
          <c:tx>
            <c:strRef>
              <c:f>'[SUP BUMe.xlsx]2023_2024'!$A$68</c:f>
              <c:strCache>
                <c:ptCount val="1"/>
                <c:pt idx="0">
                  <c:v>Bendras mokinių skaičius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 BUMe.xlsx]2023_2024'!$B$67:$H$67</c:f>
              <c:strCache>
                <c:ptCount val="7"/>
                <c:pt idx="0">
                  <c:v>2019-2020</c:v>
                </c:pt>
                <c:pt idx="1">
                  <c:v>2020-2021</c:v>
                </c:pt>
                <c:pt idx="2">
                  <c:v>2021-2022</c:v>
                </c:pt>
                <c:pt idx="3">
                  <c:v>2022-2023</c:v>
                </c:pt>
                <c:pt idx="4">
                  <c:v>2023-2024</c:v>
                </c:pt>
                <c:pt idx="5">
                  <c:v>2024-2025</c:v>
                </c:pt>
                <c:pt idx="6">
                  <c:v>2025-2026</c:v>
                </c:pt>
              </c:strCache>
            </c:strRef>
          </c:cat>
          <c:val>
            <c:numRef>
              <c:f>'[SUP BUMe.xlsx]2023_2024'!$B$68:$H$68</c:f>
              <c:numCache>
                <c:formatCode>General</c:formatCode>
                <c:ptCount val="7"/>
                <c:pt idx="0">
                  <c:v>31533</c:v>
                </c:pt>
                <c:pt idx="1">
                  <c:v>32130</c:v>
                </c:pt>
                <c:pt idx="2">
                  <c:v>32533</c:v>
                </c:pt>
                <c:pt idx="3">
                  <c:v>34095</c:v>
                </c:pt>
                <c:pt idx="4">
                  <c:v>34317</c:v>
                </c:pt>
                <c:pt idx="5">
                  <c:v>34667</c:v>
                </c:pt>
                <c:pt idx="6">
                  <c:v>34983</c:v>
                </c:pt>
              </c:numCache>
            </c:numRef>
          </c:val>
          <c:extLst>
            <c:ext xmlns:c16="http://schemas.microsoft.com/office/drawing/2014/chart" uri="{C3380CC4-5D6E-409C-BE32-E72D297353CC}">
              <c16:uniqueId val="{00000000-975A-4DB0-85FF-09EDA2D03192}"/>
            </c:ext>
          </c:extLst>
        </c:ser>
        <c:ser>
          <c:idx val="1"/>
          <c:order val="1"/>
          <c:tx>
            <c:strRef>
              <c:f>'[SUP BUMe.xlsx]2023_2024'!$A$69</c:f>
              <c:strCache>
                <c:ptCount val="1"/>
                <c:pt idx="0">
                  <c:v>SUP mokinių skaičius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'[SUP BUMe.xlsx]2023_2024'!$B$67:$H$67</c:f>
              <c:strCache>
                <c:ptCount val="7"/>
                <c:pt idx="0">
                  <c:v>2019-2020</c:v>
                </c:pt>
                <c:pt idx="1">
                  <c:v>2020-2021</c:v>
                </c:pt>
                <c:pt idx="2">
                  <c:v>2021-2022</c:v>
                </c:pt>
                <c:pt idx="3">
                  <c:v>2022-2023</c:v>
                </c:pt>
                <c:pt idx="4">
                  <c:v>2023-2024</c:v>
                </c:pt>
                <c:pt idx="5">
                  <c:v>2024-2025</c:v>
                </c:pt>
                <c:pt idx="6">
                  <c:v>2025-2026</c:v>
                </c:pt>
              </c:strCache>
            </c:strRef>
          </c:cat>
          <c:val>
            <c:numRef>
              <c:f>'[SUP BUMe.xlsx]2023_2024'!$B$69:$H$69</c:f>
              <c:numCache>
                <c:formatCode>General</c:formatCode>
                <c:ptCount val="7"/>
                <c:pt idx="0">
                  <c:v>4022</c:v>
                </c:pt>
                <c:pt idx="1">
                  <c:v>4278</c:v>
                </c:pt>
                <c:pt idx="2">
                  <c:v>4442</c:v>
                </c:pt>
                <c:pt idx="3">
                  <c:v>4633</c:v>
                </c:pt>
                <c:pt idx="4">
                  <c:v>4906</c:v>
                </c:pt>
                <c:pt idx="5">
                  <c:v>4958</c:v>
                </c:pt>
                <c:pt idx="6">
                  <c:v>4831</c:v>
                </c:pt>
              </c:numCache>
            </c:numRef>
          </c:val>
          <c:extLst>
            <c:ext xmlns:c16="http://schemas.microsoft.com/office/drawing/2014/chart" uri="{C3380CC4-5D6E-409C-BE32-E72D297353CC}">
              <c16:uniqueId val="{00000001-975A-4DB0-85FF-09EDA2D03192}"/>
            </c:ext>
          </c:extLst>
        </c:ser>
        <c:ser>
          <c:idx val="2"/>
          <c:order val="2"/>
          <c:tx>
            <c:strRef>
              <c:f>'[SUP BUMe.xlsx]2023_2024'!$A$70</c:f>
              <c:strCache>
                <c:ptCount val="1"/>
                <c:pt idx="0">
                  <c:v>SUP mokinių dalis nuo bendro mok.sk.</c:v>
                </c:pt>
              </c:strCache>
            </c:strRef>
          </c:tx>
          <c:spPr>
            <a:solidFill>
              <a:schemeClr val="accent6"/>
            </a:solidFill>
            <a:ln>
              <a:noFill/>
            </a:ln>
            <a:effectLst/>
          </c:spPr>
          <c:invertIfNegative val="0"/>
          <c:cat>
            <c:strRef>
              <c:f>'[SUP BUMe.xlsx]2023_2024'!$B$67:$H$67</c:f>
              <c:strCache>
                <c:ptCount val="7"/>
                <c:pt idx="0">
                  <c:v>2019-2020</c:v>
                </c:pt>
                <c:pt idx="1">
                  <c:v>2020-2021</c:v>
                </c:pt>
                <c:pt idx="2">
                  <c:v>2021-2022</c:v>
                </c:pt>
                <c:pt idx="3">
                  <c:v>2022-2023</c:v>
                </c:pt>
                <c:pt idx="4">
                  <c:v>2023-2024</c:v>
                </c:pt>
                <c:pt idx="5">
                  <c:v>2024-2025</c:v>
                </c:pt>
                <c:pt idx="6">
                  <c:v>2025-2026</c:v>
                </c:pt>
              </c:strCache>
            </c:strRef>
          </c:cat>
          <c:val>
            <c:numRef>
              <c:f>'[SUP BUMe.xlsx]2023_2024'!$B$70:$H$70</c:f>
              <c:numCache>
                <c:formatCode>General</c:formatCode>
                <c:ptCount val="7"/>
                <c:pt idx="0">
                  <c:v>12.754891700757936</c:v>
                </c:pt>
                <c:pt idx="1">
                  <c:v>13.314659197012139</c:v>
                </c:pt>
                <c:pt idx="2">
                  <c:v>13.653828420373159</c:v>
                </c:pt>
                <c:pt idx="3">
                  <c:v>13.588502713007772</c:v>
                </c:pt>
                <c:pt idx="4">
                  <c:v>14.296121455838215</c:v>
                </c:pt>
                <c:pt idx="5">
                  <c:v>14.301785559754233</c:v>
                </c:pt>
                <c:pt idx="6">
                  <c:v>13.809564645685047</c:v>
                </c:pt>
              </c:numCache>
            </c:numRef>
          </c:val>
          <c:extLst>
            <c:ext xmlns:c16="http://schemas.microsoft.com/office/drawing/2014/chart" uri="{C3380CC4-5D6E-409C-BE32-E72D297353CC}">
              <c16:uniqueId val="{00000002-975A-4DB0-85FF-09EDA2D03192}"/>
            </c:ext>
          </c:extLst>
        </c:ser>
        <c:dLbls>
          <c:showLegendKey val="0"/>
          <c:showVal val="0"/>
          <c:showCatName val="0"/>
          <c:showSerName val="0"/>
          <c:showPercent val="0"/>
          <c:showBubbleSize val="0"/>
        </c:dLbls>
        <c:gapWidth val="150"/>
        <c:overlap val="100"/>
        <c:axId val="562607008"/>
        <c:axId val="562608976"/>
      </c:barChart>
      <c:catAx>
        <c:axId val="5626070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Times New Roman" panose="02020603050405020304" pitchFamily="18" charset="0"/>
              </a:defRPr>
            </a:pPr>
            <a:endParaRPr lang="lt-LT"/>
          </a:p>
        </c:txPr>
        <c:crossAx val="562608976"/>
        <c:crosses val="autoZero"/>
        <c:auto val="1"/>
        <c:lblAlgn val="ctr"/>
        <c:lblOffset val="100"/>
        <c:noMultiLvlLbl val="0"/>
      </c:catAx>
      <c:valAx>
        <c:axId val="562608976"/>
        <c:scaling>
          <c:orientation val="minMax"/>
          <c:max val="40000"/>
        </c:scaling>
        <c:delete val="1"/>
        <c:axPos val="l"/>
        <c:numFmt formatCode="General" sourceLinked="1"/>
        <c:majorTickMark val="none"/>
        <c:minorTickMark val="none"/>
        <c:tickLblPos val="nextTo"/>
        <c:crossAx val="562607008"/>
        <c:crosses val="autoZero"/>
        <c:crossBetween val="between"/>
      </c:valAx>
      <c:spPr>
        <a:noFill/>
        <a:ln>
          <a:noFill/>
        </a:ln>
        <a:effectLst/>
      </c:spPr>
    </c:plotArea>
    <c:legend>
      <c:legendPos val="b"/>
      <c:layout>
        <c:manualLayout>
          <c:xMode val="edge"/>
          <c:yMode val="edge"/>
          <c:x val="5.3049350166070867E-2"/>
          <c:y val="0.93277210718798265"/>
          <c:w val="0.88658490779082821"/>
          <c:h val="5.4759111495696983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737918677195913E-2"/>
          <c:y val="4.4315912414600761E-5"/>
          <c:w val="0.91139902272041318"/>
          <c:h val="0.75618512742095545"/>
        </c:manualLayout>
      </c:layout>
      <c:barChart>
        <c:barDir val="col"/>
        <c:grouping val="clustered"/>
        <c:varyColors val="0"/>
        <c:ser>
          <c:idx val="0"/>
          <c:order val="0"/>
          <c:tx>
            <c:strRef>
              <c:f>'2023_2024'!$A$73</c:f>
              <c:strCache>
                <c:ptCount val="1"/>
                <c:pt idx="0">
                  <c:v>SUP (d. ir l. d.) mokinių dalis BUM'e</c:v>
                </c:pt>
              </c:strCache>
            </c:strRef>
          </c:tx>
          <c:spPr>
            <a:solidFill>
              <a:schemeClr val="accent1"/>
            </a:solidFill>
            <a:ln>
              <a:noFill/>
            </a:ln>
            <a:effectLst/>
          </c:spPr>
          <c:invertIfNegative val="0"/>
          <c:dLbls>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Times New Roman" panose="02020603050405020304" pitchFamily="18" charset="0"/>
                    </a:defRPr>
                  </a:pPr>
                  <a:endParaRPr lang="lt-LT"/>
                </a:p>
              </c:txPr>
              <c:showLegendKey val="0"/>
              <c:showVal val="1"/>
              <c:showCatName val="0"/>
              <c:showSerName val="0"/>
              <c:showPercent val="0"/>
              <c:showBubbleSize val="0"/>
              <c:extLst>
                <c:ext xmlns:c16="http://schemas.microsoft.com/office/drawing/2014/chart" uri="{C3380CC4-5D6E-409C-BE32-E72D297353CC}">
                  <c16:uniqueId val="{00000005-A794-4C77-BCBB-BB7223303B3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trendline>
            <c:spPr>
              <a:ln w="19050" cap="rnd">
                <a:solidFill>
                  <a:schemeClr val="accent1"/>
                </a:solidFill>
                <a:prstDash val="sysDot"/>
              </a:ln>
              <a:effectLst/>
            </c:spPr>
            <c:trendlineType val="linear"/>
            <c:dispRSqr val="0"/>
            <c:dispEq val="0"/>
          </c:trendline>
          <c:cat>
            <c:strRef>
              <c:f>'2023_2024'!$B$67:$H$67</c:f>
              <c:strCache>
                <c:ptCount val="7"/>
                <c:pt idx="0">
                  <c:v>2019-2020</c:v>
                </c:pt>
                <c:pt idx="1">
                  <c:v>2020-2021</c:v>
                </c:pt>
                <c:pt idx="2">
                  <c:v>2021-2022</c:v>
                </c:pt>
                <c:pt idx="3">
                  <c:v>2022-2023</c:v>
                </c:pt>
                <c:pt idx="4">
                  <c:v>2023-2024</c:v>
                </c:pt>
                <c:pt idx="5">
                  <c:v>2024-2025</c:v>
                </c:pt>
                <c:pt idx="6">
                  <c:v>2025-2026</c:v>
                </c:pt>
              </c:strCache>
            </c:strRef>
          </c:cat>
          <c:val>
            <c:numRef>
              <c:f>'2023_2024'!$B$73:$H$73</c:f>
              <c:numCache>
                <c:formatCode>0.00</c:formatCode>
                <c:ptCount val="7"/>
                <c:pt idx="0">
                  <c:v>54.606741573033709</c:v>
                </c:pt>
                <c:pt idx="1">
                  <c:v>47.263157894736842</c:v>
                </c:pt>
                <c:pt idx="2">
                  <c:v>49.653808110781405</c:v>
                </c:pt>
                <c:pt idx="3">
                  <c:v>51.743119266055047</c:v>
                </c:pt>
                <c:pt idx="4">
                  <c:v>54.795663052543787</c:v>
                </c:pt>
                <c:pt idx="5">
                  <c:v>53.699085619285121</c:v>
                </c:pt>
                <c:pt idx="6">
                  <c:v>58.351729212656366</c:v>
                </c:pt>
              </c:numCache>
            </c:numRef>
          </c:val>
          <c:extLst>
            <c:ext xmlns:c16="http://schemas.microsoft.com/office/drawing/2014/chart" uri="{C3380CC4-5D6E-409C-BE32-E72D297353CC}">
              <c16:uniqueId val="{00000001-A794-4C77-BCBB-BB7223303B3F}"/>
            </c:ext>
          </c:extLst>
        </c:ser>
        <c:ser>
          <c:idx val="1"/>
          <c:order val="1"/>
          <c:tx>
            <c:strRef>
              <c:f>'2023_2024'!$A$74</c:f>
              <c:strCache>
                <c:ptCount val="1"/>
                <c:pt idx="0">
                  <c:v>SUP (d. ir l. d.) mokinių dalis specialiosiose mokyklose</c:v>
                </c:pt>
              </c:strCache>
            </c:strRef>
          </c:tx>
          <c:spPr>
            <a:solidFill>
              <a:schemeClr val="accent2"/>
            </a:solidFill>
            <a:ln>
              <a:noFill/>
            </a:ln>
            <a:effectLst/>
          </c:spPr>
          <c:invertIfNegative val="0"/>
          <c:dLbls>
            <c:dLbl>
              <c:idx val="2"/>
              <c:layout>
                <c:manualLayout>
                  <c:x val="5.82241630276564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794-4C77-BCBB-BB7223303B3F}"/>
                </c:ext>
              </c:extLst>
            </c:dLbl>
            <c:dLbl>
              <c:idx val="3"/>
              <c:layout>
                <c:manualLayout>
                  <c:x val="7.8531681924249759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794-4C77-BCBB-BB7223303B3F}"/>
                </c:ext>
              </c:extLst>
            </c:dLbl>
            <c:dLbl>
              <c:idx val="4"/>
              <c:layout>
                <c:manualLayout>
                  <c:x val="7.8531681924248944E-3"/>
                  <c:y val="-2.194136886153493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794-4C77-BCBB-BB7223303B3F}"/>
                </c:ext>
              </c:extLst>
            </c:dLbl>
            <c:dLbl>
              <c:idx val="5"/>
              <c:layout>
                <c:manualLayout>
                  <c:x val="7.8531681924248944E-3"/>
                  <c:y val="-4.0225378225812211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794-4C77-BCBB-BB7223303B3F}"/>
                </c:ext>
              </c:extLst>
            </c:dLbl>
            <c:dLbl>
              <c:idx val="6"/>
              <c:layout>
                <c:manualLayout>
                  <c:x val="4.4875246813857479E-3"/>
                  <c:y val="-4.3882737723069864E-3"/>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Times New Roman" panose="02020603050405020304" pitchFamily="18" charset="0"/>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794-4C77-BCBB-BB7223303B3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Times New Roman" panose="02020603050405020304" pitchFamily="18" charset="0"/>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'2023_2024'!$B$67:$H$67</c:f>
              <c:strCache>
                <c:ptCount val="7"/>
                <c:pt idx="0">
                  <c:v>2019-2020</c:v>
                </c:pt>
                <c:pt idx="1">
                  <c:v>2020-2021</c:v>
                </c:pt>
                <c:pt idx="2">
                  <c:v>2021-2022</c:v>
                </c:pt>
                <c:pt idx="3">
                  <c:v>2022-2023</c:v>
                </c:pt>
                <c:pt idx="4">
                  <c:v>2023-2024</c:v>
                </c:pt>
                <c:pt idx="5">
                  <c:v>2024-2025</c:v>
                </c:pt>
                <c:pt idx="6">
                  <c:v>2025-2026</c:v>
                </c:pt>
              </c:strCache>
            </c:strRef>
          </c:cat>
          <c:val>
            <c:numRef>
              <c:f>'2023_2024'!$B$74:$H$74</c:f>
              <c:numCache>
                <c:formatCode>0.00</c:formatCode>
                <c:ptCount val="7"/>
                <c:pt idx="0">
                  <c:v>45.393258426966291</c:v>
                </c:pt>
                <c:pt idx="1">
                  <c:v>52.736842105263158</c:v>
                </c:pt>
                <c:pt idx="2">
                  <c:v>50.346191889218595</c:v>
                </c:pt>
                <c:pt idx="3">
                  <c:v>48.256880733944953</c:v>
                </c:pt>
                <c:pt idx="4">
                  <c:v>45.204336947456213</c:v>
                </c:pt>
                <c:pt idx="5">
                  <c:v>46.300914380714879</c:v>
                </c:pt>
                <c:pt idx="6">
                  <c:v>41.648270787343634</c:v>
                </c:pt>
              </c:numCache>
            </c:numRef>
          </c:val>
          <c:extLst>
            <c:ext xmlns:c16="http://schemas.microsoft.com/office/drawing/2014/chart" uri="{C3380CC4-5D6E-409C-BE32-E72D297353CC}">
              <c16:uniqueId val="{00000003-A794-4C77-BCBB-BB7223303B3F}"/>
            </c:ext>
          </c:extLst>
        </c:ser>
        <c:dLbls>
          <c:showLegendKey val="0"/>
          <c:showVal val="0"/>
          <c:showCatName val="0"/>
          <c:showSerName val="0"/>
          <c:showPercent val="0"/>
          <c:showBubbleSize val="0"/>
        </c:dLbls>
        <c:gapWidth val="150"/>
        <c:axId val="493109304"/>
        <c:axId val="493108320"/>
      </c:barChart>
      <c:catAx>
        <c:axId val="493109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Times New Roman" panose="02020603050405020304" pitchFamily="18" charset="0"/>
              </a:defRPr>
            </a:pPr>
            <a:endParaRPr lang="lt-LT"/>
          </a:p>
        </c:txPr>
        <c:crossAx val="493108320"/>
        <c:crosses val="autoZero"/>
        <c:auto val="1"/>
        <c:lblAlgn val="ctr"/>
        <c:lblOffset val="100"/>
        <c:noMultiLvlLbl val="0"/>
      </c:catAx>
      <c:valAx>
        <c:axId val="493108320"/>
        <c:scaling>
          <c:orientation val="minMax"/>
        </c:scaling>
        <c:delete val="1"/>
        <c:axPos val="l"/>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Times New Roman" panose="02020603050405020304" pitchFamily="18" charset="0"/>
                  </a:defRPr>
                </a:pPr>
                <a:r>
                  <a:rPr lang="lt-LT" sz="1600">
                    <a:latin typeface="+mn-lt"/>
                    <a:cs typeface="Times New Roman" panose="02020603050405020304" pitchFamily="18" charset="0"/>
                  </a:rPr>
                  <a:t>Mokinių</a:t>
                </a:r>
                <a:r>
                  <a:rPr lang="lt-LT" sz="1600" baseline="0">
                    <a:latin typeface="+mn-lt"/>
                    <a:cs typeface="Times New Roman" panose="02020603050405020304" pitchFamily="18" charset="0"/>
                  </a:rPr>
                  <a:t> s</a:t>
                </a:r>
                <a:r>
                  <a:rPr lang="en-US" sz="1600">
                    <a:latin typeface="+mn-lt"/>
                    <a:cs typeface="Times New Roman" panose="02020603050405020304" pitchFamily="18" charset="0"/>
                  </a:rPr>
                  <a:t>kai</a:t>
                </a:r>
                <a:r>
                  <a:rPr lang="lt-LT" sz="1600">
                    <a:latin typeface="+mn-lt"/>
                    <a:cs typeface="Times New Roman" panose="02020603050405020304" pitchFamily="18" charset="0"/>
                  </a:rPr>
                  <a:t>čiaus</a:t>
                </a:r>
                <a:r>
                  <a:rPr lang="lt-LT" sz="1600" baseline="0">
                    <a:latin typeface="+mn-lt"/>
                    <a:cs typeface="Times New Roman" panose="02020603050405020304" pitchFamily="18" charset="0"/>
                  </a:rPr>
                  <a:t> dalis, proc.</a:t>
                </a:r>
                <a:endParaRPr lang="lt-LT" sz="1600">
                  <a:latin typeface="+mn-lt"/>
                  <a:cs typeface="Times New Roman" panose="02020603050405020304" pitchFamily="18" charset="0"/>
                </a:endParaRPr>
              </a:p>
            </c:rich>
          </c:tx>
          <c:layout>
            <c:manualLayout>
              <c:xMode val="edge"/>
              <c:yMode val="edge"/>
              <c:x val="3.2547451156650656E-2"/>
              <c:y val="0.19655973818780673"/>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Times New Roman" panose="02020603050405020304" pitchFamily="18" charset="0"/>
                </a:defRPr>
              </a:pPr>
              <a:endParaRPr lang="lt-LT"/>
            </a:p>
          </c:txPr>
        </c:title>
        <c:numFmt formatCode="0" sourceLinked="0"/>
        <c:majorTickMark val="out"/>
        <c:minorTickMark val="none"/>
        <c:tickLblPos val="nextTo"/>
        <c:crossAx val="493109304"/>
        <c:crosses val="autoZero"/>
        <c:crossBetween val="between"/>
      </c:valAx>
      <c:spPr>
        <a:noFill/>
        <a:ln>
          <a:noFill/>
        </a:ln>
        <a:effectLst/>
      </c:spPr>
    </c:plotArea>
    <c:legend>
      <c:legendPos val="r"/>
      <c:layout>
        <c:manualLayout>
          <c:xMode val="edge"/>
          <c:yMode val="edge"/>
          <c:x val="1.1395839251919036E-2"/>
          <c:y val="0.88017058291306394"/>
          <c:w val="0.9835521571364273"/>
          <c:h val="0.1066645957700150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Times New Roman" panose="02020603050405020304" pitchFamily="18"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5844902504957972E-2"/>
          <c:y val="2.716654331548746E-2"/>
          <c:w val="0.97216535461011933"/>
          <c:h val="0.56839894434946281"/>
        </c:manualLayout>
      </c:layout>
      <c:barChart>
        <c:barDir val="col"/>
        <c:grouping val="clustered"/>
        <c:varyColors val="0"/>
        <c:ser>
          <c:idx val="0"/>
          <c:order val="0"/>
          <c:tx>
            <c:strRef>
              <c:f>Lapas1!#REF!</c:f>
              <c:strCache>
                <c:ptCount val="1"/>
                <c:pt idx="0">
                  <c:v>#REF!</c:v>
                </c:pt>
              </c:strCache>
            </c:strRef>
          </c:tx>
          <c:spPr>
            <a:solidFill>
              <a:schemeClr val="accent1"/>
            </a:solidFill>
            <a:ln>
              <a:noFill/>
            </a:ln>
            <a:effectLst/>
          </c:spPr>
          <c:invertIfNegative val="0"/>
          <c:cat>
            <c:strRef>
              <c:f>Lapas1!$B$4:$L$4</c:f>
              <c:strCache>
                <c:ptCount val="11"/>
                <c:pt idx="0">
                  <c:v>Viso</c:v>
                </c:pt>
                <c:pt idx="1">
                  <c:v>Antrokų mokymas plaukti</c:v>
                </c:pt>
                <c:pt idx="2">
                  <c:v>Atnaujinto ugdymo turinio įgyvendinimo programa</c:v>
                </c:pt>
                <c:pt idx="3">
                  <c:v>Tarptautinio bakalaureato programai įgyvendinti</c:v>
                </c:pt>
                <c:pt idx="4">
                  <c:v>Vaikų vasaros poilsio organizavimas</c:v>
                </c:pt>
                <c:pt idx="5">
                  <c:v>Tarpdisciplininis itin gabių moksleivių ugdymas</c:v>
                </c:pt>
                <c:pt idx="6">
                  <c:v>Visos dienos mokyklos organizavimas BUM</c:v>
                </c:pt>
                <c:pt idx="7">
                  <c:v> „Prevencinių priemonių programos įgyvendinimas“</c:v>
                </c:pt>
                <c:pt idx="8">
                  <c:v>Pradėjusių dirbti ir būsimųjų pedagogų skatinimo programos įgyvendinimas</c:v>
                </c:pt>
                <c:pt idx="9">
                  <c:v>Projekto „Mokinių įvairovei atvirų grupių, klasių sudarymas ir ugdymo organizavimas“ įgyvendinimas</c:v>
                </c:pt>
                <c:pt idx="10">
                  <c:v>Kitos lėšos, renginiai</c:v>
                </c:pt>
              </c:strCache>
            </c:strRef>
          </c:cat>
          <c:val>
            <c:numRef>
              <c:f>Lapas1!#REF!</c:f>
              <c:numCache>
                <c:formatCode>General</c:formatCode>
                <c:ptCount val="1"/>
                <c:pt idx="0">
                  <c:v>1</c:v>
                </c:pt>
              </c:numCache>
            </c:numRef>
          </c:val>
          <c:extLst>
            <c:ext xmlns:c16="http://schemas.microsoft.com/office/drawing/2014/chart" uri="{C3380CC4-5D6E-409C-BE32-E72D297353CC}">
              <c16:uniqueId val="{00000000-1823-46E2-B8EE-668B3C8C3423}"/>
            </c:ext>
          </c:extLst>
        </c:ser>
        <c:ser>
          <c:idx val="1"/>
          <c:order val="1"/>
          <c:tx>
            <c:strRef>
              <c:f>Lapas1!#REF!</c:f>
              <c:strCache>
                <c:ptCount val="1"/>
                <c:pt idx="0">
                  <c:v>#REF!</c:v>
                </c:pt>
              </c:strCache>
            </c:strRef>
          </c:tx>
          <c:spPr>
            <a:solidFill>
              <a:schemeClr val="accent2"/>
            </a:solidFill>
            <a:ln>
              <a:noFill/>
            </a:ln>
            <a:effectLst/>
          </c:spPr>
          <c:invertIfNegative val="0"/>
          <c:cat>
            <c:strRef>
              <c:f>Lapas1!$B$4:$L$4</c:f>
              <c:strCache>
                <c:ptCount val="11"/>
                <c:pt idx="0">
                  <c:v>Viso</c:v>
                </c:pt>
                <c:pt idx="1">
                  <c:v>Antrokų mokymas plaukti</c:v>
                </c:pt>
                <c:pt idx="2">
                  <c:v>Atnaujinto ugdymo turinio įgyvendinimo programa</c:v>
                </c:pt>
                <c:pt idx="3">
                  <c:v>Tarptautinio bakalaureato programai įgyvendinti</c:v>
                </c:pt>
                <c:pt idx="4">
                  <c:v>Vaikų vasaros poilsio organizavimas</c:v>
                </c:pt>
                <c:pt idx="5">
                  <c:v>Tarpdisciplininis itin gabių moksleivių ugdymas</c:v>
                </c:pt>
                <c:pt idx="6">
                  <c:v>Visos dienos mokyklos organizavimas BUM</c:v>
                </c:pt>
                <c:pt idx="7">
                  <c:v> „Prevencinių priemonių programos įgyvendinimas“</c:v>
                </c:pt>
                <c:pt idx="8">
                  <c:v>Pradėjusių dirbti ir būsimųjų pedagogų skatinimo programos įgyvendinimas</c:v>
                </c:pt>
                <c:pt idx="9">
                  <c:v>Projekto „Mokinių įvairovei atvirų grupių, klasių sudarymas ir ugdymo organizavimas“ įgyvendinimas</c:v>
                </c:pt>
                <c:pt idx="10">
                  <c:v>Kitos lėšos, renginiai</c:v>
                </c:pt>
              </c:strCache>
            </c:strRef>
          </c:cat>
          <c:val>
            <c:numRef>
              <c:f>Lapas1!#REF!</c:f>
              <c:numCache>
                <c:formatCode>General</c:formatCode>
                <c:ptCount val="1"/>
                <c:pt idx="0">
                  <c:v>1</c:v>
                </c:pt>
              </c:numCache>
            </c:numRef>
          </c:val>
          <c:extLst>
            <c:ext xmlns:c16="http://schemas.microsoft.com/office/drawing/2014/chart" uri="{C3380CC4-5D6E-409C-BE32-E72D297353CC}">
              <c16:uniqueId val="{00000001-1823-46E2-B8EE-668B3C8C3423}"/>
            </c:ext>
          </c:extLst>
        </c:ser>
        <c:ser>
          <c:idx val="2"/>
          <c:order val="2"/>
          <c:tx>
            <c:strRef>
              <c:f>Lapas1!$A$5</c:f>
              <c:strCache>
                <c:ptCount val="1"/>
                <c:pt idx="0">
                  <c:v>2024</c:v>
                </c:pt>
              </c:strCache>
            </c:strRef>
          </c:tx>
          <c:spPr>
            <a:solidFill>
              <a:schemeClr val="accent3"/>
            </a:solidFill>
            <a:ln>
              <a:noFill/>
            </a:ln>
            <a:effectLst/>
          </c:spPr>
          <c:invertIfNegative val="0"/>
          <c:dLbls>
            <c:dLbl>
              <c:idx val="1"/>
              <c:layout>
                <c:manualLayout>
                  <c:x val="-1.8710718429813023E-2"/>
                  <c:y val="-2.583297092590656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823-46E2-B8EE-668B3C8C3423}"/>
                </c:ext>
              </c:extLst>
            </c:dLbl>
            <c:dLbl>
              <c:idx val="2"/>
              <c:layout>
                <c:manualLayout>
                  <c:x val="-2.1401016615190768E-2"/>
                  <c:y val="1.051422257606386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823-46E2-B8EE-668B3C8C3423}"/>
                </c:ext>
              </c:extLst>
            </c:dLbl>
            <c:dLbl>
              <c:idx val="3"/>
              <c:layout>
                <c:manualLayout>
                  <c:x val="-2.2886185916201601E-2"/>
                  <c:y val="-5.1665941851813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1823-46E2-B8EE-668B3C8C3423}"/>
                </c:ext>
              </c:extLst>
            </c:dLbl>
            <c:dLbl>
              <c:idx val="4"/>
              <c:layout>
                <c:manualLayout>
                  <c:x val="-1.14430929581008E-2"/>
                  <c:y val="-9.4719799183787808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823-46E2-B8EE-668B3C8C3423}"/>
                </c:ext>
              </c:extLst>
            </c:dLbl>
            <c:dLbl>
              <c:idx val="5"/>
              <c:layout>
                <c:manualLayout>
                  <c:x val="-2.2886185916201601E-2"/>
                  <c:y val="-1.03331883703627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823-46E2-B8EE-668B3C8C3423}"/>
                </c:ext>
              </c:extLst>
            </c:dLbl>
            <c:dLbl>
              <c:idx val="6"/>
              <c:layout>
                <c:manualLayout>
                  <c:x val="-2.860773239525208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823-46E2-B8EE-668B3C8C3423}"/>
                </c:ext>
              </c:extLst>
            </c:dLbl>
            <c:dLbl>
              <c:idx val="10"/>
              <c:layout>
                <c:manualLayout>
                  <c:x val="-1.71646394371512E-2"/>
                  <c:y val="7.749891277771969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823-46E2-B8EE-668B3C8C342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Lapas1!$B$4:$L$4</c:f>
              <c:strCache>
                <c:ptCount val="11"/>
                <c:pt idx="0">
                  <c:v>Viso</c:v>
                </c:pt>
                <c:pt idx="1">
                  <c:v>Antrokų mokymas plaukti</c:v>
                </c:pt>
                <c:pt idx="2">
                  <c:v>Atnaujinto ugdymo turinio įgyvendinimo programa</c:v>
                </c:pt>
                <c:pt idx="3">
                  <c:v>Tarptautinio bakalaureato programai įgyvendinti</c:v>
                </c:pt>
                <c:pt idx="4">
                  <c:v>Vaikų vasaros poilsio organizavimas</c:v>
                </c:pt>
                <c:pt idx="5">
                  <c:v>Tarpdisciplininis itin gabių moksleivių ugdymas</c:v>
                </c:pt>
                <c:pt idx="6">
                  <c:v>Visos dienos mokyklos organizavimas BUM</c:v>
                </c:pt>
                <c:pt idx="7">
                  <c:v> „Prevencinių priemonių programos įgyvendinimas“</c:v>
                </c:pt>
                <c:pt idx="8">
                  <c:v>Pradėjusių dirbti ir būsimųjų pedagogų skatinimo programos įgyvendinimas</c:v>
                </c:pt>
                <c:pt idx="9">
                  <c:v>Projekto „Mokinių įvairovei atvirų grupių, klasių sudarymas ir ugdymo organizavimas“ įgyvendinimas</c:v>
                </c:pt>
                <c:pt idx="10">
                  <c:v>Kitos lėšos, renginiai</c:v>
                </c:pt>
              </c:strCache>
            </c:strRef>
          </c:cat>
          <c:val>
            <c:numRef>
              <c:f>Lapas1!$B$5:$L$5</c:f>
              <c:numCache>
                <c:formatCode>General</c:formatCode>
                <c:ptCount val="11"/>
                <c:pt idx="0">
                  <c:v>3593417</c:v>
                </c:pt>
                <c:pt idx="1">
                  <c:v>163000</c:v>
                </c:pt>
                <c:pt idx="2">
                  <c:v>337000</c:v>
                </c:pt>
                <c:pt idx="3">
                  <c:v>227642</c:v>
                </c:pt>
                <c:pt idx="4">
                  <c:v>500000</c:v>
                </c:pt>
                <c:pt idx="5">
                  <c:v>263600</c:v>
                </c:pt>
                <c:pt idx="6">
                  <c:v>1600000</c:v>
                </c:pt>
                <c:pt idx="10">
                  <c:v>502175</c:v>
                </c:pt>
              </c:numCache>
            </c:numRef>
          </c:val>
          <c:extLst>
            <c:ext xmlns:c16="http://schemas.microsoft.com/office/drawing/2014/chart" uri="{C3380CC4-5D6E-409C-BE32-E72D297353CC}">
              <c16:uniqueId val="{00000009-1823-46E2-B8EE-668B3C8C3423}"/>
            </c:ext>
          </c:extLst>
        </c:ser>
        <c:ser>
          <c:idx val="3"/>
          <c:order val="3"/>
          <c:tx>
            <c:strRef>
              <c:f>Lapas1!$A$6</c:f>
              <c:strCache>
                <c:ptCount val="1"/>
                <c:pt idx="0">
                  <c:v>2025</c:v>
                </c:pt>
              </c:strCache>
            </c:strRef>
          </c:tx>
          <c:spPr>
            <a:solidFill>
              <a:schemeClr val="accent4"/>
            </a:solidFill>
            <a:ln>
              <a:noFill/>
            </a:ln>
            <a:effectLst/>
          </c:spPr>
          <c:invertIfNegative val="0"/>
          <c:dLbls>
            <c:dLbl>
              <c:idx val="1"/>
              <c:layout>
                <c:manualLayout>
                  <c:x val="-2.5840931067827047E-2"/>
                  <c:y val="-4.64994217875473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1823-46E2-B8EE-668B3C8C3423}"/>
                </c:ext>
              </c:extLst>
            </c:dLbl>
            <c:dLbl>
              <c:idx val="2"/>
              <c:layout>
                <c:manualLayout>
                  <c:x val="-1.9453258028771361E-2"/>
                  <c:y val="-2.0666376740725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823-46E2-B8EE-668B3C8C3423}"/>
                </c:ext>
              </c:extLst>
            </c:dLbl>
            <c:dLbl>
              <c:idx val="3"/>
              <c:layout>
                <c:manualLayout>
                  <c:x val="-1.373171154972096E-2"/>
                  <c:y val="-3.61661592962692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1823-46E2-B8EE-668B3C8C3423}"/>
                </c:ext>
              </c:extLst>
            </c:dLbl>
            <c:dLbl>
              <c:idx val="4"/>
              <c:layout>
                <c:manualLayout>
                  <c:x val="-5.7215464790504834E-3"/>
                  <c:y val="-2.0666376740725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1823-46E2-B8EE-668B3C8C3423}"/>
                </c:ext>
              </c:extLst>
            </c:dLbl>
            <c:dLbl>
              <c:idx val="5"/>
              <c:layout>
                <c:manualLayout>
                  <c:x val="-1.4876020845531039E-2"/>
                  <c:y val="-4.64993476666318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1823-46E2-B8EE-668B3C8C3423}"/>
                </c:ext>
              </c:extLst>
            </c:dLbl>
            <c:dLbl>
              <c:idx val="6"/>
              <c:layout>
                <c:manualLayout>
                  <c:x val="-2.9752041691062162E-2"/>
                  <c:y val="-4.3916050574041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1823-46E2-B8EE-668B3C8C3423}"/>
                </c:ext>
              </c:extLst>
            </c:dLbl>
            <c:dLbl>
              <c:idx val="7"/>
              <c:layout>
                <c:manualLayout>
                  <c:x val="-2.5174804507821842E-2"/>
                  <c:y val="-1.033318837036262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1823-46E2-B8EE-668B3C8C3423}"/>
                </c:ext>
              </c:extLst>
            </c:dLbl>
            <c:dLbl>
              <c:idx val="8"/>
              <c:layout>
                <c:manualLayout>
                  <c:x val="-1.8308948732961364E-2"/>
                  <c:y val="-1.549978255554393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1823-46E2-B8EE-668B3C8C3423}"/>
                </c:ext>
              </c:extLst>
            </c:dLbl>
            <c:dLbl>
              <c:idx val="9"/>
              <c:layout>
                <c:manualLayout>
                  <c:x val="-1.71646394371512E-2"/>
                  <c:y val="-5.16659418518131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1823-46E2-B8EE-668B3C8C3423}"/>
                </c:ext>
              </c:extLst>
            </c:dLbl>
            <c:dLbl>
              <c:idx val="10"/>
              <c:layout>
                <c:manualLayout>
                  <c:x val="-1.373171154972096E-2"/>
                  <c:y val="-2.3249673833315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1823-46E2-B8EE-668B3C8C3423}"/>
                </c:ext>
              </c:extLst>
            </c:dLbl>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Lapas1!$B$4:$L$4</c:f>
              <c:strCache>
                <c:ptCount val="11"/>
                <c:pt idx="0">
                  <c:v>Viso</c:v>
                </c:pt>
                <c:pt idx="1">
                  <c:v>Antrokų mokymas plaukti</c:v>
                </c:pt>
                <c:pt idx="2">
                  <c:v>Atnaujinto ugdymo turinio įgyvendinimo programa</c:v>
                </c:pt>
                <c:pt idx="3">
                  <c:v>Tarptautinio bakalaureato programai įgyvendinti</c:v>
                </c:pt>
                <c:pt idx="4">
                  <c:v>Vaikų vasaros poilsio organizavimas</c:v>
                </c:pt>
                <c:pt idx="5">
                  <c:v>Tarpdisciplininis itin gabių moksleivių ugdymas</c:v>
                </c:pt>
                <c:pt idx="6">
                  <c:v>Visos dienos mokyklos organizavimas BUM</c:v>
                </c:pt>
                <c:pt idx="7">
                  <c:v> „Prevencinių priemonių programos įgyvendinimas“</c:v>
                </c:pt>
                <c:pt idx="8">
                  <c:v>Pradėjusių dirbti ir būsimųjų pedagogų skatinimo programos įgyvendinimas</c:v>
                </c:pt>
                <c:pt idx="9">
                  <c:v>Projekto „Mokinių įvairovei atvirų grupių, klasių sudarymas ir ugdymo organizavimas“ įgyvendinimas</c:v>
                </c:pt>
                <c:pt idx="10">
                  <c:v>Kitos lėšos, renginiai</c:v>
                </c:pt>
              </c:strCache>
            </c:strRef>
          </c:cat>
          <c:val>
            <c:numRef>
              <c:f>Lapas1!$B$6:$L$6</c:f>
              <c:numCache>
                <c:formatCode>General</c:formatCode>
                <c:ptCount val="11"/>
                <c:pt idx="0">
                  <c:v>5366987</c:v>
                </c:pt>
                <c:pt idx="1">
                  <c:v>186214</c:v>
                </c:pt>
                <c:pt idx="2">
                  <c:v>607226</c:v>
                </c:pt>
                <c:pt idx="3">
                  <c:v>242708</c:v>
                </c:pt>
                <c:pt idx="4">
                  <c:v>700000</c:v>
                </c:pt>
                <c:pt idx="5">
                  <c:v>224940</c:v>
                </c:pt>
                <c:pt idx="6">
                  <c:v>1658427</c:v>
                </c:pt>
                <c:pt idx="7">
                  <c:v>866554</c:v>
                </c:pt>
                <c:pt idx="8">
                  <c:v>39800</c:v>
                </c:pt>
                <c:pt idx="9">
                  <c:v>204940</c:v>
                </c:pt>
                <c:pt idx="10">
                  <c:v>636178</c:v>
                </c:pt>
              </c:numCache>
            </c:numRef>
          </c:val>
          <c:extLst>
            <c:ext xmlns:c16="http://schemas.microsoft.com/office/drawing/2014/chart" uri="{C3380CC4-5D6E-409C-BE32-E72D297353CC}">
              <c16:uniqueId val="{00000014-1823-46E2-B8EE-668B3C8C3423}"/>
            </c:ext>
          </c:extLst>
        </c:ser>
        <c:ser>
          <c:idx val="4"/>
          <c:order val="4"/>
          <c:tx>
            <c:strRef>
              <c:f>Lapas1!$A$7</c:f>
              <c:strCache>
                <c:ptCount val="1"/>
                <c:pt idx="0">
                  <c:v>2026</c:v>
                </c:pt>
              </c:strCache>
            </c:strRef>
          </c:tx>
          <c:spPr>
            <a:solidFill>
              <a:schemeClr val="accent5"/>
            </a:solidFill>
            <a:ln>
              <a:noFill/>
            </a:ln>
            <a:effectLst/>
          </c:spPr>
          <c:invertIfNegative val="0"/>
          <c:dLbls>
            <c:dLbl>
              <c:idx val="1"/>
              <c:layout>
                <c:manualLayout>
                  <c:x val="-8.095904130404752E-4"/>
                  <c:y val="-7.11317037732089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1823-46E2-B8EE-668B3C8C3423}"/>
                </c:ext>
              </c:extLst>
            </c:dLbl>
            <c:dLbl>
              <c:idx val="2"/>
              <c:layout>
                <c:manualLayout>
                  <c:x val="1.0298783662290719E-2"/>
                  <c:y val="-1.291648546295337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1823-46E2-B8EE-668B3C8C3423}"/>
                </c:ext>
              </c:extLst>
            </c:dLbl>
            <c:dLbl>
              <c:idx val="3"/>
              <c:layout>
                <c:manualLayout>
                  <c:x val="1.6020330141341119E-2"/>
                  <c:y val="-3.616615929626919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1823-46E2-B8EE-668B3C8C3423}"/>
                </c:ext>
              </c:extLst>
            </c:dLbl>
            <c:dLbl>
              <c:idx val="4"/>
              <c:layout>
                <c:manualLayout>
                  <c:x val="1.0298783662290719E-2"/>
                  <c:y val="-4.3916050574041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1823-46E2-B8EE-668B3C8C3423}"/>
                </c:ext>
              </c:extLst>
            </c:dLbl>
            <c:dLbl>
              <c:idx val="5"/>
              <c:layout>
                <c:manualLayout>
                  <c:x val="9.1544743664806402E-3"/>
                  <c:y val="-2.3249673833315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1823-46E2-B8EE-668B3C8C3423}"/>
                </c:ext>
              </c:extLst>
            </c:dLbl>
            <c:dLbl>
              <c:idx val="6"/>
              <c:layout>
                <c:manualLayout>
                  <c:x val="1.4876020845531039E-2"/>
                  <c:y val="-2.324967383331590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1823-46E2-B8EE-668B3C8C3423}"/>
                </c:ext>
              </c:extLst>
            </c:dLbl>
            <c:dLbl>
              <c:idx val="7"/>
              <c:layout>
                <c:manualLayout>
                  <c:x val="1.373171154972096E-2"/>
                  <c:y val="-2.58329709259065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1823-46E2-B8EE-668B3C8C3423}"/>
                </c:ext>
              </c:extLst>
            </c:dLbl>
            <c:dLbl>
              <c:idx val="8"/>
              <c:layout>
                <c:manualLayout>
                  <c:x val="1.6020330141341119E-2"/>
                  <c:y val="-4.64993476666319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1823-46E2-B8EE-668B3C8C3423}"/>
                </c:ext>
              </c:extLst>
            </c:dLbl>
            <c:dLbl>
              <c:idx val="10"/>
              <c:layout>
                <c:manualLayout>
                  <c:x val="-1.14430929581008E-3"/>
                  <c:y val="-3.616615929626928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1823-46E2-B8EE-668B3C8C342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Lapas1!$B$4:$L$4</c:f>
              <c:strCache>
                <c:ptCount val="11"/>
                <c:pt idx="0">
                  <c:v>Viso</c:v>
                </c:pt>
                <c:pt idx="1">
                  <c:v>Antrokų mokymas plaukti</c:v>
                </c:pt>
                <c:pt idx="2">
                  <c:v>Atnaujinto ugdymo turinio įgyvendinimo programa</c:v>
                </c:pt>
                <c:pt idx="3">
                  <c:v>Tarptautinio bakalaureato programai įgyvendinti</c:v>
                </c:pt>
                <c:pt idx="4">
                  <c:v>Vaikų vasaros poilsio organizavimas</c:v>
                </c:pt>
                <c:pt idx="5">
                  <c:v>Tarpdisciplininis itin gabių moksleivių ugdymas</c:v>
                </c:pt>
                <c:pt idx="6">
                  <c:v>Visos dienos mokyklos organizavimas BUM</c:v>
                </c:pt>
                <c:pt idx="7">
                  <c:v> „Prevencinių priemonių programos įgyvendinimas“</c:v>
                </c:pt>
                <c:pt idx="8">
                  <c:v>Pradėjusių dirbti ir būsimųjų pedagogų skatinimo programos įgyvendinimas</c:v>
                </c:pt>
                <c:pt idx="9">
                  <c:v>Projekto „Mokinių įvairovei atvirų grupių, klasių sudarymas ir ugdymo organizavimas“ įgyvendinimas</c:v>
                </c:pt>
                <c:pt idx="10">
                  <c:v>Kitos lėšos, renginiai</c:v>
                </c:pt>
              </c:strCache>
            </c:strRef>
          </c:cat>
          <c:val>
            <c:numRef>
              <c:f>Lapas1!$B$7:$L$7</c:f>
              <c:numCache>
                <c:formatCode>General</c:formatCode>
                <c:ptCount val="11"/>
                <c:pt idx="0">
                  <c:v>7553640</c:v>
                </c:pt>
                <c:pt idx="1">
                  <c:v>202664</c:v>
                </c:pt>
                <c:pt idx="2">
                  <c:v>1120000</c:v>
                </c:pt>
                <c:pt idx="3">
                  <c:v>349882</c:v>
                </c:pt>
                <c:pt idx="4">
                  <c:v>700000</c:v>
                </c:pt>
                <c:pt idx="5">
                  <c:v>263600</c:v>
                </c:pt>
                <c:pt idx="6">
                  <c:v>2200000</c:v>
                </c:pt>
                <c:pt idx="7">
                  <c:v>933000</c:v>
                </c:pt>
                <c:pt idx="8">
                  <c:v>31000</c:v>
                </c:pt>
                <c:pt idx="9">
                  <c:v>706977</c:v>
                </c:pt>
                <c:pt idx="10">
                  <c:v>1046517</c:v>
                </c:pt>
              </c:numCache>
            </c:numRef>
          </c:val>
          <c:extLst>
            <c:ext xmlns:c16="http://schemas.microsoft.com/office/drawing/2014/chart" uri="{C3380CC4-5D6E-409C-BE32-E72D297353CC}">
              <c16:uniqueId val="{0000001E-1823-46E2-B8EE-668B3C8C3423}"/>
            </c:ext>
          </c:extLst>
        </c:ser>
        <c:dLbls>
          <c:showLegendKey val="0"/>
          <c:showVal val="0"/>
          <c:showCatName val="0"/>
          <c:showSerName val="0"/>
          <c:showPercent val="0"/>
          <c:showBubbleSize val="0"/>
        </c:dLbls>
        <c:gapWidth val="219"/>
        <c:overlap val="-27"/>
        <c:axId val="461274648"/>
        <c:axId val="461278912"/>
      </c:barChart>
      <c:catAx>
        <c:axId val="461274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lt-LT"/>
          </a:p>
        </c:txPr>
        <c:crossAx val="461278912"/>
        <c:crosses val="autoZero"/>
        <c:auto val="1"/>
        <c:lblAlgn val="ctr"/>
        <c:lblOffset val="100"/>
        <c:noMultiLvlLbl val="0"/>
      </c:catAx>
      <c:valAx>
        <c:axId val="461278912"/>
        <c:scaling>
          <c:orientation val="minMax"/>
        </c:scaling>
        <c:delete val="1"/>
        <c:axPos val="l"/>
        <c:numFmt formatCode="General" sourceLinked="1"/>
        <c:majorTickMark val="none"/>
        <c:minorTickMark val="none"/>
        <c:tickLblPos val="nextTo"/>
        <c:crossAx val="461274648"/>
        <c:crosses val="autoZero"/>
        <c:crossBetween val="between"/>
      </c:valAx>
      <c:spPr>
        <a:noFill/>
        <a:ln>
          <a:noFill/>
        </a:ln>
        <a:effectLst/>
      </c:spPr>
    </c:plotArea>
    <c:legend>
      <c:legendPos val="b"/>
      <c:legendEntry>
        <c:idx val="0"/>
        <c:delete val="1"/>
      </c:legendEntry>
      <c:legendEntry>
        <c:idx val="1"/>
        <c:delete val="1"/>
      </c:legendEntry>
      <c:layout>
        <c:manualLayout>
          <c:xMode val="edge"/>
          <c:yMode val="edge"/>
          <c:x val="0.33690222044110435"/>
          <c:y val="0.88855500309034319"/>
          <c:w val="0.30468884350293568"/>
          <c:h val="4.8993543324911092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Suvestinė!$G$45</c:f>
              <c:strCache>
                <c:ptCount val="1"/>
                <c:pt idx="0">
                  <c:v>Viso</c:v>
                </c:pt>
              </c:strCache>
            </c:strRef>
          </c:tx>
          <c:spPr>
            <a:solidFill>
              <a:schemeClr val="accent2"/>
            </a:solidFill>
            <a:ln>
              <a:noFill/>
            </a:ln>
            <a:effectLst/>
          </c:spPr>
          <c:invertIfNegative val="0"/>
          <c:dLbls>
            <c:dLbl>
              <c:idx val="2"/>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5-02B9-4478-B256-A8227B00985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Suvestinė!$F$51:$F$53</c:f>
              <c:strCache>
                <c:ptCount val="3"/>
                <c:pt idx="0">
                  <c:v>2024 metai</c:v>
                </c:pt>
                <c:pt idx="1">
                  <c:v>2025 metai</c:v>
                </c:pt>
                <c:pt idx="2">
                  <c:v>2026 metai</c:v>
                </c:pt>
              </c:strCache>
            </c:strRef>
          </c:cat>
          <c:val>
            <c:numRef>
              <c:f>Suvestinė!$G$51:$G$53</c:f>
              <c:numCache>
                <c:formatCode>[$-10427]#\ ##0;\-#\ ##0</c:formatCode>
                <c:ptCount val="3"/>
                <c:pt idx="0">
                  <c:v>172372725.07000002</c:v>
                </c:pt>
                <c:pt idx="1">
                  <c:v>176189490.10999998</c:v>
                </c:pt>
                <c:pt idx="2">
                  <c:v>196878800.06</c:v>
                </c:pt>
              </c:numCache>
            </c:numRef>
          </c:val>
          <c:extLst>
            <c:ext xmlns:c16="http://schemas.microsoft.com/office/drawing/2014/chart" uri="{C3380CC4-5D6E-409C-BE32-E72D297353CC}">
              <c16:uniqueId val="{00000000-02B9-4478-B256-A8227B009853}"/>
            </c:ext>
          </c:extLst>
        </c:ser>
        <c:ser>
          <c:idx val="1"/>
          <c:order val="1"/>
          <c:tx>
            <c:strRef>
              <c:f>Suvestinė!$H$45</c:f>
              <c:strCache>
                <c:ptCount val="1"/>
                <c:pt idx="0">
                  <c:v>Savivaldybės biudžeto lėšos </c:v>
                </c:pt>
              </c:strCache>
            </c:strRef>
          </c:tx>
          <c:spPr>
            <a:solidFill>
              <a:schemeClr val="accent4"/>
            </a:solidFill>
            <a:ln>
              <a:noFill/>
            </a:ln>
            <a:effectLst/>
          </c:spPr>
          <c:invertIfNegative val="0"/>
          <c:dLbls>
            <c:dLbl>
              <c:idx val="2"/>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4-02B9-4478-B256-A8227B00985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Suvestinė!$F$51:$F$53</c:f>
              <c:strCache>
                <c:ptCount val="3"/>
                <c:pt idx="0">
                  <c:v>2024 metai</c:v>
                </c:pt>
                <c:pt idx="1">
                  <c:v>2025 metai</c:v>
                </c:pt>
                <c:pt idx="2">
                  <c:v>2026 metai</c:v>
                </c:pt>
              </c:strCache>
            </c:strRef>
          </c:cat>
          <c:val>
            <c:numRef>
              <c:f>Suvestinė!$H$51:$H$53</c:f>
              <c:numCache>
                <c:formatCode>[$-10427]#\ ##0;\-#\ ##0</c:formatCode>
                <c:ptCount val="3"/>
                <c:pt idx="0">
                  <c:v>43369381.630000003</c:v>
                </c:pt>
                <c:pt idx="1">
                  <c:v>39170227.830000006</c:v>
                </c:pt>
                <c:pt idx="2">
                  <c:v>56634818.729999997</c:v>
                </c:pt>
              </c:numCache>
            </c:numRef>
          </c:val>
          <c:extLst>
            <c:ext xmlns:c16="http://schemas.microsoft.com/office/drawing/2014/chart" uri="{C3380CC4-5D6E-409C-BE32-E72D297353CC}">
              <c16:uniqueId val="{00000001-02B9-4478-B256-A8227B009853}"/>
            </c:ext>
          </c:extLst>
        </c:ser>
        <c:ser>
          <c:idx val="2"/>
          <c:order val="2"/>
          <c:tx>
            <c:strRef>
              <c:f>Suvestinė!$I$45</c:f>
              <c:strCache>
                <c:ptCount val="1"/>
                <c:pt idx="0">
                  <c:v>Lėšos iš valstybės biudžeto</c:v>
                </c:pt>
              </c:strCache>
            </c:strRef>
          </c:tx>
          <c:spPr>
            <a:solidFill>
              <a:schemeClr val="accent6"/>
            </a:solidFill>
            <a:ln>
              <a:noFill/>
            </a:ln>
            <a:effectLst/>
          </c:spPr>
          <c:invertIfNegative val="0"/>
          <c:dLbls>
            <c:dLbl>
              <c:idx val="2"/>
              <c:numFmt formatCode="#,##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6="http://schemas.microsoft.com/office/drawing/2014/chart" uri="{C3380CC4-5D6E-409C-BE32-E72D297353CC}">
                  <c16:uniqueId val="{00000003-02B9-4478-B256-A8227B009853}"/>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Suvestinė!$F$51:$F$53</c:f>
              <c:strCache>
                <c:ptCount val="3"/>
                <c:pt idx="0">
                  <c:v>2024 metai</c:v>
                </c:pt>
                <c:pt idx="1">
                  <c:v>2025 metai</c:v>
                </c:pt>
                <c:pt idx="2">
                  <c:v>2026 metai</c:v>
                </c:pt>
              </c:strCache>
            </c:strRef>
          </c:cat>
          <c:val>
            <c:numRef>
              <c:f>Suvestinė!$I$51:$I$53</c:f>
              <c:numCache>
                <c:formatCode>[$-10427]#\ ##0;\-#\ ##0</c:formatCode>
                <c:ptCount val="3"/>
                <c:pt idx="0">
                  <c:v>129003343.44000001</c:v>
                </c:pt>
                <c:pt idx="1">
                  <c:v>137019262.27999997</c:v>
                </c:pt>
                <c:pt idx="2">
                  <c:v>140243981.33000001</c:v>
                </c:pt>
              </c:numCache>
            </c:numRef>
          </c:val>
          <c:extLst>
            <c:ext xmlns:c16="http://schemas.microsoft.com/office/drawing/2014/chart" uri="{C3380CC4-5D6E-409C-BE32-E72D297353CC}">
              <c16:uniqueId val="{00000002-02B9-4478-B256-A8227B009853}"/>
            </c:ext>
          </c:extLst>
        </c:ser>
        <c:dLbls>
          <c:showLegendKey val="0"/>
          <c:showVal val="0"/>
          <c:showCatName val="0"/>
          <c:showSerName val="0"/>
          <c:showPercent val="0"/>
          <c:showBubbleSize val="0"/>
        </c:dLbls>
        <c:gapWidth val="219"/>
        <c:overlap val="-27"/>
        <c:axId val="521418616"/>
        <c:axId val="521414024"/>
      </c:barChart>
      <c:catAx>
        <c:axId val="521418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crossAx val="521414024"/>
        <c:crosses val="autoZero"/>
        <c:auto val="1"/>
        <c:lblAlgn val="ctr"/>
        <c:lblOffset val="100"/>
        <c:noMultiLvlLbl val="0"/>
      </c:catAx>
      <c:valAx>
        <c:axId val="521414024"/>
        <c:scaling>
          <c:orientation val="minMax"/>
        </c:scaling>
        <c:delete val="1"/>
        <c:axPos val="l"/>
        <c:numFmt formatCode="[$-10427]#\ ##0;\-#\ ##0" sourceLinked="1"/>
        <c:majorTickMark val="none"/>
        <c:minorTickMark val="none"/>
        <c:tickLblPos val="nextTo"/>
        <c:crossAx val="521418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Lapas1!#REF!</c:f>
              <c:strCache>
                <c:ptCount val="1"/>
                <c:pt idx="0">
                  <c:v>#REF!</c:v>
                </c:pt>
              </c:strCache>
            </c:strRef>
          </c:tx>
          <c:spPr>
            <a:solidFill>
              <a:schemeClr val="accent1"/>
            </a:solidFill>
            <a:ln>
              <a:noFill/>
            </a:ln>
            <a:effectLst/>
          </c:spPr>
          <c:invertIfNegative val="0"/>
          <c:cat>
            <c:strRef>
              <c:f>Lapas1!$B$12:$G$12</c:f>
              <c:strCache>
                <c:ptCount val="6"/>
                <c:pt idx="0">
                  <c:v>Viso skirta</c:v>
                </c:pt>
                <c:pt idx="1">
                  <c:v>Viso panaudota</c:v>
                </c:pt>
                <c:pt idx="2">
                  <c:v>Skirta ML</c:v>
                </c:pt>
                <c:pt idx="3">
                  <c:v>Panaudota ML</c:v>
                </c:pt>
                <c:pt idx="4">
                  <c:v>Skirta SB</c:v>
                </c:pt>
                <c:pt idx="5">
                  <c:v>Panaudota SB</c:v>
                </c:pt>
              </c:strCache>
            </c:strRef>
          </c:cat>
          <c:val>
            <c:numRef>
              <c:f>Lapas1!#REF!</c:f>
              <c:numCache>
                <c:formatCode>General</c:formatCode>
                <c:ptCount val="1"/>
                <c:pt idx="0">
                  <c:v>1</c:v>
                </c:pt>
              </c:numCache>
            </c:numRef>
          </c:val>
          <c:extLst>
            <c:ext xmlns:c16="http://schemas.microsoft.com/office/drawing/2014/chart" uri="{C3380CC4-5D6E-409C-BE32-E72D297353CC}">
              <c16:uniqueId val="{00000000-57E2-4F3E-8E3E-582B2566CE70}"/>
            </c:ext>
          </c:extLst>
        </c:ser>
        <c:ser>
          <c:idx val="1"/>
          <c:order val="1"/>
          <c:tx>
            <c:strRef>
              <c:f>Lapas1!$A$13</c:f>
              <c:strCache>
                <c:ptCount val="1"/>
                <c:pt idx="0">
                  <c:v>2024 metai</c:v>
                </c:pt>
              </c:strCache>
            </c:strRef>
          </c:tx>
          <c:spPr>
            <a:solidFill>
              <a:schemeClr val="accent2"/>
            </a:solidFill>
            <a:ln>
              <a:noFill/>
            </a:ln>
            <a:effectLst/>
          </c:spPr>
          <c:invertIfNegative val="0"/>
          <c:dLbls>
            <c:dLbl>
              <c:idx val="4"/>
              <c:layout>
                <c:manualLayout>
                  <c:x val="-2.23063942716662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E2-4F3E-8E3E-582B2566CE70}"/>
                </c:ext>
              </c:extLst>
            </c:dLbl>
            <c:dLbl>
              <c:idx val="5"/>
              <c:layout>
                <c:manualLayout>
                  <c:x val="-1.761031126710488E-2"/>
                  <c:y val="-1.073178532588643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E2-4F3E-8E3E-582B2566CE7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Lapas1!$B$12:$G$12</c:f>
              <c:strCache>
                <c:ptCount val="6"/>
                <c:pt idx="0">
                  <c:v>Viso skirta</c:v>
                </c:pt>
                <c:pt idx="1">
                  <c:v>Viso panaudota</c:v>
                </c:pt>
                <c:pt idx="2">
                  <c:v>Skirta ML</c:v>
                </c:pt>
                <c:pt idx="3">
                  <c:v>Panaudota ML</c:v>
                </c:pt>
                <c:pt idx="4">
                  <c:v>Skirta SB</c:v>
                </c:pt>
                <c:pt idx="5">
                  <c:v>Panaudota SB</c:v>
                </c:pt>
              </c:strCache>
            </c:strRef>
          </c:cat>
          <c:val>
            <c:numRef>
              <c:f>Lapas1!$B$13:$G$13</c:f>
              <c:numCache>
                <c:formatCode>#,##0</c:formatCode>
                <c:ptCount val="6"/>
                <c:pt idx="0">
                  <c:v>401967</c:v>
                </c:pt>
                <c:pt idx="1">
                  <c:v>378489</c:v>
                </c:pt>
                <c:pt idx="2">
                  <c:v>338178</c:v>
                </c:pt>
                <c:pt idx="3">
                  <c:v>322129</c:v>
                </c:pt>
                <c:pt idx="4">
                  <c:v>63789</c:v>
                </c:pt>
                <c:pt idx="5">
                  <c:v>56360</c:v>
                </c:pt>
              </c:numCache>
            </c:numRef>
          </c:val>
          <c:extLst>
            <c:ext xmlns:c16="http://schemas.microsoft.com/office/drawing/2014/chart" uri="{C3380CC4-5D6E-409C-BE32-E72D297353CC}">
              <c16:uniqueId val="{00000003-57E2-4F3E-8E3E-582B2566CE70}"/>
            </c:ext>
          </c:extLst>
        </c:ser>
        <c:ser>
          <c:idx val="2"/>
          <c:order val="2"/>
          <c:tx>
            <c:strRef>
              <c:f>Lapas1!$A$14</c:f>
              <c:strCache>
                <c:ptCount val="1"/>
                <c:pt idx="0">
                  <c:v>2025 metai</c:v>
                </c:pt>
              </c:strCache>
            </c:strRef>
          </c:tx>
          <c:spPr>
            <a:solidFill>
              <a:schemeClr val="accent3"/>
            </a:solidFill>
            <a:ln>
              <a:noFill/>
            </a:ln>
            <a:effectLst/>
          </c:spPr>
          <c:invertIfNegative val="0"/>
          <c:dLbls>
            <c:dLbl>
              <c:idx val="1"/>
              <c:layout>
                <c:manualLayout>
                  <c:x val="1.4088249013683905E-2"/>
                  <c:y val="-5.853768709301642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E2-4F3E-8E3E-582B2566CE7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Lapas1!$B$12:$G$12</c:f>
              <c:strCache>
                <c:ptCount val="6"/>
                <c:pt idx="0">
                  <c:v>Viso skirta</c:v>
                </c:pt>
                <c:pt idx="1">
                  <c:v>Viso panaudota</c:v>
                </c:pt>
                <c:pt idx="2">
                  <c:v>Skirta ML</c:v>
                </c:pt>
                <c:pt idx="3">
                  <c:v>Panaudota ML</c:v>
                </c:pt>
                <c:pt idx="4">
                  <c:v>Skirta SB</c:v>
                </c:pt>
                <c:pt idx="5">
                  <c:v>Panaudota SB</c:v>
                </c:pt>
              </c:strCache>
            </c:strRef>
          </c:cat>
          <c:val>
            <c:numRef>
              <c:f>Lapas1!$B$14:$G$14</c:f>
              <c:numCache>
                <c:formatCode>#,##0</c:formatCode>
                <c:ptCount val="6"/>
                <c:pt idx="0">
                  <c:v>354135.9</c:v>
                </c:pt>
                <c:pt idx="1">
                  <c:v>352127.87</c:v>
                </c:pt>
                <c:pt idx="2">
                  <c:v>291447.67999999999</c:v>
                </c:pt>
                <c:pt idx="3">
                  <c:v>290641.82</c:v>
                </c:pt>
                <c:pt idx="4">
                  <c:v>62688.22</c:v>
                </c:pt>
                <c:pt idx="5">
                  <c:v>61486.05</c:v>
                </c:pt>
              </c:numCache>
            </c:numRef>
          </c:val>
          <c:extLst>
            <c:ext xmlns:c16="http://schemas.microsoft.com/office/drawing/2014/chart" uri="{C3380CC4-5D6E-409C-BE32-E72D297353CC}">
              <c16:uniqueId val="{00000005-57E2-4F3E-8E3E-582B2566CE70}"/>
            </c:ext>
          </c:extLst>
        </c:ser>
        <c:ser>
          <c:idx val="3"/>
          <c:order val="3"/>
          <c:tx>
            <c:strRef>
              <c:f>Lapas1!$A$15</c:f>
              <c:strCache>
                <c:ptCount val="1"/>
                <c:pt idx="0">
                  <c:v>2026 metai</c:v>
                </c:pt>
              </c:strCache>
            </c:strRef>
          </c:tx>
          <c:spPr>
            <a:solidFill>
              <a:schemeClr val="accent4"/>
            </a:solidFill>
            <a:ln>
              <a:noFill/>
            </a:ln>
            <a:effectLst/>
          </c:spPr>
          <c:invertIfNegative val="0"/>
          <c:dLbls>
            <c:dLbl>
              <c:idx val="1"/>
              <c:layout>
                <c:manualLayout>
                  <c:x val="1.174020751140321E-2"/>
                  <c:y val="-5.29710613252650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7E2-4F3E-8E3E-582B2566CE70}"/>
                </c:ext>
              </c:extLst>
            </c:dLbl>
            <c:dLbl>
              <c:idx val="3"/>
              <c:layout>
                <c:manualLayout>
                  <c:x val="1.0566186760262929E-2"/>
                  <c:y val="-2.648553066263252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7E2-4F3E-8E3E-582B2566CE70}"/>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Lapas1!$B$12:$G$12</c:f>
              <c:strCache>
                <c:ptCount val="6"/>
                <c:pt idx="0">
                  <c:v>Viso skirta</c:v>
                </c:pt>
                <c:pt idx="1">
                  <c:v>Viso panaudota</c:v>
                </c:pt>
                <c:pt idx="2">
                  <c:v>Skirta ML</c:v>
                </c:pt>
                <c:pt idx="3">
                  <c:v>Panaudota ML</c:v>
                </c:pt>
                <c:pt idx="4">
                  <c:v>Skirta SB</c:v>
                </c:pt>
                <c:pt idx="5">
                  <c:v>Panaudota SB</c:v>
                </c:pt>
              </c:strCache>
            </c:strRef>
          </c:cat>
          <c:val>
            <c:numRef>
              <c:f>Lapas1!$B$15:$G$15</c:f>
              <c:numCache>
                <c:formatCode>#,##0</c:formatCode>
                <c:ptCount val="6"/>
                <c:pt idx="0">
                  <c:v>419202</c:v>
                </c:pt>
                <c:pt idx="1">
                  <c:v>137705</c:v>
                </c:pt>
                <c:pt idx="2">
                  <c:v>323427</c:v>
                </c:pt>
                <c:pt idx="3">
                  <c:v>125801</c:v>
                </c:pt>
                <c:pt idx="4">
                  <c:v>95775</c:v>
                </c:pt>
                <c:pt idx="5">
                  <c:v>11904</c:v>
                </c:pt>
              </c:numCache>
            </c:numRef>
          </c:val>
          <c:extLst>
            <c:ext xmlns:c16="http://schemas.microsoft.com/office/drawing/2014/chart" uri="{C3380CC4-5D6E-409C-BE32-E72D297353CC}">
              <c16:uniqueId val="{00000006-57E2-4F3E-8E3E-582B2566CE70}"/>
            </c:ext>
          </c:extLst>
        </c:ser>
        <c:dLbls>
          <c:showLegendKey val="0"/>
          <c:showVal val="0"/>
          <c:showCatName val="0"/>
          <c:showSerName val="0"/>
          <c:showPercent val="0"/>
          <c:showBubbleSize val="0"/>
        </c:dLbls>
        <c:gapWidth val="219"/>
        <c:overlap val="-27"/>
        <c:axId val="546715168"/>
        <c:axId val="546718120"/>
      </c:barChart>
      <c:catAx>
        <c:axId val="546715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546718120"/>
        <c:crosses val="autoZero"/>
        <c:auto val="1"/>
        <c:lblAlgn val="ctr"/>
        <c:lblOffset val="100"/>
        <c:noMultiLvlLbl val="0"/>
      </c:catAx>
      <c:valAx>
        <c:axId val="546718120"/>
        <c:scaling>
          <c:orientation val="minMax"/>
        </c:scaling>
        <c:delete val="1"/>
        <c:axPos val="l"/>
        <c:numFmt formatCode="General" sourceLinked="1"/>
        <c:majorTickMark val="none"/>
        <c:minorTickMark val="none"/>
        <c:tickLblPos val="nextTo"/>
        <c:crossAx val="54671516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6.0542955774663884E-2"/>
          <c:y val="5.8945308873935232E-2"/>
          <c:w val="0.92226951727213635"/>
          <c:h val="0.51950618113273983"/>
        </c:manualLayout>
      </c:layout>
      <c:barChart>
        <c:barDir val="col"/>
        <c:grouping val="clustered"/>
        <c:varyColors val="0"/>
        <c:ser>
          <c:idx val="0"/>
          <c:order val="0"/>
          <c:tx>
            <c:strRef>
              <c:f>Lapas1!$B$1</c:f>
              <c:strCache>
                <c:ptCount val="1"/>
                <c:pt idx="0">
                  <c:v>Atsakymų skaičius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Lapas1!$A$2:$A$10</c:f>
              <c:strCache>
                <c:ptCount val="9"/>
                <c:pt idx="0">
                  <c:v>Vaizdo stebėjimas</c:v>
                </c:pt>
                <c:pt idx="1">
                  <c:v>Daiktų patikrinimai</c:v>
                </c:pt>
                <c:pt idx="2">
                  <c:v>Policijos reidai prie mokyklos</c:v>
                </c:pt>
                <c:pt idx="3">
                  <c:v>Įėjimo kontrolė</c:v>
                </c:pt>
                <c:pt idx="4">
                  <c:v>Budinti apsauga / budintis darbuotojas</c:v>
                </c:pt>
                <c:pt idx="5">
                  <c:v>Policijos patikros mokykloje</c:v>
                </c:pt>
                <c:pt idx="6">
                  <c:v>Dronų stebėjimas</c:v>
                </c:pt>
                <c:pt idx="7">
                  <c:v>Vape detektorių pranešimai</c:v>
                </c:pt>
                <c:pt idx="8">
                  <c:v>LoRaWAN registravimo sistema</c:v>
                </c:pt>
              </c:strCache>
            </c:strRef>
          </c:cat>
          <c:val>
            <c:numRef>
              <c:f>Lapas1!$B$2:$B$10</c:f>
              <c:numCache>
                <c:formatCode>General</c:formatCode>
                <c:ptCount val="9"/>
                <c:pt idx="0">
                  <c:v>34</c:v>
                </c:pt>
                <c:pt idx="1">
                  <c:v>22</c:v>
                </c:pt>
                <c:pt idx="2">
                  <c:v>13</c:v>
                </c:pt>
                <c:pt idx="3">
                  <c:v>9</c:v>
                </c:pt>
                <c:pt idx="4">
                  <c:v>8</c:v>
                </c:pt>
                <c:pt idx="5">
                  <c:v>7</c:v>
                </c:pt>
                <c:pt idx="6">
                  <c:v>2</c:v>
                </c:pt>
                <c:pt idx="7">
                  <c:v>1</c:v>
                </c:pt>
                <c:pt idx="8">
                  <c:v>1</c:v>
                </c:pt>
              </c:numCache>
            </c:numRef>
          </c:val>
          <c:extLst>
            <c:ext xmlns:c16="http://schemas.microsoft.com/office/drawing/2014/chart" uri="{C3380CC4-5D6E-409C-BE32-E72D297353CC}">
              <c16:uniqueId val="{00000000-E519-4AD7-BBB9-88A37B2DDC42}"/>
            </c:ext>
          </c:extLst>
        </c:ser>
        <c:dLbls>
          <c:dLblPos val="outEnd"/>
          <c:showLegendKey val="0"/>
          <c:showVal val="1"/>
          <c:showCatName val="0"/>
          <c:showSerName val="0"/>
          <c:showPercent val="0"/>
          <c:showBubbleSize val="0"/>
        </c:dLbls>
        <c:gapWidth val="219"/>
        <c:overlap val="-27"/>
        <c:axId val="618884864"/>
        <c:axId val="618882464"/>
      </c:barChart>
      <c:catAx>
        <c:axId val="618884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crossAx val="618882464"/>
        <c:crosses val="autoZero"/>
        <c:auto val="1"/>
        <c:lblAlgn val="ctr"/>
        <c:lblOffset val="100"/>
        <c:noMultiLvlLbl val="0"/>
      </c:catAx>
      <c:valAx>
        <c:axId val="618882464"/>
        <c:scaling>
          <c:orientation val="minMax"/>
        </c:scaling>
        <c:delete val="1"/>
        <c:axPos val="l"/>
        <c:numFmt formatCode="General" sourceLinked="1"/>
        <c:majorTickMark val="none"/>
        <c:minorTickMark val="none"/>
        <c:tickLblPos val="nextTo"/>
        <c:crossAx val="6188848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6"/>
    </mc:Choice>
    <mc:Fallback>
      <c:style val="6"/>
    </mc:Fallback>
  </mc:AlternateContent>
  <c:chart>
    <c:autoTitleDeleted val="1"/>
    <c:plotArea>
      <c:layout>
        <c:manualLayout>
          <c:layoutTarget val="inner"/>
          <c:xMode val="edge"/>
          <c:yMode val="edge"/>
          <c:x val="4.3194369669725084E-2"/>
          <c:y val="8.4367736623161479E-2"/>
          <c:w val="0.93186712598425192"/>
          <c:h val="0.54427132985724669"/>
        </c:manualLayout>
      </c:layout>
      <c:barChart>
        <c:barDir val="col"/>
        <c:grouping val="clustered"/>
        <c:varyColors val="0"/>
        <c:ser>
          <c:idx val="0"/>
          <c:order val="0"/>
          <c:tx>
            <c:strRef>
              <c:f>Lapas1!$B$1</c:f>
              <c:strCache>
                <c:ptCount val="1"/>
                <c:pt idx="0">
                  <c:v>Atsakymų skaičius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Lapas1!$A$2:$A$8</c:f>
              <c:strCache>
                <c:ptCount val="7"/>
                <c:pt idx="0">
                  <c:v>Didesnio policijos, teisėsaugos ir kitų institucijų įsitraukimo</c:v>
                </c:pt>
                <c:pt idx="1">
                  <c:v>Aktyvesnio tėvų įsitraukimas ir atsakomybė</c:v>
                </c:pt>
                <c:pt idx="2">
                  <c:v>Daugiau specialistų (psichologų, socialinių pedagogų, prevencijos specialistų)</c:v>
                </c:pt>
                <c:pt idx="3">
                  <c:v>Vaizdo stebėjimo, įėjimo kontrolės ir kitų kontrolės priemonių stiprinimo</c:v>
                </c:pt>
                <c:pt idx="4">
                  <c:v>Daugiau profesionalių prevencinių paskaitų ir praktinių užsiėmimų</c:v>
                </c:pt>
                <c:pt idx="5">
                  <c:v>Sisteminio valstybės požiūrio ir aiškesnio teisinio reguliavimo</c:v>
                </c:pt>
                <c:pt idx="6">
                  <c:v>Nieko netrūksta / problemos nėra</c:v>
                </c:pt>
              </c:strCache>
            </c:strRef>
          </c:cat>
          <c:val>
            <c:numRef>
              <c:f>Lapas1!$B$2:$B$8</c:f>
              <c:numCache>
                <c:formatCode>General</c:formatCode>
                <c:ptCount val="7"/>
                <c:pt idx="0">
                  <c:v>16</c:v>
                </c:pt>
                <c:pt idx="1">
                  <c:v>9</c:v>
                </c:pt>
                <c:pt idx="2">
                  <c:v>7</c:v>
                </c:pt>
                <c:pt idx="3">
                  <c:v>8</c:v>
                </c:pt>
                <c:pt idx="4">
                  <c:v>6</c:v>
                </c:pt>
                <c:pt idx="5">
                  <c:v>5</c:v>
                </c:pt>
                <c:pt idx="6">
                  <c:v>10</c:v>
                </c:pt>
              </c:numCache>
            </c:numRef>
          </c:val>
          <c:extLst>
            <c:ext xmlns:c16="http://schemas.microsoft.com/office/drawing/2014/chart" uri="{C3380CC4-5D6E-409C-BE32-E72D297353CC}">
              <c16:uniqueId val="{00000000-7BD7-4AAE-8786-9A2A69ED9EA0}"/>
            </c:ext>
          </c:extLst>
        </c:ser>
        <c:dLbls>
          <c:dLblPos val="outEnd"/>
          <c:showLegendKey val="0"/>
          <c:showVal val="1"/>
          <c:showCatName val="0"/>
          <c:showSerName val="0"/>
          <c:showPercent val="0"/>
          <c:showBubbleSize val="0"/>
        </c:dLbls>
        <c:gapWidth val="219"/>
        <c:overlap val="-27"/>
        <c:axId val="327923423"/>
        <c:axId val="327923903"/>
      </c:barChart>
      <c:catAx>
        <c:axId val="3279234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lt-LT"/>
          </a:p>
        </c:txPr>
        <c:crossAx val="327923903"/>
        <c:crosses val="autoZero"/>
        <c:auto val="1"/>
        <c:lblAlgn val="ctr"/>
        <c:lblOffset val="100"/>
        <c:noMultiLvlLbl val="0"/>
      </c:catAx>
      <c:valAx>
        <c:axId val="327923903"/>
        <c:scaling>
          <c:orientation val="minMax"/>
        </c:scaling>
        <c:delete val="1"/>
        <c:axPos val="l"/>
        <c:numFmt formatCode="General" sourceLinked="1"/>
        <c:majorTickMark val="none"/>
        <c:minorTickMark val="none"/>
        <c:tickLblPos val="nextTo"/>
        <c:crossAx val="327923423"/>
        <c:crosses val="autoZero"/>
        <c:crossBetween val="between"/>
      </c:valAx>
      <c:spPr>
        <a:noFill/>
        <a:ln>
          <a:noFill/>
        </a:ln>
        <a:effectLst/>
      </c:spPr>
    </c:plotArea>
    <c:legend>
      <c:legendPos val="r"/>
      <c:layout>
        <c:manualLayout>
          <c:xMode val="edge"/>
          <c:yMode val="edge"/>
          <c:x val="0.80498433730676588"/>
          <c:y val="0.17366801269236631"/>
          <c:w val="0.18453333282602782"/>
          <c:h val="5.2876348949785532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437470113806624E-2"/>
          <c:y val="0.10566561234601744"/>
          <c:w val="0.97468668643140255"/>
          <c:h val="0.70471081209256015"/>
        </c:manualLayout>
      </c:layout>
      <c:barChart>
        <c:barDir val="col"/>
        <c:grouping val="clustered"/>
        <c:varyColors val="0"/>
        <c:ser>
          <c:idx val="0"/>
          <c:order val="0"/>
          <c:tx>
            <c:strRef>
              <c:f>'analizė matematika'!$E$34</c:f>
              <c:strCache>
                <c:ptCount val="1"/>
              </c:strCache>
            </c:strRef>
          </c:tx>
          <c:spPr>
            <a:solidFill>
              <a:schemeClr val="accent1"/>
            </a:solidFill>
            <a:ln>
              <a:noFill/>
            </a:ln>
            <a:effectLst/>
          </c:spPr>
          <c:invertIfNegative val="0"/>
          <c:cat>
            <c:strRef>
              <c:f>'analizė matematika'!$D$35:$D$80</c:f>
              <c:strCache>
                <c:ptCount val="46"/>
                <c:pt idx="0">
                  <c:v>PR3</c:v>
                </c:pt>
                <c:pt idx="1">
                  <c:v>PR1</c:v>
                </c:pt>
                <c:pt idx="2">
                  <c:v>G9</c:v>
                </c:pt>
                <c:pt idx="3">
                  <c:v>PR5</c:v>
                </c:pt>
                <c:pt idx="4">
                  <c:v>MD2</c:v>
                </c:pt>
                <c:pt idx="5">
                  <c:v>PR6</c:v>
                </c:pt>
                <c:pt idx="6">
                  <c:v>MD3</c:v>
                </c:pt>
                <c:pt idx="7">
                  <c:v>P6</c:v>
                </c:pt>
                <c:pt idx="8">
                  <c:v>G8</c:v>
                </c:pt>
                <c:pt idx="9">
                  <c:v>PG11</c:v>
                </c:pt>
                <c:pt idx="10">
                  <c:v>MD5</c:v>
                </c:pt>
                <c:pt idx="11">
                  <c:v>PR18</c:v>
                </c:pt>
                <c:pt idx="12">
                  <c:v>PG4</c:v>
                </c:pt>
                <c:pt idx="13">
                  <c:v>PG7</c:v>
                </c:pt>
                <c:pt idx="14">
                  <c:v>PG16</c:v>
                </c:pt>
                <c:pt idx="15">
                  <c:v>PR4</c:v>
                </c:pt>
                <c:pt idx="16">
                  <c:v>P3</c:v>
                </c:pt>
                <c:pt idx="17">
                  <c:v>PG14</c:v>
                </c:pt>
                <c:pt idx="18">
                  <c:v>G21</c:v>
                </c:pt>
                <c:pt idx="19">
                  <c:v>PG13</c:v>
                </c:pt>
                <c:pt idx="20">
                  <c:v>PG5</c:v>
                </c:pt>
                <c:pt idx="21">
                  <c:v>PG8</c:v>
                </c:pt>
                <c:pt idx="22">
                  <c:v>PR17</c:v>
                </c:pt>
                <c:pt idx="23">
                  <c:v>P4</c:v>
                </c:pt>
                <c:pt idx="24">
                  <c:v>PG2</c:v>
                </c:pt>
                <c:pt idx="25">
                  <c:v>P2</c:v>
                </c:pt>
                <c:pt idx="26">
                  <c:v>MD1</c:v>
                </c:pt>
                <c:pt idx="27">
                  <c:v>PG15</c:v>
                </c:pt>
                <c:pt idx="28">
                  <c:v>G7</c:v>
                </c:pt>
                <c:pt idx="29">
                  <c:v>P1</c:v>
                </c:pt>
                <c:pt idx="30">
                  <c:v>P5</c:v>
                </c:pt>
                <c:pt idx="31">
                  <c:v>PG10</c:v>
                </c:pt>
                <c:pt idx="32">
                  <c:v>G3</c:v>
                </c:pt>
                <c:pt idx="33">
                  <c:v>PG6</c:v>
                </c:pt>
                <c:pt idx="34">
                  <c:v>PG12</c:v>
                </c:pt>
                <c:pt idx="35">
                  <c:v>G2</c:v>
                </c:pt>
                <c:pt idx="36">
                  <c:v>PG3</c:v>
                </c:pt>
                <c:pt idx="37">
                  <c:v>G4</c:v>
                </c:pt>
                <c:pt idx="38">
                  <c:v>PG1</c:v>
                </c:pt>
                <c:pt idx="39">
                  <c:v>G1</c:v>
                </c:pt>
                <c:pt idx="40">
                  <c:v>G6</c:v>
                </c:pt>
                <c:pt idx="41">
                  <c:v>G5</c:v>
                </c:pt>
                <c:pt idx="42">
                  <c:v>PG9</c:v>
                </c:pt>
                <c:pt idx="43">
                  <c:v>SP5</c:v>
                </c:pt>
                <c:pt idx="44">
                  <c:v>MD4</c:v>
                </c:pt>
                <c:pt idx="45">
                  <c:v>SP2</c:v>
                </c:pt>
              </c:strCache>
            </c:strRef>
          </c:cat>
          <c:val>
            <c:numRef>
              <c:f>'analizė matematika'!$E$35:$E$80</c:f>
              <c:numCache>
                <c:formatCode>General</c:formatCode>
                <c:ptCount val="46"/>
                <c:pt idx="0">
                  <c:v>92.8</c:v>
                </c:pt>
                <c:pt idx="1">
                  <c:v>89.4</c:v>
                </c:pt>
                <c:pt idx="2">
                  <c:v>88.5</c:v>
                </c:pt>
                <c:pt idx="3">
                  <c:v>88</c:v>
                </c:pt>
                <c:pt idx="4">
                  <c:v>86.7</c:v>
                </c:pt>
                <c:pt idx="5">
                  <c:v>86.3</c:v>
                </c:pt>
                <c:pt idx="6">
                  <c:v>83.9</c:v>
                </c:pt>
                <c:pt idx="7">
                  <c:v>83.7</c:v>
                </c:pt>
                <c:pt idx="8">
                  <c:v>83.4</c:v>
                </c:pt>
                <c:pt idx="9">
                  <c:v>83.3</c:v>
                </c:pt>
                <c:pt idx="10">
                  <c:v>82.5</c:v>
                </c:pt>
                <c:pt idx="11">
                  <c:v>82.2</c:v>
                </c:pt>
                <c:pt idx="12">
                  <c:v>82</c:v>
                </c:pt>
                <c:pt idx="13">
                  <c:v>80.8</c:v>
                </c:pt>
                <c:pt idx="14">
                  <c:v>79.7</c:v>
                </c:pt>
                <c:pt idx="15">
                  <c:v>79.400000000000006</c:v>
                </c:pt>
                <c:pt idx="16">
                  <c:v>79.2</c:v>
                </c:pt>
                <c:pt idx="17">
                  <c:v>78.900000000000006</c:v>
                </c:pt>
                <c:pt idx="18">
                  <c:v>78.900000000000006</c:v>
                </c:pt>
                <c:pt idx="19">
                  <c:v>78.400000000000006</c:v>
                </c:pt>
                <c:pt idx="20">
                  <c:v>78.400000000000006</c:v>
                </c:pt>
                <c:pt idx="21">
                  <c:v>77.7</c:v>
                </c:pt>
                <c:pt idx="22">
                  <c:v>77.5</c:v>
                </c:pt>
                <c:pt idx="23">
                  <c:v>77.5</c:v>
                </c:pt>
                <c:pt idx="24">
                  <c:v>76.3</c:v>
                </c:pt>
                <c:pt idx="25">
                  <c:v>75.2</c:v>
                </c:pt>
                <c:pt idx="26">
                  <c:v>75.2</c:v>
                </c:pt>
                <c:pt idx="27">
                  <c:v>74.8</c:v>
                </c:pt>
                <c:pt idx="28">
                  <c:v>74.400000000000006</c:v>
                </c:pt>
                <c:pt idx="29">
                  <c:v>73.900000000000006</c:v>
                </c:pt>
                <c:pt idx="30">
                  <c:v>72.7</c:v>
                </c:pt>
                <c:pt idx="31">
                  <c:v>72.400000000000006</c:v>
                </c:pt>
                <c:pt idx="32">
                  <c:v>72.2</c:v>
                </c:pt>
                <c:pt idx="33">
                  <c:v>72</c:v>
                </c:pt>
                <c:pt idx="34">
                  <c:v>71.5</c:v>
                </c:pt>
                <c:pt idx="35">
                  <c:v>71</c:v>
                </c:pt>
                <c:pt idx="36">
                  <c:v>70</c:v>
                </c:pt>
                <c:pt idx="37">
                  <c:v>69.599999999999994</c:v>
                </c:pt>
                <c:pt idx="38">
                  <c:v>68.8</c:v>
                </c:pt>
                <c:pt idx="39">
                  <c:v>68.5</c:v>
                </c:pt>
                <c:pt idx="40">
                  <c:v>67.099999999999994</c:v>
                </c:pt>
                <c:pt idx="41">
                  <c:v>66.8</c:v>
                </c:pt>
                <c:pt idx="42">
                  <c:v>65.8</c:v>
                </c:pt>
                <c:pt idx="43">
                  <c:v>61.1</c:v>
                </c:pt>
                <c:pt idx="44">
                  <c:v>60.8</c:v>
                </c:pt>
                <c:pt idx="45">
                  <c:v>57</c:v>
                </c:pt>
              </c:numCache>
            </c:numRef>
          </c:val>
          <c:extLst>
            <c:ext xmlns:c16="http://schemas.microsoft.com/office/drawing/2014/chart" uri="{C3380CC4-5D6E-409C-BE32-E72D297353CC}">
              <c16:uniqueId val="{00000000-AA30-413E-A4C9-12177D23E8A8}"/>
            </c:ext>
          </c:extLst>
        </c:ser>
        <c:ser>
          <c:idx val="2"/>
          <c:order val="1"/>
          <c:tx>
            <c:strRef>
              <c:f>'analizė matematika'!$H$34</c:f>
              <c:strCache>
                <c:ptCount val="1"/>
              </c:strCache>
            </c:strRef>
          </c:tx>
          <c:spPr>
            <a:solidFill>
              <a:schemeClr val="accent3"/>
            </a:solidFill>
            <a:ln>
              <a:noFill/>
            </a:ln>
            <a:effectLst/>
          </c:spPr>
          <c:invertIfNegative val="0"/>
          <c:cat>
            <c:strRef>
              <c:f>'analizė matematika'!$D$35:$D$80</c:f>
              <c:strCache>
                <c:ptCount val="46"/>
                <c:pt idx="0">
                  <c:v>PR3</c:v>
                </c:pt>
                <c:pt idx="1">
                  <c:v>PR1</c:v>
                </c:pt>
                <c:pt idx="2">
                  <c:v>G9</c:v>
                </c:pt>
                <c:pt idx="3">
                  <c:v>PR5</c:v>
                </c:pt>
                <c:pt idx="4">
                  <c:v>MD2</c:v>
                </c:pt>
                <c:pt idx="5">
                  <c:v>PR6</c:v>
                </c:pt>
                <c:pt idx="6">
                  <c:v>MD3</c:v>
                </c:pt>
                <c:pt idx="7">
                  <c:v>P6</c:v>
                </c:pt>
                <c:pt idx="8">
                  <c:v>G8</c:v>
                </c:pt>
                <c:pt idx="9">
                  <c:v>PG11</c:v>
                </c:pt>
                <c:pt idx="10">
                  <c:v>MD5</c:v>
                </c:pt>
                <c:pt idx="11">
                  <c:v>PR18</c:v>
                </c:pt>
                <c:pt idx="12">
                  <c:v>PG4</c:v>
                </c:pt>
                <c:pt idx="13">
                  <c:v>PG7</c:v>
                </c:pt>
                <c:pt idx="14">
                  <c:v>PG16</c:v>
                </c:pt>
                <c:pt idx="15">
                  <c:v>PR4</c:v>
                </c:pt>
                <c:pt idx="16">
                  <c:v>P3</c:v>
                </c:pt>
                <c:pt idx="17">
                  <c:v>PG14</c:v>
                </c:pt>
                <c:pt idx="18">
                  <c:v>G21</c:v>
                </c:pt>
                <c:pt idx="19">
                  <c:v>PG13</c:v>
                </c:pt>
                <c:pt idx="20">
                  <c:v>PG5</c:v>
                </c:pt>
                <c:pt idx="21">
                  <c:v>PG8</c:v>
                </c:pt>
                <c:pt idx="22">
                  <c:v>PR17</c:v>
                </c:pt>
                <c:pt idx="23">
                  <c:v>P4</c:v>
                </c:pt>
                <c:pt idx="24">
                  <c:v>PG2</c:v>
                </c:pt>
                <c:pt idx="25">
                  <c:v>P2</c:v>
                </c:pt>
                <c:pt idx="26">
                  <c:v>MD1</c:v>
                </c:pt>
                <c:pt idx="27">
                  <c:v>PG15</c:v>
                </c:pt>
                <c:pt idx="28">
                  <c:v>G7</c:v>
                </c:pt>
                <c:pt idx="29">
                  <c:v>P1</c:v>
                </c:pt>
                <c:pt idx="30">
                  <c:v>P5</c:v>
                </c:pt>
                <c:pt idx="31">
                  <c:v>PG10</c:v>
                </c:pt>
                <c:pt idx="32">
                  <c:v>G3</c:v>
                </c:pt>
                <c:pt idx="33">
                  <c:v>PG6</c:v>
                </c:pt>
                <c:pt idx="34">
                  <c:v>PG12</c:v>
                </c:pt>
                <c:pt idx="35">
                  <c:v>G2</c:v>
                </c:pt>
                <c:pt idx="36">
                  <c:v>PG3</c:v>
                </c:pt>
                <c:pt idx="37">
                  <c:v>G4</c:v>
                </c:pt>
                <c:pt idx="38">
                  <c:v>PG1</c:v>
                </c:pt>
                <c:pt idx="39">
                  <c:v>G1</c:v>
                </c:pt>
                <c:pt idx="40">
                  <c:v>G6</c:v>
                </c:pt>
                <c:pt idx="41">
                  <c:v>G5</c:v>
                </c:pt>
                <c:pt idx="42">
                  <c:v>PG9</c:v>
                </c:pt>
                <c:pt idx="43">
                  <c:v>SP5</c:v>
                </c:pt>
                <c:pt idx="44">
                  <c:v>MD4</c:v>
                </c:pt>
                <c:pt idx="45">
                  <c:v>SP2</c:v>
                </c:pt>
              </c:strCache>
            </c:strRef>
          </c:cat>
          <c:val>
            <c:numRef>
              <c:f>'analizė matematika'!$H$35:$H$80</c:f>
              <c:numCache>
                <c:formatCode>General</c:formatCode>
                <c:ptCount val="46"/>
              </c:numCache>
            </c:numRef>
          </c:val>
          <c:extLst>
            <c:ext xmlns:c16="http://schemas.microsoft.com/office/drawing/2014/chart" uri="{C3380CC4-5D6E-409C-BE32-E72D297353CC}">
              <c16:uniqueId val="{00000001-AA30-413E-A4C9-12177D23E8A8}"/>
            </c:ext>
          </c:extLst>
        </c:ser>
        <c:dLbls>
          <c:showLegendKey val="0"/>
          <c:showVal val="0"/>
          <c:showCatName val="0"/>
          <c:showSerName val="0"/>
          <c:showPercent val="0"/>
          <c:showBubbleSize val="0"/>
        </c:dLbls>
        <c:gapWidth val="219"/>
        <c:overlap val="-27"/>
        <c:axId val="1174439632"/>
        <c:axId val="1174440112"/>
      </c:barChart>
      <c:lineChart>
        <c:grouping val="standard"/>
        <c:varyColors val="0"/>
        <c:ser>
          <c:idx val="3"/>
          <c:order val="2"/>
          <c:tx>
            <c:strRef>
              <c:f>'analizė matematika'!$I$34</c:f>
              <c:strCache>
                <c:ptCount val="1"/>
                <c:pt idx="0">
                  <c:v>Šalies vidurkis</c:v>
                </c:pt>
              </c:strCache>
            </c:strRef>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A-D26B-44FA-9B81-D4E57E7A98DD}"/>
                </c:ext>
              </c:extLst>
            </c:dLbl>
            <c:dLbl>
              <c:idx val="1"/>
              <c:delete val="1"/>
              <c:extLst>
                <c:ext xmlns:c15="http://schemas.microsoft.com/office/drawing/2012/chart" uri="{CE6537A1-D6FC-4f65-9D91-7224C49458BB}"/>
                <c:ext xmlns:c16="http://schemas.microsoft.com/office/drawing/2014/chart" uri="{C3380CC4-5D6E-409C-BE32-E72D297353CC}">
                  <c16:uniqueId val="{00000009-D26B-44FA-9B81-D4E57E7A98DD}"/>
                </c:ext>
              </c:extLst>
            </c:dLbl>
            <c:dLbl>
              <c:idx val="2"/>
              <c:delete val="1"/>
              <c:extLst>
                <c:ext xmlns:c15="http://schemas.microsoft.com/office/drawing/2012/chart" uri="{CE6537A1-D6FC-4f65-9D91-7224C49458BB}"/>
                <c:ext xmlns:c16="http://schemas.microsoft.com/office/drawing/2014/chart" uri="{C3380CC4-5D6E-409C-BE32-E72D297353CC}">
                  <c16:uniqueId val="{00000008-D26B-44FA-9B81-D4E57E7A98DD}"/>
                </c:ext>
              </c:extLst>
            </c:dLbl>
            <c:dLbl>
              <c:idx val="3"/>
              <c:delete val="1"/>
              <c:extLst>
                <c:ext xmlns:c15="http://schemas.microsoft.com/office/drawing/2012/chart" uri="{CE6537A1-D6FC-4f65-9D91-7224C49458BB}"/>
                <c:ext xmlns:c16="http://schemas.microsoft.com/office/drawing/2014/chart" uri="{C3380CC4-5D6E-409C-BE32-E72D297353CC}">
                  <c16:uniqueId val="{00000007-D26B-44FA-9B81-D4E57E7A98DD}"/>
                </c:ext>
              </c:extLst>
            </c:dLbl>
            <c:dLbl>
              <c:idx val="4"/>
              <c:delete val="1"/>
              <c:extLst>
                <c:ext xmlns:c15="http://schemas.microsoft.com/office/drawing/2012/chart" uri="{CE6537A1-D6FC-4f65-9D91-7224C49458BB}"/>
                <c:ext xmlns:c16="http://schemas.microsoft.com/office/drawing/2014/chart" uri="{C3380CC4-5D6E-409C-BE32-E72D297353CC}">
                  <c16:uniqueId val="{0000000C-D26B-44FA-9B81-D4E57E7A98DD}"/>
                </c:ext>
              </c:extLst>
            </c:dLbl>
            <c:dLbl>
              <c:idx val="5"/>
              <c:delete val="1"/>
              <c:extLst>
                <c:ext xmlns:c15="http://schemas.microsoft.com/office/drawing/2012/chart" uri="{CE6537A1-D6FC-4f65-9D91-7224C49458BB}"/>
                <c:ext xmlns:c16="http://schemas.microsoft.com/office/drawing/2014/chart" uri="{C3380CC4-5D6E-409C-BE32-E72D297353CC}">
                  <c16:uniqueId val="{0000000B-D26B-44FA-9B81-D4E57E7A98DD}"/>
                </c:ext>
              </c:extLst>
            </c:dLbl>
            <c:dLbl>
              <c:idx val="6"/>
              <c:delete val="1"/>
              <c:extLst>
                <c:ext xmlns:c15="http://schemas.microsoft.com/office/drawing/2012/chart" uri="{CE6537A1-D6FC-4f65-9D91-7224C49458BB}"/>
                <c:ext xmlns:c16="http://schemas.microsoft.com/office/drawing/2014/chart" uri="{C3380CC4-5D6E-409C-BE32-E72D297353CC}">
                  <c16:uniqueId val="{00000011-D26B-44FA-9B81-D4E57E7A98DD}"/>
                </c:ext>
              </c:extLst>
            </c:dLbl>
            <c:dLbl>
              <c:idx val="7"/>
              <c:delete val="1"/>
              <c:extLst>
                <c:ext xmlns:c15="http://schemas.microsoft.com/office/drawing/2012/chart" uri="{CE6537A1-D6FC-4f65-9D91-7224C49458BB}"/>
                <c:ext xmlns:c16="http://schemas.microsoft.com/office/drawing/2014/chart" uri="{C3380CC4-5D6E-409C-BE32-E72D297353CC}">
                  <c16:uniqueId val="{00000010-D26B-44FA-9B81-D4E57E7A98DD}"/>
                </c:ext>
              </c:extLst>
            </c:dLbl>
            <c:dLbl>
              <c:idx val="8"/>
              <c:delete val="1"/>
              <c:extLst>
                <c:ext xmlns:c15="http://schemas.microsoft.com/office/drawing/2012/chart" uri="{CE6537A1-D6FC-4f65-9D91-7224C49458BB}"/>
                <c:ext xmlns:c16="http://schemas.microsoft.com/office/drawing/2014/chart" uri="{C3380CC4-5D6E-409C-BE32-E72D297353CC}">
                  <c16:uniqueId val="{0000000F-D26B-44FA-9B81-D4E57E7A98DD}"/>
                </c:ext>
              </c:extLst>
            </c:dLbl>
            <c:dLbl>
              <c:idx val="9"/>
              <c:delete val="1"/>
              <c:extLst>
                <c:ext xmlns:c15="http://schemas.microsoft.com/office/drawing/2012/chart" uri="{CE6537A1-D6FC-4f65-9D91-7224C49458BB}"/>
                <c:ext xmlns:c16="http://schemas.microsoft.com/office/drawing/2014/chart" uri="{C3380CC4-5D6E-409C-BE32-E72D297353CC}">
                  <c16:uniqueId val="{0000000E-D26B-44FA-9B81-D4E57E7A98DD}"/>
                </c:ext>
              </c:extLst>
            </c:dLbl>
            <c:dLbl>
              <c:idx val="10"/>
              <c:delete val="1"/>
              <c:extLst>
                <c:ext xmlns:c15="http://schemas.microsoft.com/office/drawing/2012/chart" uri="{CE6537A1-D6FC-4f65-9D91-7224C49458BB}"/>
                <c:ext xmlns:c16="http://schemas.microsoft.com/office/drawing/2014/chart" uri="{C3380CC4-5D6E-409C-BE32-E72D297353CC}">
                  <c16:uniqueId val="{00000014-D26B-44FA-9B81-D4E57E7A98DD}"/>
                </c:ext>
              </c:extLst>
            </c:dLbl>
            <c:dLbl>
              <c:idx val="11"/>
              <c:delete val="1"/>
              <c:extLst>
                <c:ext xmlns:c15="http://schemas.microsoft.com/office/drawing/2012/chart" uri="{CE6537A1-D6FC-4f65-9D91-7224C49458BB}"/>
                <c:ext xmlns:c16="http://schemas.microsoft.com/office/drawing/2014/chart" uri="{C3380CC4-5D6E-409C-BE32-E72D297353CC}">
                  <c16:uniqueId val="{0000000D-D26B-44FA-9B81-D4E57E7A98DD}"/>
                </c:ext>
              </c:extLst>
            </c:dLbl>
            <c:dLbl>
              <c:idx val="12"/>
              <c:delete val="1"/>
              <c:extLst>
                <c:ext xmlns:c15="http://schemas.microsoft.com/office/drawing/2012/chart" uri="{CE6537A1-D6FC-4f65-9D91-7224C49458BB}"/>
                <c:ext xmlns:c16="http://schemas.microsoft.com/office/drawing/2014/chart" uri="{C3380CC4-5D6E-409C-BE32-E72D297353CC}">
                  <c16:uniqueId val="{00000013-D26B-44FA-9B81-D4E57E7A98DD}"/>
                </c:ext>
              </c:extLst>
            </c:dLbl>
            <c:dLbl>
              <c:idx val="13"/>
              <c:delete val="1"/>
              <c:extLst>
                <c:ext xmlns:c15="http://schemas.microsoft.com/office/drawing/2012/chart" uri="{CE6537A1-D6FC-4f65-9D91-7224C49458BB}"/>
                <c:ext xmlns:c16="http://schemas.microsoft.com/office/drawing/2014/chart" uri="{C3380CC4-5D6E-409C-BE32-E72D297353CC}">
                  <c16:uniqueId val="{00000015-D26B-44FA-9B81-D4E57E7A98DD}"/>
                </c:ext>
              </c:extLst>
            </c:dLbl>
            <c:dLbl>
              <c:idx val="14"/>
              <c:delete val="1"/>
              <c:extLst>
                <c:ext xmlns:c15="http://schemas.microsoft.com/office/drawing/2012/chart" uri="{CE6537A1-D6FC-4f65-9D91-7224C49458BB}"/>
                <c:ext xmlns:c16="http://schemas.microsoft.com/office/drawing/2014/chart" uri="{C3380CC4-5D6E-409C-BE32-E72D297353CC}">
                  <c16:uniqueId val="{00000012-D26B-44FA-9B81-D4E57E7A98DD}"/>
                </c:ext>
              </c:extLst>
            </c:dLbl>
            <c:dLbl>
              <c:idx val="15"/>
              <c:delete val="1"/>
              <c:extLst>
                <c:ext xmlns:c15="http://schemas.microsoft.com/office/drawing/2012/chart" uri="{CE6537A1-D6FC-4f65-9D91-7224C49458BB}"/>
                <c:ext xmlns:c16="http://schemas.microsoft.com/office/drawing/2014/chart" uri="{C3380CC4-5D6E-409C-BE32-E72D297353CC}">
                  <c16:uniqueId val="{00000018-D26B-44FA-9B81-D4E57E7A98DD}"/>
                </c:ext>
              </c:extLst>
            </c:dLbl>
            <c:dLbl>
              <c:idx val="16"/>
              <c:delete val="1"/>
              <c:extLst>
                <c:ext xmlns:c15="http://schemas.microsoft.com/office/drawing/2012/chart" uri="{CE6537A1-D6FC-4f65-9D91-7224C49458BB}"/>
                <c:ext xmlns:c16="http://schemas.microsoft.com/office/drawing/2014/chart" uri="{C3380CC4-5D6E-409C-BE32-E72D297353CC}">
                  <c16:uniqueId val="{00000017-D26B-44FA-9B81-D4E57E7A98DD}"/>
                </c:ext>
              </c:extLst>
            </c:dLbl>
            <c:dLbl>
              <c:idx val="17"/>
              <c:delete val="1"/>
              <c:extLst>
                <c:ext xmlns:c15="http://schemas.microsoft.com/office/drawing/2012/chart" uri="{CE6537A1-D6FC-4f65-9D91-7224C49458BB}"/>
                <c:ext xmlns:c16="http://schemas.microsoft.com/office/drawing/2014/chart" uri="{C3380CC4-5D6E-409C-BE32-E72D297353CC}">
                  <c16:uniqueId val="{00000016-D26B-44FA-9B81-D4E57E7A98DD}"/>
                </c:ext>
              </c:extLst>
            </c:dLbl>
            <c:dLbl>
              <c:idx val="18"/>
              <c:delete val="1"/>
              <c:extLst>
                <c:ext xmlns:c15="http://schemas.microsoft.com/office/drawing/2012/chart" uri="{CE6537A1-D6FC-4f65-9D91-7224C49458BB}"/>
                <c:ext xmlns:c16="http://schemas.microsoft.com/office/drawing/2014/chart" uri="{C3380CC4-5D6E-409C-BE32-E72D297353CC}">
                  <c16:uniqueId val="{00000019-D26B-44FA-9B81-D4E57E7A98DD}"/>
                </c:ext>
              </c:extLst>
            </c:dLbl>
            <c:dLbl>
              <c:idx val="19"/>
              <c:delete val="1"/>
              <c:extLst>
                <c:ext xmlns:c15="http://schemas.microsoft.com/office/drawing/2012/chart" uri="{CE6537A1-D6FC-4f65-9D91-7224C49458BB}"/>
                <c:ext xmlns:c16="http://schemas.microsoft.com/office/drawing/2014/chart" uri="{C3380CC4-5D6E-409C-BE32-E72D297353CC}">
                  <c16:uniqueId val="{0000001C-D26B-44FA-9B81-D4E57E7A98DD}"/>
                </c:ext>
              </c:extLst>
            </c:dLbl>
            <c:dLbl>
              <c:idx val="20"/>
              <c:delete val="1"/>
              <c:extLst>
                <c:ext xmlns:c15="http://schemas.microsoft.com/office/drawing/2012/chart" uri="{CE6537A1-D6FC-4f65-9D91-7224C49458BB}"/>
                <c:ext xmlns:c16="http://schemas.microsoft.com/office/drawing/2014/chart" uri="{C3380CC4-5D6E-409C-BE32-E72D297353CC}">
                  <c16:uniqueId val="{0000001A-D26B-44FA-9B81-D4E57E7A98DD}"/>
                </c:ext>
              </c:extLst>
            </c:dLbl>
            <c:dLbl>
              <c:idx val="21"/>
              <c:delete val="1"/>
              <c:extLst>
                <c:ext xmlns:c15="http://schemas.microsoft.com/office/drawing/2012/chart" uri="{CE6537A1-D6FC-4f65-9D91-7224C49458BB}"/>
                <c:ext xmlns:c16="http://schemas.microsoft.com/office/drawing/2014/chart" uri="{C3380CC4-5D6E-409C-BE32-E72D297353CC}">
                  <c16:uniqueId val="{0000001B-D26B-44FA-9B81-D4E57E7A98DD}"/>
                </c:ext>
              </c:extLst>
            </c:dLbl>
            <c:dLbl>
              <c:idx val="22"/>
              <c:delete val="1"/>
              <c:extLst>
                <c:ext xmlns:c15="http://schemas.microsoft.com/office/drawing/2012/chart" uri="{CE6537A1-D6FC-4f65-9D91-7224C49458BB}"/>
                <c:ext xmlns:c16="http://schemas.microsoft.com/office/drawing/2014/chart" uri="{C3380CC4-5D6E-409C-BE32-E72D297353CC}">
                  <c16:uniqueId val="{0000001D-D26B-44FA-9B81-D4E57E7A98DD}"/>
                </c:ext>
              </c:extLst>
            </c:dLbl>
            <c:dLbl>
              <c:idx val="23"/>
              <c:delete val="1"/>
              <c:extLst>
                <c:ext xmlns:c15="http://schemas.microsoft.com/office/drawing/2012/chart" uri="{CE6537A1-D6FC-4f65-9D91-7224C49458BB}"/>
                <c:ext xmlns:c16="http://schemas.microsoft.com/office/drawing/2014/chart" uri="{C3380CC4-5D6E-409C-BE32-E72D297353CC}">
                  <c16:uniqueId val="{00000020-D26B-44FA-9B81-D4E57E7A98DD}"/>
                </c:ext>
              </c:extLst>
            </c:dLbl>
            <c:dLbl>
              <c:idx val="24"/>
              <c:delete val="1"/>
              <c:extLst>
                <c:ext xmlns:c15="http://schemas.microsoft.com/office/drawing/2012/chart" uri="{CE6537A1-D6FC-4f65-9D91-7224C49458BB}"/>
                <c:ext xmlns:c16="http://schemas.microsoft.com/office/drawing/2014/chart" uri="{C3380CC4-5D6E-409C-BE32-E72D297353CC}">
                  <c16:uniqueId val="{0000001E-D26B-44FA-9B81-D4E57E7A98DD}"/>
                </c:ext>
              </c:extLst>
            </c:dLbl>
            <c:dLbl>
              <c:idx val="25"/>
              <c:delete val="1"/>
              <c:extLst>
                <c:ext xmlns:c15="http://schemas.microsoft.com/office/drawing/2012/chart" uri="{CE6537A1-D6FC-4f65-9D91-7224C49458BB}"/>
                <c:ext xmlns:c16="http://schemas.microsoft.com/office/drawing/2014/chart" uri="{C3380CC4-5D6E-409C-BE32-E72D297353CC}">
                  <c16:uniqueId val="{0000001F-D26B-44FA-9B81-D4E57E7A98DD}"/>
                </c:ext>
              </c:extLst>
            </c:dLbl>
            <c:dLbl>
              <c:idx val="26"/>
              <c:delete val="1"/>
              <c:extLst>
                <c:ext xmlns:c15="http://schemas.microsoft.com/office/drawing/2012/chart" uri="{CE6537A1-D6FC-4f65-9D91-7224C49458BB}"/>
                <c:ext xmlns:c16="http://schemas.microsoft.com/office/drawing/2014/chart" uri="{C3380CC4-5D6E-409C-BE32-E72D297353CC}">
                  <c16:uniqueId val="{00000023-D26B-44FA-9B81-D4E57E7A98DD}"/>
                </c:ext>
              </c:extLst>
            </c:dLbl>
            <c:dLbl>
              <c:idx val="27"/>
              <c:delete val="1"/>
              <c:extLst>
                <c:ext xmlns:c15="http://schemas.microsoft.com/office/drawing/2012/chart" uri="{CE6537A1-D6FC-4f65-9D91-7224C49458BB}"/>
                <c:ext xmlns:c16="http://schemas.microsoft.com/office/drawing/2014/chart" uri="{C3380CC4-5D6E-409C-BE32-E72D297353CC}">
                  <c16:uniqueId val="{00000021-D26B-44FA-9B81-D4E57E7A98DD}"/>
                </c:ext>
              </c:extLst>
            </c:dLbl>
            <c:dLbl>
              <c:idx val="28"/>
              <c:delete val="1"/>
              <c:extLst>
                <c:ext xmlns:c15="http://schemas.microsoft.com/office/drawing/2012/chart" uri="{CE6537A1-D6FC-4f65-9D91-7224C49458BB}"/>
                <c:ext xmlns:c16="http://schemas.microsoft.com/office/drawing/2014/chart" uri="{C3380CC4-5D6E-409C-BE32-E72D297353CC}">
                  <c16:uniqueId val="{00000024-D26B-44FA-9B81-D4E57E7A98DD}"/>
                </c:ext>
              </c:extLst>
            </c:dLbl>
            <c:dLbl>
              <c:idx val="29"/>
              <c:delete val="1"/>
              <c:extLst>
                <c:ext xmlns:c15="http://schemas.microsoft.com/office/drawing/2012/chart" uri="{CE6537A1-D6FC-4f65-9D91-7224C49458BB}"/>
                <c:ext xmlns:c16="http://schemas.microsoft.com/office/drawing/2014/chart" uri="{C3380CC4-5D6E-409C-BE32-E72D297353CC}">
                  <c16:uniqueId val="{00000022-D26B-44FA-9B81-D4E57E7A98DD}"/>
                </c:ext>
              </c:extLst>
            </c:dLbl>
            <c:dLbl>
              <c:idx val="30"/>
              <c:delete val="1"/>
              <c:extLst>
                <c:ext xmlns:c15="http://schemas.microsoft.com/office/drawing/2012/chart" uri="{CE6537A1-D6FC-4f65-9D91-7224C49458BB}"/>
                <c:ext xmlns:c16="http://schemas.microsoft.com/office/drawing/2014/chart" uri="{C3380CC4-5D6E-409C-BE32-E72D297353CC}">
                  <c16:uniqueId val="{00000025-D26B-44FA-9B81-D4E57E7A98DD}"/>
                </c:ext>
              </c:extLst>
            </c:dLbl>
            <c:dLbl>
              <c:idx val="31"/>
              <c:delete val="1"/>
              <c:extLst>
                <c:ext xmlns:c15="http://schemas.microsoft.com/office/drawing/2012/chart" uri="{CE6537A1-D6FC-4f65-9D91-7224C49458BB}"/>
                <c:ext xmlns:c16="http://schemas.microsoft.com/office/drawing/2014/chart" uri="{C3380CC4-5D6E-409C-BE32-E72D297353CC}">
                  <c16:uniqueId val="{00000027-D26B-44FA-9B81-D4E57E7A98DD}"/>
                </c:ext>
              </c:extLst>
            </c:dLbl>
            <c:dLbl>
              <c:idx val="32"/>
              <c:delete val="1"/>
              <c:extLst>
                <c:ext xmlns:c15="http://schemas.microsoft.com/office/drawing/2012/chart" uri="{CE6537A1-D6FC-4f65-9D91-7224C49458BB}"/>
                <c:ext xmlns:c16="http://schemas.microsoft.com/office/drawing/2014/chart" uri="{C3380CC4-5D6E-409C-BE32-E72D297353CC}">
                  <c16:uniqueId val="{00000026-D26B-44FA-9B81-D4E57E7A98DD}"/>
                </c:ext>
              </c:extLst>
            </c:dLbl>
            <c:dLbl>
              <c:idx val="33"/>
              <c:delete val="1"/>
              <c:extLst>
                <c:ext xmlns:c15="http://schemas.microsoft.com/office/drawing/2012/chart" uri="{CE6537A1-D6FC-4f65-9D91-7224C49458BB}"/>
                <c:ext xmlns:c16="http://schemas.microsoft.com/office/drawing/2014/chart" uri="{C3380CC4-5D6E-409C-BE32-E72D297353CC}">
                  <c16:uniqueId val="{00000028-D26B-44FA-9B81-D4E57E7A98DD}"/>
                </c:ext>
              </c:extLst>
            </c:dLbl>
            <c:dLbl>
              <c:idx val="34"/>
              <c:delete val="1"/>
              <c:extLst>
                <c:ext xmlns:c15="http://schemas.microsoft.com/office/drawing/2012/chart" uri="{CE6537A1-D6FC-4f65-9D91-7224C49458BB}"/>
                <c:ext xmlns:c16="http://schemas.microsoft.com/office/drawing/2014/chart" uri="{C3380CC4-5D6E-409C-BE32-E72D297353CC}">
                  <c16:uniqueId val="{00000029-D26B-44FA-9B81-D4E57E7A98DD}"/>
                </c:ext>
              </c:extLst>
            </c:dLbl>
            <c:dLbl>
              <c:idx val="35"/>
              <c:delete val="1"/>
              <c:extLst>
                <c:ext xmlns:c15="http://schemas.microsoft.com/office/drawing/2012/chart" uri="{CE6537A1-D6FC-4f65-9D91-7224C49458BB}"/>
                <c:ext xmlns:c16="http://schemas.microsoft.com/office/drawing/2014/chart" uri="{C3380CC4-5D6E-409C-BE32-E72D297353CC}">
                  <c16:uniqueId val="{0000002A-D26B-44FA-9B81-D4E57E7A98DD}"/>
                </c:ext>
              </c:extLst>
            </c:dLbl>
            <c:dLbl>
              <c:idx val="36"/>
              <c:delete val="1"/>
              <c:extLst>
                <c:ext xmlns:c15="http://schemas.microsoft.com/office/drawing/2012/chart" uri="{CE6537A1-D6FC-4f65-9D91-7224C49458BB}"/>
                <c:ext xmlns:c16="http://schemas.microsoft.com/office/drawing/2014/chart" uri="{C3380CC4-5D6E-409C-BE32-E72D297353CC}">
                  <c16:uniqueId val="{0000002D-D26B-44FA-9B81-D4E57E7A98DD}"/>
                </c:ext>
              </c:extLst>
            </c:dLbl>
            <c:dLbl>
              <c:idx val="37"/>
              <c:delete val="1"/>
              <c:extLst>
                <c:ext xmlns:c15="http://schemas.microsoft.com/office/drawing/2012/chart" uri="{CE6537A1-D6FC-4f65-9D91-7224C49458BB}"/>
                <c:ext xmlns:c16="http://schemas.microsoft.com/office/drawing/2014/chart" uri="{C3380CC4-5D6E-409C-BE32-E72D297353CC}">
                  <c16:uniqueId val="{0000002B-D26B-44FA-9B81-D4E57E7A98DD}"/>
                </c:ext>
              </c:extLst>
            </c:dLbl>
            <c:dLbl>
              <c:idx val="38"/>
              <c:delete val="1"/>
              <c:extLst>
                <c:ext xmlns:c15="http://schemas.microsoft.com/office/drawing/2012/chart" uri="{CE6537A1-D6FC-4f65-9D91-7224C49458BB}"/>
                <c:ext xmlns:c16="http://schemas.microsoft.com/office/drawing/2014/chart" uri="{C3380CC4-5D6E-409C-BE32-E72D297353CC}">
                  <c16:uniqueId val="{0000002C-D26B-44FA-9B81-D4E57E7A98DD}"/>
                </c:ext>
              </c:extLst>
            </c:dLbl>
            <c:dLbl>
              <c:idx val="39"/>
              <c:layout>
                <c:manualLayout>
                  <c:x val="-0.24545188210025309"/>
                  <c:y val="-0.10046793879067281"/>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layout>
                    <c:manualLayout>
                      <c:w val="7.6509758897818594E-2"/>
                      <c:h val="8.1348727611742583E-2"/>
                    </c:manualLayout>
                  </c15:layout>
                </c:ext>
                <c:ext xmlns:c16="http://schemas.microsoft.com/office/drawing/2014/chart" uri="{C3380CC4-5D6E-409C-BE32-E72D297353CC}">
                  <c16:uniqueId val="{00000006-D26B-44FA-9B81-D4E57E7A98DD}"/>
                </c:ext>
              </c:extLst>
            </c:dLbl>
            <c:dLbl>
              <c:idx val="40"/>
              <c:delete val="1"/>
              <c:extLst>
                <c:ext xmlns:c15="http://schemas.microsoft.com/office/drawing/2012/chart" uri="{CE6537A1-D6FC-4f65-9D91-7224C49458BB}">
                  <c15:layout>
                    <c:manualLayout>
                      <c:w val="2.7141216991963264E-2"/>
                      <c:h val="0.20091771000328865"/>
                    </c:manualLayout>
                  </c15:layout>
                </c:ext>
                <c:ext xmlns:c16="http://schemas.microsoft.com/office/drawing/2014/chart" uri="{C3380CC4-5D6E-409C-BE32-E72D297353CC}">
                  <c16:uniqueId val="{00000000-D26B-44FA-9B81-D4E57E7A98DD}"/>
                </c:ext>
              </c:extLst>
            </c:dLbl>
            <c:dLbl>
              <c:idx val="41"/>
              <c:delete val="1"/>
              <c:extLst>
                <c:ext xmlns:c15="http://schemas.microsoft.com/office/drawing/2012/chart" uri="{CE6537A1-D6FC-4f65-9D91-7224C49458BB}"/>
                <c:ext xmlns:c16="http://schemas.microsoft.com/office/drawing/2014/chart" uri="{C3380CC4-5D6E-409C-BE32-E72D297353CC}">
                  <c16:uniqueId val="{00000005-D26B-44FA-9B81-D4E57E7A98DD}"/>
                </c:ext>
              </c:extLst>
            </c:dLbl>
            <c:dLbl>
              <c:idx val="42"/>
              <c:delete val="1"/>
              <c:extLst>
                <c:ext xmlns:c15="http://schemas.microsoft.com/office/drawing/2012/chart" uri="{CE6537A1-D6FC-4f65-9D91-7224C49458BB}"/>
                <c:ext xmlns:c16="http://schemas.microsoft.com/office/drawing/2014/chart" uri="{C3380CC4-5D6E-409C-BE32-E72D297353CC}">
                  <c16:uniqueId val="{00000004-D26B-44FA-9B81-D4E57E7A98DD}"/>
                </c:ext>
              </c:extLst>
            </c:dLbl>
            <c:dLbl>
              <c:idx val="43"/>
              <c:delete val="1"/>
              <c:extLst>
                <c:ext xmlns:c15="http://schemas.microsoft.com/office/drawing/2012/chart" uri="{CE6537A1-D6FC-4f65-9D91-7224C49458BB}"/>
                <c:ext xmlns:c16="http://schemas.microsoft.com/office/drawing/2014/chart" uri="{C3380CC4-5D6E-409C-BE32-E72D297353CC}">
                  <c16:uniqueId val="{00000001-D26B-44FA-9B81-D4E57E7A98DD}"/>
                </c:ext>
              </c:extLst>
            </c:dLbl>
            <c:dLbl>
              <c:idx val="44"/>
              <c:delete val="1"/>
              <c:extLst>
                <c:ext xmlns:c15="http://schemas.microsoft.com/office/drawing/2012/chart" uri="{CE6537A1-D6FC-4f65-9D91-7224C49458BB}"/>
                <c:ext xmlns:c16="http://schemas.microsoft.com/office/drawing/2014/chart" uri="{C3380CC4-5D6E-409C-BE32-E72D297353CC}">
                  <c16:uniqueId val="{00000003-D26B-44FA-9B81-D4E57E7A98DD}"/>
                </c:ext>
              </c:extLst>
            </c:dLbl>
            <c:dLbl>
              <c:idx val="45"/>
              <c:delete val="1"/>
              <c:extLst>
                <c:ext xmlns:c15="http://schemas.microsoft.com/office/drawing/2012/chart" uri="{CE6537A1-D6FC-4f65-9D91-7224C49458BB}"/>
                <c:ext xmlns:c16="http://schemas.microsoft.com/office/drawing/2014/chart" uri="{C3380CC4-5D6E-409C-BE32-E72D297353CC}">
                  <c16:uniqueId val="{00000002-D26B-44FA-9B81-D4E57E7A98DD}"/>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 matematika'!$D$35:$D$80</c:f>
              <c:strCache>
                <c:ptCount val="46"/>
                <c:pt idx="0">
                  <c:v>PR3</c:v>
                </c:pt>
                <c:pt idx="1">
                  <c:v>PR1</c:v>
                </c:pt>
                <c:pt idx="2">
                  <c:v>G9</c:v>
                </c:pt>
                <c:pt idx="3">
                  <c:v>PR5</c:v>
                </c:pt>
                <c:pt idx="4">
                  <c:v>MD2</c:v>
                </c:pt>
                <c:pt idx="5">
                  <c:v>PR6</c:v>
                </c:pt>
                <c:pt idx="6">
                  <c:v>MD3</c:v>
                </c:pt>
                <c:pt idx="7">
                  <c:v>P6</c:v>
                </c:pt>
                <c:pt idx="8">
                  <c:v>G8</c:v>
                </c:pt>
                <c:pt idx="9">
                  <c:v>PG11</c:v>
                </c:pt>
                <c:pt idx="10">
                  <c:v>MD5</c:v>
                </c:pt>
                <c:pt idx="11">
                  <c:v>PR18</c:v>
                </c:pt>
                <c:pt idx="12">
                  <c:v>PG4</c:v>
                </c:pt>
                <c:pt idx="13">
                  <c:v>PG7</c:v>
                </c:pt>
                <c:pt idx="14">
                  <c:v>PG16</c:v>
                </c:pt>
                <c:pt idx="15">
                  <c:v>PR4</c:v>
                </c:pt>
                <c:pt idx="16">
                  <c:v>P3</c:v>
                </c:pt>
                <c:pt idx="17">
                  <c:v>PG14</c:v>
                </c:pt>
                <c:pt idx="18">
                  <c:v>G21</c:v>
                </c:pt>
                <c:pt idx="19">
                  <c:v>PG13</c:v>
                </c:pt>
                <c:pt idx="20">
                  <c:v>PG5</c:v>
                </c:pt>
                <c:pt idx="21">
                  <c:v>PG8</c:v>
                </c:pt>
                <c:pt idx="22">
                  <c:v>PR17</c:v>
                </c:pt>
                <c:pt idx="23">
                  <c:v>P4</c:v>
                </c:pt>
                <c:pt idx="24">
                  <c:v>PG2</c:v>
                </c:pt>
                <c:pt idx="25">
                  <c:v>P2</c:v>
                </c:pt>
                <c:pt idx="26">
                  <c:v>MD1</c:v>
                </c:pt>
                <c:pt idx="27">
                  <c:v>PG15</c:v>
                </c:pt>
                <c:pt idx="28">
                  <c:v>G7</c:v>
                </c:pt>
                <c:pt idx="29">
                  <c:v>P1</c:v>
                </c:pt>
                <c:pt idx="30">
                  <c:v>P5</c:v>
                </c:pt>
                <c:pt idx="31">
                  <c:v>PG10</c:v>
                </c:pt>
                <c:pt idx="32">
                  <c:v>G3</c:v>
                </c:pt>
                <c:pt idx="33">
                  <c:v>PG6</c:v>
                </c:pt>
                <c:pt idx="34">
                  <c:v>PG12</c:v>
                </c:pt>
                <c:pt idx="35">
                  <c:v>G2</c:v>
                </c:pt>
                <c:pt idx="36">
                  <c:v>PG3</c:v>
                </c:pt>
                <c:pt idx="37">
                  <c:v>G4</c:v>
                </c:pt>
                <c:pt idx="38">
                  <c:v>PG1</c:v>
                </c:pt>
                <c:pt idx="39">
                  <c:v>G1</c:v>
                </c:pt>
                <c:pt idx="40">
                  <c:v>G6</c:v>
                </c:pt>
                <c:pt idx="41">
                  <c:v>G5</c:v>
                </c:pt>
                <c:pt idx="42">
                  <c:v>PG9</c:v>
                </c:pt>
                <c:pt idx="43">
                  <c:v>SP5</c:v>
                </c:pt>
                <c:pt idx="44">
                  <c:v>MD4</c:v>
                </c:pt>
                <c:pt idx="45">
                  <c:v>SP2</c:v>
                </c:pt>
              </c:strCache>
            </c:strRef>
          </c:cat>
          <c:val>
            <c:numRef>
              <c:f>'analizė matematika'!$I$35:$I$80</c:f>
              <c:numCache>
                <c:formatCode>[$-10409]0.0</c:formatCode>
                <c:ptCount val="46"/>
                <c:pt idx="0">
                  <c:v>68.599999999999994</c:v>
                </c:pt>
                <c:pt idx="1">
                  <c:v>68.599999999999994</c:v>
                </c:pt>
                <c:pt idx="2">
                  <c:v>68.599999999999994</c:v>
                </c:pt>
                <c:pt idx="3">
                  <c:v>68.599999999999994</c:v>
                </c:pt>
                <c:pt idx="4">
                  <c:v>68.599999999999994</c:v>
                </c:pt>
                <c:pt idx="5">
                  <c:v>68.599999999999994</c:v>
                </c:pt>
                <c:pt idx="6">
                  <c:v>68.599999999999994</c:v>
                </c:pt>
                <c:pt idx="7">
                  <c:v>68.599999999999994</c:v>
                </c:pt>
                <c:pt idx="8">
                  <c:v>68.599999999999994</c:v>
                </c:pt>
                <c:pt idx="9">
                  <c:v>68.599999999999994</c:v>
                </c:pt>
                <c:pt idx="10">
                  <c:v>68.599999999999994</c:v>
                </c:pt>
                <c:pt idx="11">
                  <c:v>68.599999999999994</c:v>
                </c:pt>
                <c:pt idx="12">
                  <c:v>68.599999999999994</c:v>
                </c:pt>
                <c:pt idx="13">
                  <c:v>68.599999999999994</c:v>
                </c:pt>
                <c:pt idx="14">
                  <c:v>68.599999999999994</c:v>
                </c:pt>
                <c:pt idx="15">
                  <c:v>68.599999999999994</c:v>
                </c:pt>
                <c:pt idx="16">
                  <c:v>68.599999999999994</c:v>
                </c:pt>
                <c:pt idx="17">
                  <c:v>68.599999999999994</c:v>
                </c:pt>
                <c:pt idx="18">
                  <c:v>68.599999999999994</c:v>
                </c:pt>
                <c:pt idx="19">
                  <c:v>68.599999999999994</c:v>
                </c:pt>
                <c:pt idx="20">
                  <c:v>68.599999999999994</c:v>
                </c:pt>
                <c:pt idx="21">
                  <c:v>68.599999999999994</c:v>
                </c:pt>
                <c:pt idx="22">
                  <c:v>68.599999999999994</c:v>
                </c:pt>
                <c:pt idx="23">
                  <c:v>68.599999999999994</c:v>
                </c:pt>
                <c:pt idx="24">
                  <c:v>68.599999999999994</c:v>
                </c:pt>
                <c:pt idx="25">
                  <c:v>68.599999999999994</c:v>
                </c:pt>
                <c:pt idx="26">
                  <c:v>68.599999999999994</c:v>
                </c:pt>
                <c:pt idx="27">
                  <c:v>68.599999999999994</c:v>
                </c:pt>
                <c:pt idx="28">
                  <c:v>68.599999999999994</c:v>
                </c:pt>
                <c:pt idx="29">
                  <c:v>68.599999999999994</c:v>
                </c:pt>
                <c:pt idx="30">
                  <c:v>68.599999999999994</c:v>
                </c:pt>
                <c:pt idx="31">
                  <c:v>68.599999999999994</c:v>
                </c:pt>
                <c:pt idx="32">
                  <c:v>68.599999999999994</c:v>
                </c:pt>
                <c:pt idx="33">
                  <c:v>68.599999999999994</c:v>
                </c:pt>
                <c:pt idx="34">
                  <c:v>68.599999999999994</c:v>
                </c:pt>
                <c:pt idx="35">
                  <c:v>68.599999999999994</c:v>
                </c:pt>
                <c:pt idx="36">
                  <c:v>68.599999999999994</c:v>
                </c:pt>
                <c:pt idx="37">
                  <c:v>68.599999999999994</c:v>
                </c:pt>
                <c:pt idx="38">
                  <c:v>68.599999999999994</c:v>
                </c:pt>
                <c:pt idx="39">
                  <c:v>68.599999999999994</c:v>
                </c:pt>
                <c:pt idx="40">
                  <c:v>68.599999999999994</c:v>
                </c:pt>
                <c:pt idx="41">
                  <c:v>68.599999999999994</c:v>
                </c:pt>
                <c:pt idx="42">
                  <c:v>68.599999999999994</c:v>
                </c:pt>
                <c:pt idx="43">
                  <c:v>68.599999999999994</c:v>
                </c:pt>
                <c:pt idx="44">
                  <c:v>68.599999999999994</c:v>
                </c:pt>
                <c:pt idx="45">
                  <c:v>68.599999999999994</c:v>
                </c:pt>
              </c:numCache>
            </c:numRef>
          </c:val>
          <c:smooth val="0"/>
          <c:extLst>
            <c:ext xmlns:c16="http://schemas.microsoft.com/office/drawing/2014/chart" uri="{C3380CC4-5D6E-409C-BE32-E72D297353CC}">
              <c16:uniqueId val="{00000003-AA30-413E-A4C9-12177D23E8A8}"/>
            </c:ext>
          </c:extLst>
        </c:ser>
        <c:ser>
          <c:idx val="4"/>
          <c:order val="3"/>
          <c:tx>
            <c:strRef>
              <c:f>'analizė matematika'!$J$34</c:f>
              <c:strCache>
                <c:ptCount val="1"/>
              </c:strCache>
            </c:strRef>
          </c:tx>
          <c:spPr>
            <a:ln w="28575" cap="rnd">
              <a:solidFill>
                <a:schemeClr val="accent5"/>
              </a:solidFill>
              <a:round/>
            </a:ln>
            <a:effectLst/>
          </c:spPr>
          <c:marker>
            <c:symbol val="none"/>
          </c:marker>
          <c:cat>
            <c:strRef>
              <c:f>'analizė matematika'!$D$35:$D$80</c:f>
              <c:strCache>
                <c:ptCount val="46"/>
                <c:pt idx="0">
                  <c:v>PR3</c:v>
                </c:pt>
                <c:pt idx="1">
                  <c:v>PR1</c:v>
                </c:pt>
                <c:pt idx="2">
                  <c:v>G9</c:v>
                </c:pt>
                <c:pt idx="3">
                  <c:v>PR5</c:v>
                </c:pt>
                <c:pt idx="4">
                  <c:v>MD2</c:v>
                </c:pt>
                <c:pt idx="5">
                  <c:v>PR6</c:v>
                </c:pt>
                <c:pt idx="6">
                  <c:v>MD3</c:v>
                </c:pt>
                <c:pt idx="7">
                  <c:v>P6</c:v>
                </c:pt>
                <c:pt idx="8">
                  <c:v>G8</c:v>
                </c:pt>
                <c:pt idx="9">
                  <c:v>PG11</c:v>
                </c:pt>
                <c:pt idx="10">
                  <c:v>MD5</c:v>
                </c:pt>
                <c:pt idx="11">
                  <c:v>PR18</c:v>
                </c:pt>
                <c:pt idx="12">
                  <c:v>PG4</c:v>
                </c:pt>
                <c:pt idx="13">
                  <c:v>PG7</c:v>
                </c:pt>
                <c:pt idx="14">
                  <c:v>PG16</c:v>
                </c:pt>
                <c:pt idx="15">
                  <c:v>PR4</c:v>
                </c:pt>
                <c:pt idx="16">
                  <c:v>P3</c:v>
                </c:pt>
                <c:pt idx="17">
                  <c:v>PG14</c:v>
                </c:pt>
                <c:pt idx="18">
                  <c:v>G21</c:v>
                </c:pt>
                <c:pt idx="19">
                  <c:v>PG13</c:v>
                </c:pt>
                <c:pt idx="20">
                  <c:v>PG5</c:v>
                </c:pt>
                <c:pt idx="21">
                  <c:v>PG8</c:v>
                </c:pt>
                <c:pt idx="22">
                  <c:v>PR17</c:v>
                </c:pt>
                <c:pt idx="23">
                  <c:v>P4</c:v>
                </c:pt>
                <c:pt idx="24">
                  <c:v>PG2</c:v>
                </c:pt>
                <c:pt idx="25">
                  <c:v>P2</c:v>
                </c:pt>
                <c:pt idx="26">
                  <c:v>MD1</c:v>
                </c:pt>
                <c:pt idx="27">
                  <c:v>PG15</c:v>
                </c:pt>
                <c:pt idx="28">
                  <c:v>G7</c:v>
                </c:pt>
                <c:pt idx="29">
                  <c:v>P1</c:v>
                </c:pt>
                <c:pt idx="30">
                  <c:v>P5</c:v>
                </c:pt>
                <c:pt idx="31">
                  <c:v>PG10</c:v>
                </c:pt>
                <c:pt idx="32">
                  <c:v>G3</c:v>
                </c:pt>
                <c:pt idx="33">
                  <c:v>PG6</c:v>
                </c:pt>
                <c:pt idx="34">
                  <c:v>PG12</c:v>
                </c:pt>
                <c:pt idx="35">
                  <c:v>G2</c:v>
                </c:pt>
                <c:pt idx="36">
                  <c:v>PG3</c:v>
                </c:pt>
                <c:pt idx="37">
                  <c:v>G4</c:v>
                </c:pt>
                <c:pt idx="38">
                  <c:v>PG1</c:v>
                </c:pt>
                <c:pt idx="39">
                  <c:v>G1</c:v>
                </c:pt>
                <c:pt idx="40">
                  <c:v>G6</c:v>
                </c:pt>
                <c:pt idx="41">
                  <c:v>G5</c:v>
                </c:pt>
                <c:pt idx="42">
                  <c:v>PG9</c:v>
                </c:pt>
                <c:pt idx="43">
                  <c:v>SP5</c:v>
                </c:pt>
                <c:pt idx="44">
                  <c:v>MD4</c:v>
                </c:pt>
                <c:pt idx="45">
                  <c:v>SP2</c:v>
                </c:pt>
              </c:strCache>
            </c:strRef>
          </c:cat>
          <c:val>
            <c:numRef>
              <c:f>'analizė matematika'!$J$35:$J$80</c:f>
              <c:numCache>
                <c:formatCode>General</c:formatCode>
                <c:ptCount val="46"/>
              </c:numCache>
            </c:numRef>
          </c:val>
          <c:smooth val="0"/>
          <c:extLst>
            <c:ext xmlns:c16="http://schemas.microsoft.com/office/drawing/2014/chart" uri="{C3380CC4-5D6E-409C-BE32-E72D297353CC}">
              <c16:uniqueId val="{00000004-AA30-413E-A4C9-12177D23E8A8}"/>
            </c:ext>
          </c:extLst>
        </c:ser>
        <c:dLbls>
          <c:showLegendKey val="0"/>
          <c:showVal val="0"/>
          <c:showCatName val="0"/>
          <c:showSerName val="0"/>
          <c:showPercent val="0"/>
          <c:showBubbleSize val="0"/>
        </c:dLbls>
        <c:marker val="1"/>
        <c:smooth val="0"/>
        <c:axId val="1174439632"/>
        <c:axId val="1174440112"/>
      </c:lineChart>
      <c:catAx>
        <c:axId val="1174439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174440112"/>
        <c:crosses val="autoZero"/>
        <c:auto val="1"/>
        <c:lblAlgn val="ctr"/>
        <c:lblOffset val="100"/>
        <c:noMultiLvlLbl val="0"/>
      </c:catAx>
      <c:valAx>
        <c:axId val="1174440112"/>
        <c:scaling>
          <c:orientation val="minMax"/>
        </c:scaling>
        <c:delete val="1"/>
        <c:axPos val="l"/>
        <c:numFmt formatCode="General" sourceLinked="1"/>
        <c:majorTickMark val="none"/>
        <c:minorTickMark val="none"/>
        <c:tickLblPos val="nextTo"/>
        <c:crossAx val="1174439632"/>
        <c:crosses val="autoZero"/>
        <c:crossBetween val="between"/>
      </c:valAx>
      <c:spPr>
        <a:noFill/>
        <a:ln>
          <a:noFill/>
        </a:ln>
        <a:effectLst/>
      </c:spPr>
    </c:plotArea>
    <c:legend>
      <c:legendPos val="b"/>
      <c:legendEntry>
        <c:idx val="0"/>
        <c:delete val="1"/>
      </c:legendEntry>
      <c:legendEntry>
        <c:idx val="1"/>
        <c:delete val="1"/>
      </c:legendEntry>
      <c:legendEntry>
        <c:idx val="3"/>
        <c:delete val="1"/>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'analizė lietvių'!$E$1</c:f>
              <c:strCache>
                <c:ptCount val="1"/>
                <c:pt idx="0">
                  <c:v>Rezultato procentais vidurkis</c:v>
                </c:pt>
              </c:strCache>
            </c:strRef>
          </c:tx>
          <c:spPr>
            <a:solidFill>
              <a:schemeClr val="accent1"/>
            </a:solidFill>
            <a:ln>
              <a:noFill/>
            </a:ln>
            <a:effectLst/>
          </c:spPr>
          <c:invertIfNegative val="0"/>
          <c:cat>
            <c:strRef>
              <c:f>'analizė lietvių'!$D$2:$D$47</c:f>
              <c:strCache>
                <c:ptCount val="46"/>
                <c:pt idx="0">
                  <c:v>PR1</c:v>
                </c:pt>
                <c:pt idx="1">
                  <c:v>G9</c:v>
                </c:pt>
                <c:pt idx="2">
                  <c:v>MD2</c:v>
                </c:pt>
                <c:pt idx="3">
                  <c:v>PG18</c:v>
                </c:pt>
                <c:pt idx="4">
                  <c:v>PR5</c:v>
                </c:pt>
                <c:pt idx="5">
                  <c:v>P3</c:v>
                </c:pt>
                <c:pt idx="6">
                  <c:v>PG13</c:v>
                </c:pt>
                <c:pt idx="7">
                  <c:v>MD3</c:v>
                </c:pt>
                <c:pt idx="8">
                  <c:v>PR3</c:v>
                </c:pt>
                <c:pt idx="9">
                  <c:v>G8</c:v>
                </c:pt>
                <c:pt idx="10">
                  <c:v>PR6</c:v>
                </c:pt>
                <c:pt idx="11">
                  <c:v>MD5</c:v>
                </c:pt>
                <c:pt idx="12">
                  <c:v>P6</c:v>
                </c:pt>
                <c:pt idx="13">
                  <c:v>PG4</c:v>
                </c:pt>
                <c:pt idx="14">
                  <c:v>PR17</c:v>
                </c:pt>
                <c:pt idx="15">
                  <c:v>G21</c:v>
                </c:pt>
                <c:pt idx="16">
                  <c:v>PR4</c:v>
                </c:pt>
                <c:pt idx="17">
                  <c:v>MD4</c:v>
                </c:pt>
                <c:pt idx="18">
                  <c:v>PG14</c:v>
                </c:pt>
                <c:pt idx="19">
                  <c:v>PG11</c:v>
                </c:pt>
                <c:pt idx="20">
                  <c:v>PG8</c:v>
                </c:pt>
                <c:pt idx="21">
                  <c:v>PG2</c:v>
                </c:pt>
                <c:pt idx="22">
                  <c:v>PG7</c:v>
                </c:pt>
                <c:pt idx="23">
                  <c:v>P2</c:v>
                </c:pt>
                <c:pt idx="24">
                  <c:v>P4</c:v>
                </c:pt>
                <c:pt idx="25">
                  <c:v>G7</c:v>
                </c:pt>
                <c:pt idx="26">
                  <c:v>PG5</c:v>
                </c:pt>
                <c:pt idx="27">
                  <c:v>MD1</c:v>
                </c:pt>
                <c:pt idx="28">
                  <c:v>PG16</c:v>
                </c:pt>
                <c:pt idx="29">
                  <c:v>PG3</c:v>
                </c:pt>
                <c:pt idx="30">
                  <c:v>PG15</c:v>
                </c:pt>
                <c:pt idx="31">
                  <c:v>G3</c:v>
                </c:pt>
                <c:pt idx="32">
                  <c:v>PG12</c:v>
                </c:pt>
                <c:pt idx="33">
                  <c:v>G19</c:v>
                </c:pt>
                <c:pt idx="34">
                  <c:v>P1</c:v>
                </c:pt>
                <c:pt idx="35">
                  <c:v>PG10</c:v>
                </c:pt>
                <c:pt idx="36">
                  <c:v>PG6</c:v>
                </c:pt>
                <c:pt idx="37">
                  <c:v>PG1</c:v>
                </c:pt>
                <c:pt idx="38">
                  <c:v>P5</c:v>
                </c:pt>
                <c:pt idx="39">
                  <c:v>G2</c:v>
                </c:pt>
                <c:pt idx="40">
                  <c:v>G5</c:v>
                </c:pt>
                <c:pt idx="41">
                  <c:v>G4</c:v>
                </c:pt>
                <c:pt idx="42">
                  <c:v>PG9</c:v>
                </c:pt>
                <c:pt idx="43">
                  <c:v>SP5</c:v>
                </c:pt>
                <c:pt idx="44">
                  <c:v>SP2</c:v>
                </c:pt>
                <c:pt idx="45">
                  <c:v>G19</c:v>
                </c:pt>
              </c:strCache>
            </c:strRef>
          </c:cat>
          <c:val>
            <c:numRef>
              <c:f>'analizė lietvių'!$E$2:$E$47</c:f>
              <c:numCache>
                <c:formatCode>General</c:formatCode>
                <c:ptCount val="46"/>
                <c:pt idx="0">
                  <c:v>92.8</c:v>
                </c:pt>
                <c:pt idx="1">
                  <c:v>90.7</c:v>
                </c:pt>
                <c:pt idx="2">
                  <c:v>89.3</c:v>
                </c:pt>
                <c:pt idx="3">
                  <c:v>87.9</c:v>
                </c:pt>
                <c:pt idx="4">
                  <c:v>87.5</c:v>
                </c:pt>
                <c:pt idx="5">
                  <c:v>87.3</c:v>
                </c:pt>
                <c:pt idx="6">
                  <c:v>86.2</c:v>
                </c:pt>
                <c:pt idx="7">
                  <c:v>86</c:v>
                </c:pt>
                <c:pt idx="8">
                  <c:v>85.9</c:v>
                </c:pt>
                <c:pt idx="9">
                  <c:v>85.4</c:v>
                </c:pt>
                <c:pt idx="10">
                  <c:v>84.5</c:v>
                </c:pt>
                <c:pt idx="11">
                  <c:v>83.8</c:v>
                </c:pt>
                <c:pt idx="12">
                  <c:v>82.1</c:v>
                </c:pt>
                <c:pt idx="13">
                  <c:v>82</c:v>
                </c:pt>
                <c:pt idx="14">
                  <c:v>81.8</c:v>
                </c:pt>
                <c:pt idx="15">
                  <c:v>81.599999999999994</c:v>
                </c:pt>
                <c:pt idx="16">
                  <c:v>81.400000000000006</c:v>
                </c:pt>
                <c:pt idx="17">
                  <c:v>80</c:v>
                </c:pt>
                <c:pt idx="18">
                  <c:v>79.3</c:v>
                </c:pt>
                <c:pt idx="19">
                  <c:v>78.5</c:v>
                </c:pt>
                <c:pt idx="20">
                  <c:v>78.400000000000006</c:v>
                </c:pt>
                <c:pt idx="21">
                  <c:v>78</c:v>
                </c:pt>
                <c:pt idx="22">
                  <c:v>77.8</c:v>
                </c:pt>
                <c:pt idx="23">
                  <c:v>77.7</c:v>
                </c:pt>
                <c:pt idx="24">
                  <c:v>77.7</c:v>
                </c:pt>
                <c:pt idx="25">
                  <c:v>77.599999999999994</c:v>
                </c:pt>
                <c:pt idx="26">
                  <c:v>76.599999999999994</c:v>
                </c:pt>
                <c:pt idx="27">
                  <c:v>76.2</c:v>
                </c:pt>
                <c:pt idx="28">
                  <c:v>75.8</c:v>
                </c:pt>
                <c:pt idx="29">
                  <c:v>75.2</c:v>
                </c:pt>
                <c:pt idx="30">
                  <c:v>74.599999999999994</c:v>
                </c:pt>
                <c:pt idx="31">
                  <c:v>72.599999999999994</c:v>
                </c:pt>
                <c:pt idx="32">
                  <c:v>72.5</c:v>
                </c:pt>
                <c:pt idx="33">
                  <c:v>72.2</c:v>
                </c:pt>
                <c:pt idx="34">
                  <c:v>71.099999999999994</c:v>
                </c:pt>
                <c:pt idx="35">
                  <c:v>71</c:v>
                </c:pt>
                <c:pt idx="36">
                  <c:v>70.599999999999994</c:v>
                </c:pt>
                <c:pt idx="37">
                  <c:v>67.7</c:v>
                </c:pt>
                <c:pt idx="38">
                  <c:v>67.2</c:v>
                </c:pt>
                <c:pt idx="39">
                  <c:v>65.5</c:v>
                </c:pt>
                <c:pt idx="40">
                  <c:v>65.400000000000006</c:v>
                </c:pt>
                <c:pt idx="41">
                  <c:v>64.599999999999994</c:v>
                </c:pt>
                <c:pt idx="42">
                  <c:v>64.3</c:v>
                </c:pt>
                <c:pt idx="43">
                  <c:v>62</c:v>
                </c:pt>
                <c:pt idx="44">
                  <c:v>52</c:v>
                </c:pt>
                <c:pt idx="45">
                  <c:v>49</c:v>
                </c:pt>
              </c:numCache>
            </c:numRef>
          </c:val>
          <c:extLst>
            <c:ext xmlns:c16="http://schemas.microsoft.com/office/drawing/2014/chart" uri="{C3380CC4-5D6E-409C-BE32-E72D297353CC}">
              <c16:uniqueId val="{00000000-AB55-466C-952D-97CDB23EED47}"/>
            </c:ext>
          </c:extLst>
        </c:ser>
        <c:dLbls>
          <c:showLegendKey val="0"/>
          <c:showVal val="0"/>
          <c:showCatName val="0"/>
          <c:showSerName val="0"/>
          <c:showPercent val="0"/>
          <c:showBubbleSize val="0"/>
        </c:dLbls>
        <c:gapWidth val="219"/>
        <c:overlap val="-27"/>
        <c:axId val="1522516687"/>
        <c:axId val="1522514767"/>
      </c:barChart>
      <c:lineChart>
        <c:grouping val="standard"/>
        <c:varyColors val="0"/>
        <c:ser>
          <c:idx val="2"/>
          <c:order val="1"/>
          <c:tx>
            <c:strRef>
              <c:f>'analizė lietvių'!$G$1</c:f>
              <c:strCache>
                <c:ptCount val="1"/>
                <c:pt idx="0">
                  <c:v>Šalies vidurkis</c:v>
                </c:pt>
              </c:strCache>
            </c:strRef>
          </c:tx>
          <c:spPr>
            <a:ln w="28575" cap="rnd">
              <a:solidFill>
                <a:schemeClr val="accent3"/>
              </a:solidFill>
              <a:round/>
            </a:ln>
            <a:effectLst/>
          </c:spPr>
          <c:marker>
            <c:symbol val="none"/>
          </c:marker>
          <c:dLbls>
            <c:dLbl>
              <c:idx val="41"/>
              <c:layout>
                <c:manualLayout>
                  <c:x val="-0.16782963249080707"/>
                  <c:y val="-8.3420220273171669E-2"/>
                </c:manualLayout>
              </c:layout>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layout>
                    <c:manualLayout>
                      <c:w val="4.4325545249246291E-2"/>
                      <c:h val="5.3778235336104672E-2"/>
                    </c:manualLayout>
                  </c15:layout>
                </c:ext>
                <c:ext xmlns:c16="http://schemas.microsoft.com/office/drawing/2014/chart" uri="{C3380CC4-5D6E-409C-BE32-E72D297353CC}">
                  <c16:uniqueId val="{00000004-AB55-466C-952D-97CDB23EED4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 lietvių'!$D$2:$D$47</c:f>
              <c:strCache>
                <c:ptCount val="46"/>
                <c:pt idx="0">
                  <c:v>PR1</c:v>
                </c:pt>
                <c:pt idx="1">
                  <c:v>G9</c:v>
                </c:pt>
                <c:pt idx="2">
                  <c:v>MD2</c:v>
                </c:pt>
                <c:pt idx="3">
                  <c:v>PG18</c:v>
                </c:pt>
                <c:pt idx="4">
                  <c:v>PR5</c:v>
                </c:pt>
                <c:pt idx="5">
                  <c:v>P3</c:v>
                </c:pt>
                <c:pt idx="6">
                  <c:v>PG13</c:v>
                </c:pt>
                <c:pt idx="7">
                  <c:v>MD3</c:v>
                </c:pt>
                <c:pt idx="8">
                  <c:v>PR3</c:v>
                </c:pt>
                <c:pt idx="9">
                  <c:v>G8</c:v>
                </c:pt>
                <c:pt idx="10">
                  <c:v>PR6</c:v>
                </c:pt>
                <c:pt idx="11">
                  <c:v>MD5</c:v>
                </c:pt>
                <c:pt idx="12">
                  <c:v>P6</c:v>
                </c:pt>
                <c:pt idx="13">
                  <c:v>PG4</c:v>
                </c:pt>
                <c:pt idx="14">
                  <c:v>PR17</c:v>
                </c:pt>
                <c:pt idx="15">
                  <c:v>G21</c:v>
                </c:pt>
                <c:pt idx="16">
                  <c:v>PR4</c:v>
                </c:pt>
                <c:pt idx="17">
                  <c:v>MD4</c:v>
                </c:pt>
                <c:pt idx="18">
                  <c:v>PG14</c:v>
                </c:pt>
                <c:pt idx="19">
                  <c:v>PG11</c:v>
                </c:pt>
                <c:pt idx="20">
                  <c:v>PG8</c:v>
                </c:pt>
                <c:pt idx="21">
                  <c:v>PG2</c:v>
                </c:pt>
                <c:pt idx="22">
                  <c:v>PG7</c:v>
                </c:pt>
                <c:pt idx="23">
                  <c:v>P2</c:v>
                </c:pt>
                <c:pt idx="24">
                  <c:v>P4</c:v>
                </c:pt>
                <c:pt idx="25">
                  <c:v>G7</c:v>
                </c:pt>
                <c:pt idx="26">
                  <c:v>PG5</c:v>
                </c:pt>
                <c:pt idx="27">
                  <c:v>MD1</c:v>
                </c:pt>
                <c:pt idx="28">
                  <c:v>PG16</c:v>
                </c:pt>
                <c:pt idx="29">
                  <c:v>PG3</c:v>
                </c:pt>
                <c:pt idx="30">
                  <c:v>PG15</c:v>
                </c:pt>
                <c:pt idx="31">
                  <c:v>G3</c:v>
                </c:pt>
                <c:pt idx="32">
                  <c:v>PG12</c:v>
                </c:pt>
                <c:pt idx="33">
                  <c:v>G19</c:v>
                </c:pt>
                <c:pt idx="34">
                  <c:v>P1</c:v>
                </c:pt>
                <c:pt idx="35">
                  <c:v>PG10</c:v>
                </c:pt>
                <c:pt idx="36">
                  <c:v>PG6</c:v>
                </c:pt>
                <c:pt idx="37">
                  <c:v>PG1</c:v>
                </c:pt>
                <c:pt idx="38">
                  <c:v>P5</c:v>
                </c:pt>
                <c:pt idx="39">
                  <c:v>G2</c:v>
                </c:pt>
                <c:pt idx="40">
                  <c:v>G5</c:v>
                </c:pt>
                <c:pt idx="41">
                  <c:v>G4</c:v>
                </c:pt>
                <c:pt idx="42">
                  <c:v>PG9</c:v>
                </c:pt>
                <c:pt idx="43">
                  <c:v>SP5</c:v>
                </c:pt>
                <c:pt idx="44">
                  <c:v>SP2</c:v>
                </c:pt>
                <c:pt idx="45">
                  <c:v>G19</c:v>
                </c:pt>
              </c:strCache>
            </c:strRef>
          </c:cat>
          <c:val>
            <c:numRef>
              <c:f>'analizė lietvių'!$G$2:$G$47</c:f>
              <c:numCache>
                <c:formatCode>General</c:formatCode>
                <c:ptCount val="46"/>
                <c:pt idx="0">
                  <c:v>67.2</c:v>
                </c:pt>
                <c:pt idx="1">
                  <c:v>67.2</c:v>
                </c:pt>
                <c:pt idx="2">
                  <c:v>67.2</c:v>
                </c:pt>
                <c:pt idx="3">
                  <c:v>67.2</c:v>
                </c:pt>
                <c:pt idx="4">
                  <c:v>67.2</c:v>
                </c:pt>
                <c:pt idx="5">
                  <c:v>67.2</c:v>
                </c:pt>
                <c:pt idx="6">
                  <c:v>67.2</c:v>
                </c:pt>
                <c:pt idx="7">
                  <c:v>67.2</c:v>
                </c:pt>
                <c:pt idx="8">
                  <c:v>67.2</c:v>
                </c:pt>
                <c:pt idx="9">
                  <c:v>67.2</c:v>
                </c:pt>
                <c:pt idx="10">
                  <c:v>67.2</c:v>
                </c:pt>
                <c:pt idx="11">
                  <c:v>67.2</c:v>
                </c:pt>
                <c:pt idx="12">
                  <c:v>67.2</c:v>
                </c:pt>
                <c:pt idx="13">
                  <c:v>67.2</c:v>
                </c:pt>
                <c:pt idx="14">
                  <c:v>67.2</c:v>
                </c:pt>
                <c:pt idx="15">
                  <c:v>67.2</c:v>
                </c:pt>
                <c:pt idx="16">
                  <c:v>67.2</c:v>
                </c:pt>
                <c:pt idx="17">
                  <c:v>67.2</c:v>
                </c:pt>
                <c:pt idx="18">
                  <c:v>67.2</c:v>
                </c:pt>
                <c:pt idx="19">
                  <c:v>67.2</c:v>
                </c:pt>
                <c:pt idx="20">
                  <c:v>67.2</c:v>
                </c:pt>
                <c:pt idx="21">
                  <c:v>67.2</c:v>
                </c:pt>
                <c:pt idx="22">
                  <c:v>67.2</c:v>
                </c:pt>
                <c:pt idx="23">
                  <c:v>67.2</c:v>
                </c:pt>
                <c:pt idx="24">
                  <c:v>67.2</c:v>
                </c:pt>
                <c:pt idx="25">
                  <c:v>67.2</c:v>
                </c:pt>
                <c:pt idx="26">
                  <c:v>67.2</c:v>
                </c:pt>
                <c:pt idx="27">
                  <c:v>67.2</c:v>
                </c:pt>
                <c:pt idx="28">
                  <c:v>67.2</c:v>
                </c:pt>
                <c:pt idx="29">
                  <c:v>67.2</c:v>
                </c:pt>
                <c:pt idx="30">
                  <c:v>67.2</c:v>
                </c:pt>
                <c:pt idx="31">
                  <c:v>67.2</c:v>
                </c:pt>
                <c:pt idx="32">
                  <c:v>67.2</c:v>
                </c:pt>
                <c:pt idx="33">
                  <c:v>67.2</c:v>
                </c:pt>
                <c:pt idx="34">
                  <c:v>67.2</c:v>
                </c:pt>
                <c:pt idx="35">
                  <c:v>67.2</c:v>
                </c:pt>
                <c:pt idx="36">
                  <c:v>67.2</c:v>
                </c:pt>
                <c:pt idx="37">
                  <c:v>67.2</c:v>
                </c:pt>
                <c:pt idx="38">
                  <c:v>67.2</c:v>
                </c:pt>
                <c:pt idx="39">
                  <c:v>67.2</c:v>
                </c:pt>
                <c:pt idx="40">
                  <c:v>67.2</c:v>
                </c:pt>
                <c:pt idx="41">
                  <c:v>67.2</c:v>
                </c:pt>
                <c:pt idx="42">
                  <c:v>67.2</c:v>
                </c:pt>
                <c:pt idx="43">
                  <c:v>67.2</c:v>
                </c:pt>
                <c:pt idx="44">
                  <c:v>67.2</c:v>
                </c:pt>
                <c:pt idx="45">
                  <c:v>67.2</c:v>
                </c:pt>
              </c:numCache>
            </c:numRef>
          </c:val>
          <c:smooth val="0"/>
          <c:extLst>
            <c:ext xmlns:c16="http://schemas.microsoft.com/office/drawing/2014/chart" uri="{C3380CC4-5D6E-409C-BE32-E72D297353CC}">
              <c16:uniqueId val="{00000002-AB55-466C-952D-97CDB23EED47}"/>
            </c:ext>
          </c:extLst>
        </c:ser>
        <c:dLbls>
          <c:showLegendKey val="0"/>
          <c:showVal val="0"/>
          <c:showCatName val="0"/>
          <c:showSerName val="0"/>
          <c:showPercent val="0"/>
          <c:showBubbleSize val="0"/>
        </c:dLbls>
        <c:marker val="1"/>
        <c:smooth val="0"/>
        <c:axId val="1522516687"/>
        <c:axId val="1522514767"/>
      </c:lineChart>
      <c:catAx>
        <c:axId val="152251668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crossAx val="1522514767"/>
        <c:crosses val="autoZero"/>
        <c:auto val="1"/>
        <c:lblAlgn val="ctr"/>
        <c:lblOffset val="100"/>
        <c:noMultiLvlLbl val="0"/>
      </c:catAx>
      <c:valAx>
        <c:axId val="1522514767"/>
        <c:scaling>
          <c:orientation val="minMax"/>
        </c:scaling>
        <c:delete val="1"/>
        <c:axPos val="l"/>
        <c:numFmt formatCode="General" sourceLinked="1"/>
        <c:majorTickMark val="none"/>
        <c:minorTickMark val="none"/>
        <c:tickLblPos val="nextTo"/>
        <c:crossAx val="152251668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23362451530629"/>
          <c:y val="3.0587414100162944E-2"/>
          <c:w val="0.48541558155868642"/>
          <c:h val="0.84960100612229972"/>
        </c:manualLayout>
      </c:layout>
      <c:barChart>
        <c:barDir val="bar"/>
        <c:grouping val="clustered"/>
        <c:varyColors val="0"/>
        <c:ser>
          <c:idx val="0"/>
          <c:order val="0"/>
          <c:tx>
            <c:strRef>
              <c:f>analizė!$B$4</c:f>
              <c:strCache>
                <c:ptCount val="1"/>
                <c:pt idx="0">
                  <c:v>2025-2026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analizė!$C$3:$F$3</c:f>
              <c:strCache>
                <c:ptCount val="4"/>
                <c:pt idx="0">
                  <c:v>Kauno m. lietuvių kalbos ir literatūros (skaitymo) rezultatų vidurkis procentais</c:v>
                </c:pt>
                <c:pt idx="1">
                  <c:v>šalies lietuvių kalbos ir literatūros (skaitymo) rezultatų vidurkis procentais</c:v>
                </c:pt>
                <c:pt idx="2">
                  <c:v>Kauno m. matematikos rezultatų vidurkis procentais </c:v>
                </c:pt>
                <c:pt idx="3">
                  <c:v>šalies matematikos rezultatų vidurkis procentais </c:v>
                </c:pt>
              </c:strCache>
            </c:strRef>
          </c:cat>
          <c:val>
            <c:numRef>
              <c:f>analizė!$C$4:$F$4</c:f>
              <c:numCache>
                <c:formatCode>General</c:formatCode>
                <c:ptCount val="4"/>
                <c:pt idx="0">
                  <c:v>76.400000000000006</c:v>
                </c:pt>
                <c:pt idx="1">
                  <c:v>71.599999999999994</c:v>
                </c:pt>
                <c:pt idx="2">
                  <c:v>61.4</c:v>
                </c:pt>
                <c:pt idx="3">
                  <c:v>50.3</c:v>
                </c:pt>
              </c:numCache>
            </c:numRef>
          </c:val>
          <c:extLst>
            <c:ext xmlns:c16="http://schemas.microsoft.com/office/drawing/2014/chart" uri="{C3380CC4-5D6E-409C-BE32-E72D297353CC}">
              <c16:uniqueId val="{00000000-5937-49CC-AB44-0EFCE398039C}"/>
            </c:ext>
          </c:extLst>
        </c:ser>
        <c:ser>
          <c:idx val="1"/>
          <c:order val="1"/>
          <c:tx>
            <c:strRef>
              <c:f>analizė!$B$5</c:f>
              <c:strCache>
                <c:ptCount val="1"/>
                <c:pt idx="0">
                  <c:v>2024-2025</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analizė!$C$3:$F$3</c:f>
              <c:strCache>
                <c:ptCount val="4"/>
                <c:pt idx="0">
                  <c:v>Kauno m. lietuvių kalbos ir literatūros (skaitymo) rezultatų vidurkis procentais</c:v>
                </c:pt>
                <c:pt idx="1">
                  <c:v>šalies lietuvių kalbos ir literatūros (skaitymo) rezultatų vidurkis procentais</c:v>
                </c:pt>
                <c:pt idx="2">
                  <c:v>Kauno m. matematikos rezultatų vidurkis procentais </c:v>
                </c:pt>
                <c:pt idx="3">
                  <c:v>šalies matematikos rezultatų vidurkis procentais </c:v>
                </c:pt>
              </c:strCache>
            </c:strRef>
          </c:cat>
          <c:val>
            <c:numRef>
              <c:f>analizė!$C$5:$F$5</c:f>
              <c:numCache>
                <c:formatCode>General</c:formatCode>
                <c:ptCount val="4"/>
                <c:pt idx="0">
                  <c:v>78.400000000000006</c:v>
                </c:pt>
                <c:pt idx="1">
                  <c:v>58.9</c:v>
                </c:pt>
                <c:pt idx="2">
                  <c:v>66.7</c:v>
                </c:pt>
                <c:pt idx="3">
                  <c:v>58.9</c:v>
                </c:pt>
              </c:numCache>
            </c:numRef>
          </c:val>
          <c:extLst>
            <c:ext xmlns:c16="http://schemas.microsoft.com/office/drawing/2014/chart" uri="{C3380CC4-5D6E-409C-BE32-E72D297353CC}">
              <c16:uniqueId val="{00000001-5937-49CC-AB44-0EFCE398039C}"/>
            </c:ext>
          </c:extLst>
        </c:ser>
        <c:ser>
          <c:idx val="2"/>
          <c:order val="2"/>
          <c:tx>
            <c:strRef>
              <c:f>analizė!$B$6</c:f>
              <c:strCache>
                <c:ptCount val="1"/>
                <c:pt idx="0">
                  <c:v>2023-2024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analizė!$C$3:$F$3</c:f>
              <c:strCache>
                <c:ptCount val="4"/>
                <c:pt idx="0">
                  <c:v>Kauno m. lietuvių kalbos ir literatūros (skaitymo) rezultatų vidurkis procentais</c:v>
                </c:pt>
                <c:pt idx="1">
                  <c:v>šalies lietuvių kalbos ir literatūros (skaitymo) rezultatų vidurkis procentais</c:v>
                </c:pt>
                <c:pt idx="2">
                  <c:v>Kauno m. matematikos rezultatų vidurkis procentais </c:v>
                </c:pt>
                <c:pt idx="3">
                  <c:v>šalies matematikos rezultatų vidurkis procentais </c:v>
                </c:pt>
              </c:strCache>
            </c:strRef>
          </c:cat>
          <c:val>
            <c:numRef>
              <c:f>analizė!$C$6:$F$6</c:f>
              <c:numCache>
                <c:formatCode>General</c:formatCode>
                <c:ptCount val="4"/>
                <c:pt idx="0">
                  <c:v>75</c:v>
                </c:pt>
                <c:pt idx="1">
                  <c:v>69.8</c:v>
                </c:pt>
                <c:pt idx="2">
                  <c:v>50.8</c:v>
                </c:pt>
                <c:pt idx="3">
                  <c:v>42.6</c:v>
                </c:pt>
              </c:numCache>
            </c:numRef>
          </c:val>
          <c:extLst>
            <c:ext xmlns:c16="http://schemas.microsoft.com/office/drawing/2014/chart" uri="{C3380CC4-5D6E-409C-BE32-E72D297353CC}">
              <c16:uniqueId val="{00000002-5937-49CC-AB44-0EFCE398039C}"/>
            </c:ext>
          </c:extLst>
        </c:ser>
        <c:ser>
          <c:idx val="3"/>
          <c:order val="3"/>
          <c:tx>
            <c:strRef>
              <c:f>analizė!$B$7</c:f>
              <c:strCache>
                <c:ptCount val="1"/>
                <c:pt idx="0">
                  <c:v>2022-2023</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analizė!$C$3:$F$3</c:f>
              <c:strCache>
                <c:ptCount val="4"/>
                <c:pt idx="0">
                  <c:v>Kauno m. lietuvių kalbos ir literatūros (skaitymo) rezultatų vidurkis procentais</c:v>
                </c:pt>
                <c:pt idx="1">
                  <c:v>šalies lietuvių kalbos ir literatūros (skaitymo) rezultatų vidurkis procentais</c:v>
                </c:pt>
                <c:pt idx="2">
                  <c:v>Kauno m. matematikos rezultatų vidurkis procentais </c:v>
                </c:pt>
                <c:pt idx="3">
                  <c:v>šalies matematikos rezultatų vidurkis procentais </c:v>
                </c:pt>
              </c:strCache>
            </c:strRef>
          </c:cat>
          <c:val>
            <c:numRef>
              <c:f>analizė!$C$7:$F$7</c:f>
              <c:numCache>
                <c:formatCode>General</c:formatCode>
                <c:ptCount val="4"/>
                <c:pt idx="0">
                  <c:v>72.599999999999994</c:v>
                </c:pt>
                <c:pt idx="1">
                  <c:v>67.599999999999994</c:v>
                </c:pt>
                <c:pt idx="2">
                  <c:v>56.2</c:v>
                </c:pt>
                <c:pt idx="3">
                  <c:v>48.7</c:v>
                </c:pt>
              </c:numCache>
            </c:numRef>
          </c:val>
          <c:extLst>
            <c:ext xmlns:c16="http://schemas.microsoft.com/office/drawing/2014/chart" uri="{C3380CC4-5D6E-409C-BE32-E72D297353CC}">
              <c16:uniqueId val="{00000003-5937-49CC-AB44-0EFCE398039C}"/>
            </c:ext>
          </c:extLst>
        </c:ser>
        <c:ser>
          <c:idx val="4"/>
          <c:order val="4"/>
          <c:tx>
            <c:strRef>
              <c:f>analizė!$B$8</c:f>
              <c:strCache>
                <c:ptCount val="1"/>
                <c:pt idx="0">
                  <c:v>2021-2022</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analizė!$C$3:$F$3</c:f>
              <c:strCache>
                <c:ptCount val="4"/>
                <c:pt idx="0">
                  <c:v>Kauno m. lietuvių kalbos ir literatūros (skaitymo) rezultatų vidurkis procentais</c:v>
                </c:pt>
                <c:pt idx="1">
                  <c:v>šalies lietuvių kalbos ir literatūros (skaitymo) rezultatų vidurkis procentais</c:v>
                </c:pt>
                <c:pt idx="2">
                  <c:v>Kauno m. matematikos rezultatų vidurkis procentais </c:v>
                </c:pt>
                <c:pt idx="3">
                  <c:v>šalies matematikos rezultatų vidurkis procentais </c:v>
                </c:pt>
              </c:strCache>
            </c:strRef>
          </c:cat>
          <c:val>
            <c:numRef>
              <c:f>analizė!$C$8:$F$8</c:f>
              <c:numCache>
                <c:formatCode>General</c:formatCode>
                <c:ptCount val="4"/>
                <c:pt idx="0">
                  <c:v>70.099999999999994</c:v>
                </c:pt>
                <c:pt idx="1">
                  <c:v>66.2</c:v>
                </c:pt>
                <c:pt idx="2">
                  <c:v>49.4</c:v>
                </c:pt>
                <c:pt idx="3">
                  <c:v>41</c:v>
                </c:pt>
              </c:numCache>
            </c:numRef>
          </c:val>
          <c:extLst>
            <c:ext xmlns:c16="http://schemas.microsoft.com/office/drawing/2014/chart" uri="{C3380CC4-5D6E-409C-BE32-E72D297353CC}">
              <c16:uniqueId val="{00000004-5937-49CC-AB44-0EFCE398039C}"/>
            </c:ext>
          </c:extLst>
        </c:ser>
        <c:dLbls>
          <c:showLegendKey val="0"/>
          <c:showVal val="0"/>
          <c:showCatName val="0"/>
          <c:showSerName val="0"/>
          <c:showPercent val="0"/>
          <c:showBubbleSize val="0"/>
        </c:dLbls>
        <c:gapWidth val="182"/>
        <c:axId val="1511904192"/>
        <c:axId val="1511910432"/>
      </c:barChart>
      <c:catAx>
        <c:axId val="15119041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lt-LT"/>
          </a:p>
        </c:txPr>
        <c:crossAx val="1511910432"/>
        <c:crosses val="autoZero"/>
        <c:auto val="1"/>
        <c:lblAlgn val="ctr"/>
        <c:lblOffset val="100"/>
        <c:noMultiLvlLbl val="0"/>
      </c:catAx>
      <c:valAx>
        <c:axId val="1511910432"/>
        <c:scaling>
          <c:orientation val="minMax"/>
        </c:scaling>
        <c:delete val="1"/>
        <c:axPos val="b"/>
        <c:numFmt formatCode="General" sourceLinked="1"/>
        <c:majorTickMark val="none"/>
        <c:minorTickMark val="none"/>
        <c:tickLblPos val="nextTo"/>
        <c:crossAx val="1511904192"/>
        <c:crosses val="autoZero"/>
        <c:crossBetween val="between"/>
      </c:valAx>
      <c:spPr>
        <a:noFill/>
        <a:ln>
          <a:noFill/>
        </a:ln>
        <a:effectLst/>
      </c:spPr>
    </c:plotArea>
    <c:legend>
      <c:legendPos val="b"/>
      <c:legendEntry>
        <c:idx val="4"/>
        <c:txPr>
          <a:bodyPr rot="0" spcFirstLastPara="1" vertOverflow="ellipsis" vert="horz" wrap="square" anchor="ctr" anchorCtr="1"/>
          <a:lstStyle/>
          <a:p>
            <a:pPr>
              <a:defRPr sz="1400" b="1"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lt-LT"/>
          </a:p>
        </c:txPr>
      </c:legendEntry>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Calibri" panose="020F0502020204030204" pitchFamily="34" charset="0"/>
              <a:cs typeface="Calibri" panose="020F0502020204030204" pitchFamily="34" charset="0"/>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9873851706036744E-2"/>
          <c:y val="0"/>
          <c:w val="0.97474167623421359"/>
          <c:h val="0.80763548739597024"/>
        </c:manualLayout>
      </c:layout>
      <c:barChart>
        <c:barDir val="col"/>
        <c:grouping val="clustered"/>
        <c:varyColors val="0"/>
        <c:ser>
          <c:idx val="0"/>
          <c:order val="0"/>
          <c:tx>
            <c:strRef>
              <c:f>analizė!$F$29</c:f>
              <c:strCache>
                <c:ptCount val="1"/>
                <c:pt idx="0">
                  <c:v>rezultatų vidurkis procentais</c:v>
                </c:pt>
              </c:strCache>
            </c:strRef>
          </c:tx>
          <c:spPr>
            <a:solidFill>
              <a:schemeClr val="accent1"/>
            </a:solidFill>
            <a:ln>
              <a:noFill/>
            </a:ln>
            <a:effectLst/>
          </c:spPr>
          <c:invertIfNegative val="0"/>
          <c:cat>
            <c:strRef>
              <c:f>analizė!$E$30:$E$66</c:f>
              <c:strCache>
                <c:ptCount val="37"/>
                <c:pt idx="0">
                  <c:v>PG10</c:v>
                </c:pt>
                <c:pt idx="1">
                  <c:v>PG1</c:v>
                </c:pt>
                <c:pt idx="2">
                  <c:v>PG13</c:v>
                </c:pt>
                <c:pt idx="3">
                  <c:v>PG8</c:v>
                </c:pt>
                <c:pt idx="4">
                  <c:v>PG5</c:v>
                </c:pt>
                <c:pt idx="5">
                  <c:v>PG15</c:v>
                </c:pt>
                <c:pt idx="6">
                  <c:v>PG16</c:v>
                </c:pt>
                <c:pt idx="7">
                  <c:v>PG4</c:v>
                </c:pt>
                <c:pt idx="8">
                  <c:v>PG17</c:v>
                </c:pt>
                <c:pt idx="9">
                  <c:v>PG11</c:v>
                </c:pt>
                <c:pt idx="10">
                  <c:v>G9</c:v>
                </c:pt>
                <c:pt idx="11">
                  <c:v>G1</c:v>
                </c:pt>
                <c:pt idx="12">
                  <c:v>PG2</c:v>
                </c:pt>
                <c:pt idx="13">
                  <c:v>PG6</c:v>
                </c:pt>
                <c:pt idx="14">
                  <c:v>P1</c:v>
                </c:pt>
                <c:pt idx="15">
                  <c:v>G7</c:v>
                </c:pt>
                <c:pt idx="16">
                  <c:v>P5</c:v>
                </c:pt>
                <c:pt idx="17">
                  <c:v>PG7</c:v>
                </c:pt>
                <c:pt idx="18">
                  <c:v>PG3</c:v>
                </c:pt>
                <c:pt idx="19">
                  <c:v>PG9</c:v>
                </c:pt>
                <c:pt idx="20">
                  <c:v>P4</c:v>
                </c:pt>
                <c:pt idx="21">
                  <c:v>PG14</c:v>
                </c:pt>
                <c:pt idx="22">
                  <c:v>P2</c:v>
                </c:pt>
                <c:pt idx="23">
                  <c:v>P3</c:v>
                </c:pt>
                <c:pt idx="24">
                  <c:v>G1</c:v>
                </c:pt>
                <c:pt idx="25">
                  <c:v>G5</c:v>
                </c:pt>
                <c:pt idx="26">
                  <c:v>G20</c:v>
                </c:pt>
                <c:pt idx="27">
                  <c:v>P6</c:v>
                </c:pt>
                <c:pt idx="28">
                  <c:v>PG12</c:v>
                </c:pt>
                <c:pt idx="29">
                  <c:v>G3</c:v>
                </c:pt>
                <c:pt idx="30">
                  <c:v>G19</c:v>
                </c:pt>
                <c:pt idx="31">
                  <c:v>SP5</c:v>
                </c:pt>
                <c:pt idx="32">
                  <c:v>G21</c:v>
                </c:pt>
                <c:pt idx="33">
                  <c:v>G2</c:v>
                </c:pt>
                <c:pt idx="34">
                  <c:v>MC1</c:v>
                </c:pt>
                <c:pt idx="35">
                  <c:v>G4</c:v>
                </c:pt>
                <c:pt idx="36">
                  <c:v>SP2</c:v>
                </c:pt>
              </c:strCache>
            </c:strRef>
          </c:cat>
          <c:val>
            <c:numRef>
              <c:f>analizė!$F$30:$F$66</c:f>
              <c:numCache>
                <c:formatCode>General</c:formatCode>
                <c:ptCount val="37"/>
                <c:pt idx="0">
                  <c:v>76.8</c:v>
                </c:pt>
                <c:pt idx="1">
                  <c:v>73.7</c:v>
                </c:pt>
                <c:pt idx="2">
                  <c:v>72.400000000000006</c:v>
                </c:pt>
                <c:pt idx="3">
                  <c:v>71.7</c:v>
                </c:pt>
                <c:pt idx="4">
                  <c:v>71.7</c:v>
                </c:pt>
                <c:pt idx="5">
                  <c:v>70.099999999999994</c:v>
                </c:pt>
                <c:pt idx="6">
                  <c:v>69</c:v>
                </c:pt>
                <c:pt idx="7">
                  <c:v>67.400000000000006</c:v>
                </c:pt>
                <c:pt idx="8">
                  <c:v>66.400000000000006</c:v>
                </c:pt>
                <c:pt idx="9">
                  <c:v>66</c:v>
                </c:pt>
                <c:pt idx="10">
                  <c:v>65.8</c:v>
                </c:pt>
                <c:pt idx="11">
                  <c:v>65.2</c:v>
                </c:pt>
                <c:pt idx="12">
                  <c:v>63.9</c:v>
                </c:pt>
                <c:pt idx="13">
                  <c:v>62.9</c:v>
                </c:pt>
                <c:pt idx="14">
                  <c:v>62.4</c:v>
                </c:pt>
                <c:pt idx="15">
                  <c:v>61.9</c:v>
                </c:pt>
                <c:pt idx="16">
                  <c:v>61.2</c:v>
                </c:pt>
                <c:pt idx="17">
                  <c:v>60.5</c:v>
                </c:pt>
                <c:pt idx="18">
                  <c:v>60.1</c:v>
                </c:pt>
                <c:pt idx="19">
                  <c:v>59.5</c:v>
                </c:pt>
                <c:pt idx="20">
                  <c:v>59.3</c:v>
                </c:pt>
                <c:pt idx="21">
                  <c:v>59.1</c:v>
                </c:pt>
                <c:pt idx="22">
                  <c:v>53.6</c:v>
                </c:pt>
                <c:pt idx="23">
                  <c:v>53.6</c:v>
                </c:pt>
                <c:pt idx="24">
                  <c:v>52.8</c:v>
                </c:pt>
                <c:pt idx="25">
                  <c:v>52.7</c:v>
                </c:pt>
                <c:pt idx="26">
                  <c:v>52.6</c:v>
                </c:pt>
                <c:pt idx="27">
                  <c:v>51.4</c:v>
                </c:pt>
                <c:pt idx="28">
                  <c:v>51.3</c:v>
                </c:pt>
                <c:pt idx="29">
                  <c:v>51</c:v>
                </c:pt>
                <c:pt idx="30">
                  <c:v>47.5</c:v>
                </c:pt>
                <c:pt idx="31">
                  <c:v>45</c:v>
                </c:pt>
                <c:pt idx="32">
                  <c:v>45</c:v>
                </c:pt>
                <c:pt idx="33">
                  <c:v>41.3</c:v>
                </c:pt>
                <c:pt idx="34">
                  <c:v>35.299999999999997</c:v>
                </c:pt>
                <c:pt idx="35">
                  <c:v>34</c:v>
                </c:pt>
                <c:pt idx="36">
                  <c:v>23.3</c:v>
                </c:pt>
              </c:numCache>
            </c:numRef>
          </c:val>
          <c:extLst>
            <c:ext xmlns:c16="http://schemas.microsoft.com/office/drawing/2014/chart" uri="{C3380CC4-5D6E-409C-BE32-E72D297353CC}">
              <c16:uniqueId val="{00000000-CE1B-48E1-ABD9-6888E62F41A0}"/>
            </c:ext>
          </c:extLst>
        </c:ser>
        <c:dLbls>
          <c:showLegendKey val="0"/>
          <c:showVal val="0"/>
          <c:showCatName val="0"/>
          <c:showSerName val="0"/>
          <c:showPercent val="0"/>
          <c:showBubbleSize val="0"/>
        </c:dLbls>
        <c:gapWidth val="219"/>
        <c:overlap val="-27"/>
        <c:axId val="1125640127"/>
        <c:axId val="1125646847"/>
      </c:barChart>
      <c:lineChart>
        <c:grouping val="standard"/>
        <c:varyColors val="0"/>
        <c:ser>
          <c:idx val="2"/>
          <c:order val="1"/>
          <c:tx>
            <c:strRef>
              <c:f>analizė!$H$29</c:f>
              <c:strCache>
                <c:ptCount val="1"/>
                <c:pt idx="0">
                  <c:v>šalies vidurkis</c:v>
                </c:pt>
              </c:strCache>
            </c:strRef>
          </c:tx>
          <c:spPr>
            <a:ln w="28575" cap="rnd">
              <a:solidFill>
                <a:schemeClr val="accent3"/>
              </a:solidFill>
              <a:round/>
            </a:ln>
            <a:effectLst/>
          </c:spPr>
          <c:marker>
            <c:symbol val="none"/>
          </c:marker>
          <c:dLbls>
            <c:dLbl>
              <c:idx val="32"/>
              <c:layout>
                <c:manualLayout>
                  <c:x val="-0.18733856459676171"/>
                  <c:y val="-0.10010426432780595"/>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E1B-48E1-ABD9-6888E62F41A0}"/>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lt-L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analizė!$E$30:$E$66</c:f>
              <c:strCache>
                <c:ptCount val="37"/>
                <c:pt idx="0">
                  <c:v>PG10</c:v>
                </c:pt>
                <c:pt idx="1">
                  <c:v>PG1</c:v>
                </c:pt>
                <c:pt idx="2">
                  <c:v>PG13</c:v>
                </c:pt>
                <c:pt idx="3">
                  <c:v>PG8</c:v>
                </c:pt>
                <c:pt idx="4">
                  <c:v>PG5</c:v>
                </c:pt>
                <c:pt idx="5">
                  <c:v>PG15</c:v>
                </c:pt>
                <c:pt idx="6">
                  <c:v>PG16</c:v>
                </c:pt>
                <c:pt idx="7">
                  <c:v>PG4</c:v>
                </c:pt>
                <c:pt idx="8">
                  <c:v>PG17</c:v>
                </c:pt>
                <c:pt idx="9">
                  <c:v>PG11</c:v>
                </c:pt>
                <c:pt idx="10">
                  <c:v>G9</c:v>
                </c:pt>
                <c:pt idx="11">
                  <c:v>G1</c:v>
                </c:pt>
                <c:pt idx="12">
                  <c:v>PG2</c:v>
                </c:pt>
                <c:pt idx="13">
                  <c:v>PG6</c:v>
                </c:pt>
                <c:pt idx="14">
                  <c:v>P1</c:v>
                </c:pt>
                <c:pt idx="15">
                  <c:v>G7</c:v>
                </c:pt>
                <c:pt idx="16">
                  <c:v>P5</c:v>
                </c:pt>
                <c:pt idx="17">
                  <c:v>PG7</c:v>
                </c:pt>
                <c:pt idx="18">
                  <c:v>PG3</c:v>
                </c:pt>
                <c:pt idx="19">
                  <c:v>PG9</c:v>
                </c:pt>
                <c:pt idx="20">
                  <c:v>P4</c:v>
                </c:pt>
                <c:pt idx="21">
                  <c:v>PG14</c:v>
                </c:pt>
                <c:pt idx="22">
                  <c:v>P2</c:v>
                </c:pt>
                <c:pt idx="23">
                  <c:v>P3</c:v>
                </c:pt>
                <c:pt idx="24">
                  <c:v>G1</c:v>
                </c:pt>
                <c:pt idx="25">
                  <c:v>G5</c:v>
                </c:pt>
                <c:pt idx="26">
                  <c:v>G20</c:v>
                </c:pt>
                <c:pt idx="27">
                  <c:v>P6</c:v>
                </c:pt>
                <c:pt idx="28">
                  <c:v>PG12</c:v>
                </c:pt>
                <c:pt idx="29">
                  <c:v>G3</c:v>
                </c:pt>
                <c:pt idx="30">
                  <c:v>G19</c:v>
                </c:pt>
                <c:pt idx="31">
                  <c:v>SP5</c:v>
                </c:pt>
                <c:pt idx="32">
                  <c:v>G21</c:v>
                </c:pt>
                <c:pt idx="33">
                  <c:v>G2</c:v>
                </c:pt>
                <c:pt idx="34">
                  <c:v>MC1</c:v>
                </c:pt>
                <c:pt idx="35">
                  <c:v>G4</c:v>
                </c:pt>
                <c:pt idx="36">
                  <c:v>SP2</c:v>
                </c:pt>
              </c:strCache>
            </c:strRef>
          </c:cat>
          <c:val>
            <c:numRef>
              <c:f>analizė!$H$30:$H$66</c:f>
              <c:numCache>
                <c:formatCode>General</c:formatCode>
                <c:ptCount val="37"/>
                <c:pt idx="0">
                  <c:v>50.3</c:v>
                </c:pt>
                <c:pt idx="1">
                  <c:v>50.3</c:v>
                </c:pt>
                <c:pt idx="2">
                  <c:v>50.3</c:v>
                </c:pt>
                <c:pt idx="3">
                  <c:v>50.3</c:v>
                </c:pt>
                <c:pt idx="4">
                  <c:v>50.3</c:v>
                </c:pt>
                <c:pt idx="5">
                  <c:v>50.3</c:v>
                </c:pt>
                <c:pt idx="6">
                  <c:v>50.3</c:v>
                </c:pt>
                <c:pt idx="7">
                  <c:v>50.3</c:v>
                </c:pt>
                <c:pt idx="8">
                  <c:v>50.3</c:v>
                </c:pt>
                <c:pt idx="9">
                  <c:v>50.3</c:v>
                </c:pt>
                <c:pt idx="10">
                  <c:v>50.3</c:v>
                </c:pt>
                <c:pt idx="11">
                  <c:v>50.3</c:v>
                </c:pt>
                <c:pt idx="12">
                  <c:v>50.3</c:v>
                </c:pt>
                <c:pt idx="13">
                  <c:v>50.3</c:v>
                </c:pt>
                <c:pt idx="14">
                  <c:v>50.3</c:v>
                </c:pt>
                <c:pt idx="15">
                  <c:v>50.3</c:v>
                </c:pt>
                <c:pt idx="16">
                  <c:v>50.3</c:v>
                </c:pt>
                <c:pt idx="17">
                  <c:v>50.3</c:v>
                </c:pt>
                <c:pt idx="18">
                  <c:v>50.3</c:v>
                </c:pt>
                <c:pt idx="19">
                  <c:v>50.3</c:v>
                </c:pt>
                <c:pt idx="20">
                  <c:v>50.3</c:v>
                </c:pt>
                <c:pt idx="21">
                  <c:v>50.3</c:v>
                </c:pt>
                <c:pt idx="22">
                  <c:v>50.3</c:v>
                </c:pt>
                <c:pt idx="23">
                  <c:v>50.3</c:v>
                </c:pt>
                <c:pt idx="24">
                  <c:v>50.3</c:v>
                </c:pt>
                <c:pt idx="25">
                  <c:v>50.3</c:v>
                </c:pt>
                <c:pt idx="26">
                  <c:v>50.3</c:v>
                </c:pt>
                <c:pt idx="27">
                  <c:v>50.3</c:v>
                </c:pt>
                <c:pt idx="28">
                  <c:v>50.3</c:v>
                </c:pt>
                <c:pt idx="29">
                  <c:v>50.3</c:v>
                </c:pt>
                <c:pt idx="30">
                  <c:v>50.3</c:v>
                </c:pt>
                <c:pt idx="31">
                  <c:v>50.3</c:v>
                </c:pt>
                <c:pt idx="32">
                  <c:v>50.3</c:v>
                </c:pt>
                <c:pt idx="33">
                  <c:v>50.3</c:v>
                </c:pt>
                <c:pt idx="34">
                  <c:v>50.3</c:v>
                </c:pt>
                <c:pt idx="35">
                  <c:v>50.3</c:v>
                </c:pt>
                <c:pt idx="36">
                  <c:v>50.3</c:v>
                </c:pt>
              </c:numCache>
            </c:numRef>
          </c:val>
          <c:smooth val="0"/>
          <c:extLst>
            <c:ext xmlns:c16="http://schemas.microsoft.com/office/drawing/2014/chart" uri="{C3380CC4-5D6E-409C-BE32-E72D297353CC}">
              <c16:uniqueId val="{00000002-CE1B-48E1-ABD9-6888E62F41A0}"/>
            </c:ext>
          </c:extLst>
        </c:ser>
        <c:dLbls>
          <c:showLegendKey val="0"/>
          <c:showVal val="0"/>
          <c:showCatName val="0"/>
          <c:showSerName val="0"/>
          <c:showPercent val="0"/>
          <c:showBubbleSize val="0"/>
        </c:dLbls>
        <c:marker val="1"/>
        <c:smooth val="0"/>
        <c:axId val="1125640127"/>
        <c:axId val="1125646847"/>
      </c:lineChart>
      <c:catAx>
        <c:axId val="11256401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crossAx val="1125646847"/>
        <c:crosses val="autoZero"/>
        <c:auto val="1"/>
        <c:lblAlgn val="ctr"/>
        <c:lblOffset val="100"/>
        <c:noMultiLvlLbl val="0"/>
      </c:catAx>
      <c:valAx>
        <c:axId val="1125646847"/>
        <c:scaling>
          <c:orientation val="minMax"/>
        </c:scaling>
        <c:delete val="1"/>
        <c:axPos val="l"/>
        <c:numFmt formatCode="General" sourceLinked="1"/>
        <c:majorTickMark val="none"/>
        <c:minorTickMark val="none"/>
        <c:tickLblPos val="nextTo"/>
        <c:crossAx val="1125640127"/>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legendEntry>
      <c:layout>
        <c:manualLayout>
          <c:xMode val="edge"/>
          <c:yMode val="edge"/>
          <c:x val="0.31544809786753508"/>
          <c:y val="0.92596278612998995"/>
          <c:w val="0.36910371924316343"/>
          <c:h val="5.6508330395656427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4703870822938767E-2"/>
          <c:y val="2.5026066081951497E-2"/>
          <c:w val="0.97689391727823904"/>
          <c:h val="0.75872748475117779"/>
        </c:manualLayout>
      </c:layout>
      <c:barChart>
        <c:barDir val="col"/>
        <c:grouping val="clustered"/>
        <c:varyColors val="0"/>
        <c:ser>
          <c:idx val="0"/>
          <c:order val="0"/>
          <c:tx>
            <c:strRef>
              <c:f>'analizė liet. '!$F$3</c:f>
              <c:strCache>
                <c:ptCount val="1"/>
                <c:pt idx="0">
                  <c:v>rezultato vidurkis procentais</c:v>
                </c:pt>
              </c:strCache>
            </c:strRef>
          </c:tx>
          <c:spPr>
            <a:solidFill>
              <a:schemeClr val="accent1"/>
            </a:solidFill>
            <a:ln>
              <a:noFill/>
            </a:ln>
            <a:effectLst/>
          </c:spPr>
          <c:invertIfNegative val="0"/>
          <c:cat>
            <c:strRef>
              <c:f>'analizė liet. '!$E$4:$E$40</c:f>
              <c:strCache>
                <c:ptCount val="37"/>
                <c:pt idx="0">
                  <c:v>P2</c:v>
                </c:pt>
                <c:pt idx="1">
                  <c:v>PG15</c:v>
                </c:pt>
                <c:pt idx="2">
                  <c:v>PG16</c:v>
                </c:pt>
                <c:pt idx="3">
                  <c:v>PG17</c:v>
                </c:pt>
                <c:pt idx="4">
                  <c:v>PG10</c:v>
                </c:pt>
                <c:pt idx="5">
                  <c:v>PG13</c:v>
                </c:pt>
                <c:pt idx="6">
                  <c:v>PG4</c:v>
                </c:pt>
                <c:pt idx="7">
                  <c:v>P1</c:v>
                </c:pt>
                <c:pt idx="8">
                  <c:v>PG11</c:v>
                </c:pt>
                <c:pt idx="9">
                  <c:v>G7</c:v>
                </c:pt>
                <c:pt idx="10">
                  <c:v>PG8</c:v>
                </c:pt>
                <c:pt idx="11">
                  <c:v>PG2</c:v>
                </c:pt>
                <c:pt idx="12">
                  <c:v>G9</c:v>
                </c:pt>
                <c:pt idx="13">
                  <c:v>PG3</c:v>
                </c:pt>
                <c:pt idx="14">
                  <c:v>PG5</c:v>
                </c:pt>
                <c:pt idx="15">
                  <c:v>PG6</c:v>
                </c:pt>
                <c:pt idx="16">
                  <c:v>PG7</c:v>
                </c:pt>
                <c:pt idx="17">
                  <c:v>P4</c:v>
                </c:pt>
                <c:pt idx="18">
                  <c:v>G20</c:v>
                </c:pt>
                <c:pt idx="19">
                  <c:v>P5</c:v>
                </c:pt>
                <c:pt idx="20">
                  <c:v>G3</c:v>
                </c:pt>
                <c:pt idx="21">
                  <c:v>PG9</c:v>
                </c:pt>
                <c:pt idx="22">
                  <c:v>PG14</c:v>
                </c:pt>
                <c:pt idx="23">
                  <c:v>PG12</c:v>
                </c:pt>
                <c:pt idx="24">
                  <c:v>P6</c:v>
                </c:pt>
                <c:pt idx="25">
                  <c:v>G19</c:v>
                </c:pt>
                <c:pt idx="26">
                  <c:v>PG1</c:v>
                </c:pt>
                <c:pt idx="27">
                  <c:v>G5</c:v>
                </c:pt>
                <c:pt idx="28">
                  <c:v>G21</c:v>
                </c:pt>
                <c:pt idx="29">
                  <c:v>G4</c:v>
                </c:pt>
                <c:pt idx="30">
                  <c:v>G2</c:v>
                </c:pt>
                <c:pt idx="31">
                  <c:v>G1</c:v>
                </c:pt>
                <c:pt idx="32">
                  <c:v>P3</c:v>
                </c:pt>
                <c:pt idx="33">
                  <c:v>MC1</c:v>
                </c:pt>
                <c:pt idx="34">
                  <c:v>G1</c:v>
                </c:pt>
                <c:pt idx="35">
                  <c:v>SP2</c:v>
                </c:pt>
                <c:pt idx="36">
                  <c:v>SP5</c:v>
                </c:pt>
              </c:strCache>
            </c:strRef>
          </c:cat>
          <c:val>
            <c:numRef>
              <c:f>'analizė liet. '!$F$4:$F$40</c:f>
              <c:numCache>
                <c:formatCode>General</c:formatCode>
                <c:ptCount val="37"/>
                <c:pt idx="0">
                  <c:v>87.2</c:v>
                </c:pt>
                <c:pt idx="1">
                  <c:v>85.7</c:v>
                </c:pt>
                <c:pt idx="2">
                  <c:v>84.7</c:v>
                </c:pt>
                <c:pt idx="3">
                  <c:v>84.4</c:v>
                </c:pt>
                <c:pt idx="4">
                  <c:v>83.9</c:v>
                </c:pt>
                <c:pt idx="5">
                  <c:v>83.3</c:v>
                </c:pt>
                <c:pt idx="6">
                  <c:v>81.5</c:v>
                </c:pt>
                <c:pt idx="7">
                  <c:v>79.7</c:v>
                </c:pt>
                <c:pt idx="8">
                  <c:v>79.599999999999994</c:v>
                </c:pt>
                <c:pt idx="9">
                  <c:v>79.5</c:v>
                </c:pt>
                <c:pt idx="10">
                  <c:v>79.099999999999994</c:v>
                </c:pt>
                <c:pt idx="11">
                  <c:v>78.400000000000006</c:v>
                </c:pt>
                <c:pt idx="12">
                  <c:v>78.400000000000006</c:v>
                </c:pt>
                <c:pt idx="13">
                  <c:v>78.099999999999994</c:v>
                </c:pt>
                <c:pt idx="14">
                  <c:v>78</c:v>
                </c:pt>
                <c:pt idx="15">
                  <c:v>77.7</c:v>
                </c:pt>
                <c:pt idx="16">
                  <c:v>76.099999999999994</c:v>
                </c:pt>
                <c:pt idx="17">
                  <c:v>75.900000000000006</c:v>
                </c:pt>
                <c:pt idx="18">
                  <c:v>75.599999999999994</c:v>
                </c:pt>
                <c:pt idx="19">
                  <c:v>75.5</c:v>
                </c:pt>
                <c:pt idx="20">
                  <c:v>74.900000000000006</c:v>
                </c:pt>
                <c:pt idx="21">
                  <c:v>74.7</c:v>
                </c:pt>
                <c:pt idx="22">
                  <c:v>74.7</c:v>
                </c:pt>
                <c:pt idx="23">
                  <c:v>74.099999999999994</c:v>
                </c:pt>
                <c:pt idx="24">
                  <c:v>73.7</c:v>
                </c:pt>
                <c:pt idx="25">
                  <c:v>72.3</c:v>
                </c:pt>
                <c:pt idx="26">
                  <c:v>72</c:v>
                </c:pt>
                <c:pt idx="27">
                  <c:v>70.3</c:v>
                </c:pt>
                <c:pt idx="28">
                  <c:v>69.599999999999994</c:v>
                </c:pt>
                <c:pt idx="29">
                  <c:v>67</c:v>
                </c:pt>
                <c:pt idx="30">
                  <c:v>66.599999999999994</c:v>
                </c:pt>
                <c:pt idx="31">
                  <c:v>64.900000000000006</c:v>
                </c:pt>
                <c:pt idx="32">
                  <c:v>61.9</c:v>
                </c:pt>
                <c:pt idx="33">
                  <c:v>57.5</c:v>
                </c:pt>
                <c:pt idx="34">
                  <c:v>55.8</c:v>
                </c:pt>
                <c:pt idx="35">
                  <c:v>51.4</c:v>
                </c:pt>
                <c:pt idx="36">
                  <c:v>50</c:v>
                </c:pt>
              </c:numCache>
            </c:numRef>
          </c:val>
          <c:extLst>
            <c:ext xmlns:c16="http://schemas.microsoft.com/office/drawing/2014/chart" uri="{C3380CC4-5D6E-409C-BE32-E72D297353CC}">
              <c16:uniqueId val="{00000000-257D-44BB-9D27-C5E0F2BB2872}"/>
            </c:ext>
          </c:extLst>
        </c:ser>
        <c:dLbls>
          <c:showLegendKey val="0"/>
          <c:showVal val="0"/>
          <c:showCatName val="0"/>
          <c:showSerName val="0"/>
          <c:showPercent val="0"/>
          <c:showBubbleSize val="0"/>
        </c:dLbls>
        <c:gapWidth val="219"/>
        <c:overlap val="-27"/>
        <c:axId val="1125630527"/>
        <c:axId val="1125648767"/>
      </c:barChart>
      <c:lineChart>
        <c:grouping val="standard"/>
        <c:varyColors val="0"/>
        <c:ser>
          <c:idx val="2"/>
          <c:order val="1"/>
          <c:tx>
            <c:strRef>
              <c:f>'analizė liet. '!$H$3</c:f>
              <c:strCache>
                <c:ptCount val="1"/>
                <c:pt idx="0">
                  <c:v>šalies vidurkis</c:v>
                </c:pt>
              </c:strCache>
            </c:strRef>
          </c:tx>
          <c:spPr>
            <a:ln w="28575" cap="rnd">
              <a:solidFill>
                <a:schemeClr val="accent3"/>
              </a:solidFill>
              <a:round/>
            </a:ln>
            <a:effectLst/>
          </c:spPr>
          <c:marker>
            <c:symbol val="none"/>
          </c:marker>
          <c:dLbls>
            <c:dLbl>
              <c:idx val="34"/>
              <c:layout>
                <c:manualLayout>
                  <c:x val="-0.19531853450219652"/>
                  <c:y val="-4.2402686181163093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57D-44BB-9D27-C5E0F2BB2872}"/>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mn-lt"/>
                    <a:ea typeface="+mn-ea"/>
                    <a:cs typeface="+mn-cs"/>
                  </a:defRPr>
                </a:pPr>
                <a:endParaRPr lang="lt-LT"/>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'analizė liet. '!$E$4:$E$40</c:f>
              <c:strCache>
                <c:ptCount val="37"/>
                <c:pt idx="0">
                  <c:v>P2</c:v>
                </c:pt>
                <c:pt idx="1">
                  <c:v>PG15</c:v>
                </c:pt>
                <c:pt idx="2">
                  <c:v>PG16</c:v>
                </c:pt>
                <c:pt idx="3">
                  <c:v>PG17</c:v>
                </c:pt>
                <c:pt idx="4">
                  <c:v>PG10</c:v>
                </c:pt>
                <c:pt idx="5">
                  <c:v>PG13</c:v>
                </c:pt>
                <c:pt idx="6">
                  <c:v>PG4</c:v>
                </c:pt>
                <c:pt idx="7">
                  <c:v>P1</c:v>
                </c:pt>
                <c:pt idx="8">
                  <c:v>PG11</c:v>
                </c:pt>
                <c:pt idx="9">
                  <c:v>G7</c:v>
                </c:pt>
                <c:pt idx="10">
                  <c:v>PG8</c:v>
                </c:pt>
                <c:pt idx="11">
                  <c:v>PG2</c:v>
                </c:pt>
                <c:pt idx="12">
                  <c:v>G9</c:v>
                </c:pt>
                <c:pt idx="13">
                  <c:v>PG3</c:v>
                </c:pt>
                <c:pt idx="14">
                  <c:v>PG5</c:v>
                </c:pt>
                <c:pt idx="15">
                  <c:v>PG6</c:v>
                </c:pt>
                <c:pt idx="16">
                  <c:v>PG7</c:v>
                </c:pt>
                <c:pt idx="17">
                  <c:v>P4</c:v>
                </c:pt>
                <c:pt idx="18">
                  <c:v>G20</c:v>
                </c:pt>
                <c:pt idx="19">
                  <c:v>P5</c:v>
                </c:pt>
                <c:pt idx="20">
                  <c:v>G3</c:v>
                </c:pt>
                <c:pt idx="21">
                  <c:v>PG9</c:v>
                </c:pt>
                <c:pt idx="22">
                  <c:v>PG14</c:v>
                </c:pt>
                <c:pt idx="23">
                  <c:v>PG12</c:v>
                </c:pt>
                <c:pt idx="24">
                  <c:v>P6</c:v>
                </c:pt>
                <c:pt idx="25">
                  <c:v>G19</c:v>
                </c:pt>
                <c:pt idx="26">
                  <c:v>PG1</c:v>
                </c:pt>
                <c:pt idx="27">
                  <c:v>G5</c:v>
                </c:pt>
                <c:pt idx="28">
                  <c:v>G21</c:v>
                </c:pt>
                <c:pt idx="29">
                  <c:v>G4</c:v>
                </c:pt>
                <c:pt idx="30">
                  <c:v>G2</c:v>
                </c:pt>
                <c:pt idx="31">
                  <c:v>G1</c:v>
                </c:pt>
                <c:pt idx="32">
                  <c:v>P3</c:v>
                </c:pt>
                <c:pt idx="33">
                  <c:v>MC1</c:v>
                </c:pt>
                <c:pt idx="34">
                  <c:v>G1</c:v>
                </c:pt>
                <c:pt idx="35">
                  <c:v>SP2</c:v>
                </c:pt>
                <c:pt idx="36">
                  <c:v>SP5</c:v>
                </c:pt>
              </c:strCache>
            </c:strRef>
          </c:cat>
          <c:val>
            <c:numRef>
              <c:f>'analizė liet. '!$H$4:$H$40</c:f>
              <c:numCache>
                <c:formatCode>General</c:formatCode>
                <c:ptCount val="37"/>
                <c:pt idx="0">
                  <c:v>71.599999999999994</c:v>
                </c:pt>
                <c:pt idx="1">
                  <c:v>71.599999999999994</c:v>
                </c:pt>
                <c:pt idx="2">
                  <c:v>71.599999999999994</c:v>
                </c:pt>
                <c:pt idx="3">
                  <c:v>71.599999999999994</c:v>
                </c:pt>
                <c:pt idx="4">
                  <c:v>71.599999999999994</c:v>
                </c:pt>
                <c:pt idx="5">
                  <c:v>71.599999999999994</c:v>
                </c:pt>
                <c:pt idx="6">
                  <c:v>71.599999999999994</c:v>
                </c:pt>
                <c:pt idx="7">
                  <c:v>71.599999999999994</c:v>
                </c:pt>
                <c:pt idx="8">
                  <c:v>71.599999999999994</c:v>
                </c:pt>
                <c:pt idx="9">
                  <c:v>71.599999999999994</c:v>
                </c:pt>
                <c:pt idx="10">
                  <c:v>71.599999999999994</c:v>
                </c:pt>
                <c:pt idx="11">
                  <c:v>71.599999999999994</c:v>
                </c:pt>
                <c:pt idx="12">
                  <c:v>71.599999999999994</c:v>
                </c:pt>
                <c:pt idx="13">
                  <c:v>71.599999999999994</c:v>
                </c:pt>
                <c:pt idx="14">
                  <c:v>71.599999999999994</c:v>
                </c:pt>
                <c:pt idx="15">
                  <c:v>71.599999999999994</c:v>
                </c:pt>
                <c:pt idx="16">
                  <c:v>71.599999999999994</c:v>
                </c:pt>
                <c:pt idx="17">
                  <c:v>71.599999999999994</c:v>
                </c:pt>
                <c:pt idx="18">
                  <c:v>71.599999999999994</c:v>
                </c:pt>
                <c:pt idx="19">
                  <c:v>71.599999999999994</c:v>
                </c:pt>
                <c:pt idx="20">
                  <c:v>71.599999999999994</c:v>
                </c:pt>
                <c:pt idx="21">
                  <c:v>71.599999999999994</c:v>
                </c:pt>
                <c:pt idx="22">
                  <c:v>71.599999999999994</c:v>
                </c:pt>
                <c:pt idx="23">
                  <c:v>71.599999999999994</c:v>
                </c:pt>
                <c:pt idx="24">
                  <c:v>71.599999999999994</c:v>
                </c:pt>
                <c:pt idx="25">
                  <c:v>71.599999999999994</c:v>
                </c:pt>
                <c:pt idx="26">
                  <c:v>71.599999999999994</c:v>
                </c:pt>
                <c:pt idx="27">
                  <c:v>71.599999999999994</c:v>
                </c:pt>
                <c:pt idx="28">
                  <c:v>71.599999999999994</c:v>
                </c:pt>
                <c:pt idx="29">
                  <c:v>71.599999999999994</c:v>
                </c:pt>
                <c:pt idx="30">
                  <c:v>71.599999999999994</c:v>
                </c:pt>
                <c:pt idx="31">
                  <c:v>71.599999999999994</c:v>
                </c:pt>
                <c:pt idx="32">
                  <c:v>71.599999999999994</c:v>
                </c:pt>
                <c:pt idx="33">
                  <c:v>71.599999999999994</c:v>
                </c:pt>
                <c:pt idx="34">
                  <c:v>71.599999999999994</c:v>
                </c:pt>
                <c:pt idx="35">
                  <c:v>71.599999999999994</c:v>
                </c:pt>
                <c:pt idx="36">
                  <c:v>71.599999999999994</c:v>
                </c:pt>
              </c:numCache>
            </c:numRef>
          </c:val>
          <c:smooth val="0"/>
          <c:extLst>
            <c:ext xmlns:c16="http://schemas.microsoft.com/office/drawing/2014/chart" uri="{C3380CC4-5D6E-409C-BE32-E72D297353CC}">
              <c16:uniqueId val="{00000002-257D-44BB-9D27-C5E0F2BB2872}"/>
            </c:ext>
          </c:extLst>
        </c:ser>
        <c:dLbls>
          <c:showLegendKey val="0"/>
          <c:showVal val="0"/>
          <c:showCatName val="0"/>
          <c:showSerName val="0"/>
          <c:showPercent val="0"/>
          <c:showBubbleSize val="0"/>
        </c:dLbls>
        <c:marker val="1"/>
        <c:smooth val="0"/>
        <c:axId val="1125630527"/>
        <c:axId val="1125648767"/>
      </c:lineChart>
      <c:catAx>
        <c:axId val="11256305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crossAx val="1125648767"/>
        <c:crosses val="autoZero"/>
        <c:auto val="1"/>
        <c:lblAlgn val="ctr"/>
        <c:lblOffset val="100"/>
        <c:noMultiLvlLbl val="0"/>
      </c:catAx>
      <c:valAx>
        <c:axId val="1125648767"/>
        <c:scaling>
          <c:orientation val="minMax"/>
        </c:scaling>
        <c:delete val="1"/>
        <c:axPos val="l"/>
        <c:numFmt formatCode="General" sourceLinked="1"/>
        <c:majorTickMark val="none"/>
        <c:minorTickMark val="none"/>
        <c:tickLblPos val="nextTo"/>
        <c:crossAx val="112563052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matematika!$B$37</c:f>
              <c:strCache>
                <c:ptCount val="1"/>
                <c:pt idx="0">
                  <c:v>2026 m.</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matematika!$C$36:$F$36</c:f>
              <c:strCache>
                <c:ptCount val="4"/>
                <c:pt idx="0">
                  <c:v>Lietuvių k., Kauno m. </c:v>
                </c:pt>
                <c:pt idx="1">
                  <c:v>Lietuvių k., šalies</c:v>
                </c:pt>
                <c:pt idx="2">
                  <c:v>Matematika, Kauno m. </c:v>
                </c:pt>
                <c:pt idx="3">
                  <c:v>Matematika, šalies</c:v>
                </c:pt>
              </c:strCache>
            </c:strRef>
          </c:cat>
          <c:val>
            <c:numRef>
              <c:f>matematika!$C$37:$F$37</c:f>
              <c:numCache>
                <c:formatCode>General</c:formatCode>
                <c:ptCount val="4"/>
                <c:pt idx="0">
                  <c:v>6.08</c:v>
                </c:pt>
                <c:pt idx="1">
                  <c:v>5.54</c:v>
                </c:pt>
                <c:pt idx="2">
                  <c:v>5.94</c:v>
                </c:pt>
                <c:pt idx="3">
                  <c:v>5.39</c:v>
                </c:pt>
              </c:numCache>
            </c:numRef>
          </c:val>
          <c:extLst>
            <c:ext xmlns:c16="http://schemas.microsoft.com/office/drawing/2014/chart" uri="{C3380CC4-5D6E-409C-BE32-E72D297353CC}">
              <c16:uniqueId val="{00000000-5EE2-4B95-890D-B1FA20130EDB}"/>
            </c:ext>
          </c:extLst>
        </c:ser>
        <c:ser>
          <c:idx val="1"/>
          <c:order val="1"/>
          <c:tx>
            <c:strRef>
              <c:f>matematika!$B$38</c:f>
              <c:strCache>
                <c:ptCount val="1"/>
                <c:pt idx="0">
                  <c:v>2025 m.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matematika!$C$36:$F$36</c:f>
              <c:strCache>
                <c:ptCount val="4"/>
                <c:pt idx="0">
                  <c:v>Lietuvių k., Kauno m. </c:v>
                </c:pt>
                <c:pt idx="1">
                  <c:v>Lietuvių k., šalies</c:v>
                </c:pt>
                <c:pt idx="2">
                  <c:v>Matematika, Kauno m. </c:v>
                </c:pt>
                <c:pt idx="3">
                  <c:v>Matematika, šalies</c:v>
                </c:pt>
              </c:strCache>
            </c:strRef>
          </c:cat>
          <c:val>
            <c:numRef>
              <c:f>matematika!$C$38:$F$38</c:f>
              <c:numCache>
                <c:formatCode>General</c:formatCode>
                <c:ptCount val="4"/>
                <c:pt idx="0">
                  <c:v>6.13</c:v>
                </c:pt>
                <c:pt idx="1">
                  <c:v>5.55</c:v>
                </c:pt>
                <c:pt idx="2">
                  <c:v>6.06</c:v>
                </c:pt>
                <c:pt idx="3">
                  <c:v>5.5</c:v>
                </c:pt>
              </c:numCache>
            </c:numRef>
          </c:val>
          <c:extLst>
            <c:ext xmlns:c16="http://schemas.microsoft.com/office/drawing/2014/chart" uri="{C3380CC4-5D6E-409C-BE32-E72D297353CC}">
              <c16:uniqueId val="{00000001-5EE2-4B95-890D-B1FA20130EDB}"/>
            </c:ext>
          </c:extLst>
        </c:ser>
        <c:ser>
          <c:idx val="2"/>
          <c:order val="2"/>
          <c:tx>
            <c:strRef>
              <c:f>matematika!$B$39</c:f>
              <c:strCache>
                <c:ptCount val="1"/>
                <c:pt idx="0">
                  <c:v>2024 m. </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matematika!$C$36:$F$36</c:f>
              <c:strCache>
                <c:ptCount val="4"/>
                <c:pt idx="0">
                  <c:v>Lietuvių k., Kauno m. </c:v>
                </c:pt>
                <c:pt idx="1">
                  <c:v>Lietuvių k., šalies</c:v>
                </c:pt>
                <c:pt idx="2">
                  <c:v>Matematika, Kauno m. </c:v>
                </c:pt>
                <c:pt idx="3">
                  <c:v>Matematika, šalies</c:v>
                </c:pt>
              </c:strCache>
            </c:strRef>
          </c:cat>
          <c:val>
            <c:numRef>
              <c:f>matematika!$C$39:$F$39</c:f>
              <c:numCache>
                <c:formatCode>General</c:formatCode>
                <c:ptCount val="4"/>
                <c:pt idx="0">
                  <c:v>7.36</c:v>
                </c:pt>
                <c:pt idx="1">
                  <c:v>6.74</c:v>
                </c:pt>
                <c:pt idx="2">
                  <c:v>6.26</c:v>
                </c:pt>
                <c:pt idx="3">
                  <c:v>5.52</c:v>
                </c:pt>
              </c:numCache>
            </c:numRef>
          </c:val>
          <c:extLst>
            <c:ext xmlns:c16="http://schemas.microsoft.com/office/drawing/2014/chart" uri="{C3380CC4-5D6E-409C-BE32-E72D297353CC}">
              <c16:uniqueId val="{00000002-5EE2-4B95-890D-B1FA20130EDB}"/>
            </c:ext>
          </c:extLst>
        </c:ser>
        <c:ser>
          <c:idx val="3"/>
          <c:order val="3"/>
          <c:tx>
            <c:strRef>
              <c:f>matematika!$B$40</c:f>
              <c:strCache>
                <c:ptCount val="1"/>
                <c:pt idx="0">
                  <c:v>2023 m.</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matematika!$C$36:$F$36</c:f>
              <c:strCache>
                <c:ptCount val="4"/>
                <c:pt idx="0">
                  <c:v>Lietuvių k., Kauno m. </c:v>
                </c:pt>
                <c:pt idx="1">
                  <c:v>Lietuvių k., šalies</c:v>
                </c:pt>
                <c:pt idx="2">
                  <c:v>Matematika, Kauno m. </c:v>
                </c:pt>
                <c:pt idx="3">
                  <c:v>Matematika, šalies</c:v>
                </c:pt>
              </c:strCache>
            </c:strRef>
          </c:cat>
          <c:val>
            <c:numRef>
              <c:f>matematika!$C$40:$F$40</c:f>
              <c:numCache>
                <c:formatCode>General</c:formatCode>
                <c:ptCount val="4"/>
                <c:pt idx="0">
                  <c:v>7.03</c:v>
                </c:pt>
                <c:pt idx="1">
                  <c:v>6.59</c:v>
                </c:pt>
                <c:pt idx="2">
                  <c:v>6.04</c:v>
                </c:pt>
                <c:pt idx="3">
                  <c:v>5.39</c:v>
                </c:pt>
              </c:numCache>
            </c:numRef>
          </c:val>
          <c:extLst>
            <c:ext xmlns:c16="http://schemas.microsoft.com/office/drawing/2014/chart" uri="{C3380CC4-5D6E-409C-BE32-E72D297353CC}">
              <c16:uniqueId val="{00000003-5EE2-4B95-890D-B1FA20130EDB}"/>
            </c:ext>
          </c:extLst>
        </c:ser>
        <c:ser>
          <c:idx val="4"/>
          <c:order val="4"/>
          <c:tx>
            <c:strRef>
              <c:f>matematika!$B$41</c:f>
              <c:strCache>
                <c:ptCount val="1"/>
                <c:pt idx="0">
                  <c:v>2022 m.</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matematika!$C$36:$F$36</c:f>
              <c:strCache>
                <c:ptCount val="4"/>
                <c:pt idx="0">
                  <c:v>Lietuvių k., Kauno m. </c:v>
                </c:pt>
                <c:pt idx="1">
                  <c:v>Lietuvių k., šalies</c:v>
                </c:pt>
                <c:pt idx="2">
                  <c:v>Matematika, Kauno m. </c:v>
                </c:pt>
                <c:pt idx="3">
                  <c:v>Matematika, šalies</c:v>
                </c:pt>
              </c:strCache>
            </c:strRef>
          </c:cat>
          <c:val>
            <c:numRef>
              <c:f>matematika!$C$41:$F$41</c:f>
              <c:numCache>
                <c:formatCode>General</c:formatCode>
                <c:ptCount val="4"/>
                <c:pt idx="0">
                  <c:v>6.85</c:v>
                </c:pt>
                <c:pt idx="1">
                  <c:v>6.35</c:v>
                </c:pt>
                <c:pt idx="2">
                  <c:v>4.88</c:v>
                </c:pt>
                <c:pt idx="3">
                  <c:v>4.22</c:v>
                </c:pt>
              </c:numCache>
            </c:numRef>
          </c:val>
          <c:extLst>
            <c:ext xmlns:c16="http://schemas.microsoft.com/office/drawing/2014/chart" uri="{C3380CC4-5D6E-409C-BE32-E72D297353CC}">
              <c16:uniqueId val="{00000004-5EE2-4B95-890D-B1FA20130EDB}"/>
            </c:ext>
          </c:extLst>
        </c:ser>
        <c:ser>
          <c:idx val="5"/>
          <c:order val="5"/>
          <c:tx>
            <c:strRef>
              <c:f>matematika!$B$42</c:f>
              <c:strCache>
                <c:ptCount val="1"/>
                <c:pt idx="0">
                  <c:v>2021 m.</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matematika!$C$36:$F$36</c:f>
              <c:strCache>
                <c:ptCount val="4"/>
                <c:pt idx="0">
                  <c:v>Lietuvių k., Kauno m. </c:v>
                </c:pt>
                <c:pt idx="1">
                  <c:v>Lietuvių k., šalies</c:v>
                </c:pt>
                <c:pt idx="2">
                  <c:v>Matematika, Kauno m. </c:v>
                </c:pt>
                <c:pt idx="3">
                  <c:v>Matematika, šalies</c:v>
                </c:pt>
              </c:strCache>
            </c:strRef>
          </c:cat>
          <c:val>
            <c:numRef>
              <c:f>matematika!$C$42:$F$42</c:f>
              <c:numCache>
                <c:formatCode>General</c:formatCode>
                <c:ptCount val="4"/>
                <c:pt idx="0">
                  <c:v>7.02</c:v>
                </c:pt>
                <c:pt idx="1">
                  <c:v>6.5</c:v>
                </c:pt>
                <c:pt idx="2">
                  <c:v>6.67</c:v>
                </c:pt>
                <c:pt idx="3">
                  <c:v>6.12</c:v>
                </c:pt>
              </c:numCache>
            </c:numRef>
          </c:val>
          <c:extLst>
            <c:ext xmlns:c16="http://schemas.microsoft.com/office/drawing/2014/chart" uri="{C3380CC4-5D6E-409C-BE32-E72D297353CC}">
              <c16:uniqueId val="{00000005-5EE2-4B95-890D-B1FA20130EDB}"/>
            </c:ext>
          </c:extLst>
        </c:ser>
        <c:dLbls>
          <c:showLegendKey val="0"/>
          <c:showVal val="0"/>
          <c:showCatName val="0"/>
          <c:showSerName val="0"/>
          <c:showPercent val="0"/>
          <c:showBubbleSize val="0"/>
        </c:dLbls>
        <c:gapWidth val="182"/>
        <c:axId val="941891487"/>
        <c:axId val="1510010159"/>
      </c:barChart>
      <c:catAx>
        <c:axId val="941891487"/>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lt-LT"/>
          </a:p>
        </c:txPr>
        <c:crossAx val="1510010159"/>
        <c:crosses val="autoZero"/>
        <c:auto val="1"/>
        <c:lblAlgn val="ctr"/>
        <c:lblOffset val="100"/>
        <c:noMultiLvlLbl val="0"/>
      </c:catAx>
      <c:valAx>
        <c:axId val="1510010159"/>
        <c:scaling>
          <c:orientation val="minMax"/>
        </c:scaling>
        <c:delete val="1"/>
        <c:axPos val="b"/>
        <c:numFmt formatCode="General" sourceLinked="1"/>
        <c:majorTickMark val="none"/>
        <c:minorTickMark val="none"/>
        <c:tickLblPos val="nextTo"/>
        <c:crossAx val="941891487"/>
        <c:crosses val="autoZero"/>
        <c:crossBetween val="between"/>
      </c:valAx>
      <c:spPr>
        <a:noFill/>
        <a:ln>
          <a:noFill/>
        </a:ln>
        <a:effectLst/>
      </c:spPr>
    </c:plotArea>
    <c:legend>
      <c:legendPos val="b"/>
      <c:legendEntry>
        <c:idx val="5"/>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lt-LT"/>
          </a:p>
        </c:txPr>
      </c:legendEntry>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lt-LT"/>
        </a:p>
      </c:txPr>
    </c:legend>
    <c:plotVisOnly val="1"/>
    <c:dispBlanksAs val="gap"/>
    <c:showDLblsOverMax val="0"/>
  </c:chart>
  <c:spPr>
    <a:noFill/>
    <a:ln>
      <a:noFill/>
    </a:ln>
    <a:effectLst/>
  </c:spPr>
  <c:txPr>
    <a:bodyPr/>
    <a:lstStyle/>
    <a:p>
      <a:pPr>
        <a:defRPr/>
      </a:pPr>
      <a:endParaRPr lang="lt-L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3777267508610792E-2"/>
          <c:y val="0"/>
          <c:w val="0.97474167623421359"/>
          <c:h val="0.81842001664901198"/>
        </c:manualLayout>
      </c:layout>
      <c:barChart>
        <c:barDir val="col"/>
        <c:grouping val="clustered"/>
        <c:varyColors val="0"/>
        <c:ser>
          <c:idx val="0"/>
          <c:order val="0"/>
          <c:tx>
            <c:strRef>
              <c:f>matematika!$D$4</c:f>
              <c:strCache>
                <c:ptCount val="1"/>
                <c:pt idx="0">
                  <c:v>Taškų procentais vidurkis</c:v>
                </c:pt>
              </c:strCache>
            </c:strRef>
          </c:tx>
          <c:spPr>
            <a:solidFill>
              <a:schemeClr val="accent1"/>
            </a:solidFill>
            <a:ln>
              <a:noFill/>
            </a:ln>
            <a:effectLst/>
          </c:spPr>
          <c:invertIfNegative val="0"/>
          <c:dLbls>
            <c:delete val="1"/>
          </c:dLbls>
          <c:cat>
            <c:strRef>
              <c:f>matematika!$C$5:$C$26</c:f>
              <c:strCache>
                <c:ptCount val="22"/>
                <c:pt idx="0">
                  <c:v>G18</c:v>
                </c:pt>
                <c:pt idx="1">
                  <c:v>G9</c:v>
                </c:pt>
                <c:pt idx="2">
                  <c:v>G14</c:v>
                </c:pt>
                <c:pt idx="3">
                  <c:v>G11</c:v>
                </c:pt>
                <c:pt idx="4">
                  <c:v>G8</c:v>
                </c:pt>
                <c:pt idx="5">
                  <c:v>G13</c:v>
                </c:pt>
                <c:pt idx="6">
                  <c:v>G7</c:v>
                </c:pt>
                <c:pt idx="7">
                  <c:v>G1</c:v>
                </c:pt>
                <c:pt idx="8">
                  <c:v>G4</c:v>
                </c:pt>
                <c:pt idx="9">
                  <c:v>P1</c:v>
                </c:pt>
                <c:pt idx="10">
                  <c:v>G3</c:v>
                </c:pt>
                <c:pt idx="11">
                  <c:v>G16</c:v>
                </c:pt>
                <c:pt idx="12">
                  <c:v>G10</c:v>
                </c:pt>
                <c:pt idx="13">
                  <c:v>G17</c:v>
                </c:pt>
                <c:pt idx="14">
                  <c:v>G12</c:v>
                </c:pt>
                <c:pt idx="15">
                  <c:v>G20</c:v>
                </c:pt>
                <c:pt idx="16">
                  <c:v>G21</c:v>
                </c:pt>
                <c:pt idx="17">
                  <c:v>G6</c:v>
                </c:pt>
                <c:pt idx="18">
                  <c:v>SP2</c:v>
                </c:pt>
                <c:pt idx="19">
                  <c:v>G5</c:v>
                </c:pt>
                <c:pt idx="20">
                  <c:v>G2</c:v>
                </c:pt>
                <c:pt idx="21">
                  <c:v>MC1</c:v>
                </c:pt>
              </c:strCache>
            </c:strRef>
          </c:cat>
          <c:val>
            <c:numRef>
              <c:f>matematika!$D$5:$D$26</c:f>
              <c:numCache>
                <c:formatCode>General</c:formatCode>
                <c:ptCount val="22"/>
                <c:pt idx="0">
                  <c:v>74.3</c:v>
                </c:pt>
                <c:pt idx="1">
                  <c:v>66.5</c:v>
                </c:pt>
                <c:pt idx="2">
                  <c:v>65.7</c:v>
                </c:pt>
                <c:pt idx="3">
                  <c:v>65.5</c:v>
                </c:pt>
                <c:pt idx="4">
                  <c:v>63.7</c:v>
                </c:pt>
                <c:pt idx="5">
                  <c:v>62.5</c:v>
                </c:pt>
                <c:pt idx="6">
                  <c:v>61.7</c:v>
                </c:pt>
                <c:pt idx="7">
                  <c:v>61.1</c:v>
                </c:pt>
                <c:pt idx="8">
                  <c:v>59.1</c:v>
                </c:pt>
                <c:pt idx="9">
                  <c:v>57.6</c:v>
                </c:pt>
                <c:pt idx="10">
                  <c:v>57.3</c:v>
                </c:pt>
                <c:pt idx="11">
                  <c:v>57.2</c:v>
                </c:pt>
                <c:pt idx="12">
                  <c:v>55</c:v>
                </c:pt>
                <c:pt idx="13">
                  <c:v>53.3</c:v>
                </c:pt>
                <c:pt idx="14">
                  <c:v>50.2</c:v>
                </c:pt>
                <c:pt idx="15">
                  <c:v>50.2</c:v>
                </c:pt>
                <c:pt idx="16">
                  <c:v>50.2</c:v>
                </c:pt>
                <c:pt idx="17">
                  <c:v>47.8</c:v>
                </c:pt>
                <c:pt idx="18">
                  <c:v>47.6</c:v>
                </c:pt>
                <c:pt idx="19">
                  <c:v>45.8</c:v>
                </c:pt>
                <c:pt idx="20">
                  <c:v>40.1</c:v>
                </c:pt>
                <c:pt idx="21">
                  <c:v>31.3</c:v>
                </c:pt>
              </c:numCache>
            </c:numRef>
          </c:val>
          <c:extLst>
            <c:ext xmlns:c16="http://schemas.microsoft.com/office/drawing/2014/chart" uri="{C3380CC4-5D6E-409C-BE32-E72D297353CC}">
              <c16:uniqueId val="{00000000-F798-452D-B79F-75B851F0DFD5}"/>
            </c:ext>
          </c:extLst>
        </c:ser>
        <c:dLbls>
          <c:showLegendKey val="0"/>
          <c:showVal val="1"/>
          <c:showCatName val="0"/>
          <c:showSerName val="0"/>
          <c:showPercent val="0"/>
          <c:showBubbleSize val="0"/>
        </c:dLbls>
        <c:gapWidth val="219"/>
        <c:overlap val="-27"/>
        <c:axId val="1635502063"/>
        <c:axId val="1510085519"/>
      </c:barChart>
      <c:lineChart>
        <c:grouping val="standard"/>
        <c:varyColors val="0"/>
        <c:ser>
          <c:idx val="1"/>
          <c:order val="1"/>
          <c:tx>
            <c:strRef>
              <c:f>matematika!$F$4</c:f>
              <c:strCache>
                <c:ptCount val="1"/>
                <c:pt idx="0">
                  <c:v>Šalies vidurkis</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7-F798-452D-B79F-75B851F0DFD5}"/>
                </c:ext>
              </c:extLst>
            </c:dLbl>
            <c:dLbl>
              <c:idx val="1"/>
              <c:delete val="1"/>
              <c:extLst>
                <c:ext xmlns:c15="http://schemas.microsoft.com/office/drawing/2012/chart" uri="{CE6537A1-D6FC-4f65-9D91-7224C49458BB}"/>
                <c:ext xmlns:c16="http://schemas.microsoft.com/office/drawing/2014/chart" uri="{C3380CC4-5D6E-409C-BE32-E72D297353CC}">
                  <c16:uniqueId val="{00000016-F798-452D-B79F-75B851F0DFD5}"/>
                </c:ext>
              </c:extLst>
            </c:dLbl>
            <c:dLbl>
              <c:idx val="2"/>
              <c:delete val="1"/>
              <c:extLst>
                <c:ext xmlns:c15="http://schemas.microsoft.com/office/drawing/2012/chart" uri="{CE6537A1-D6FC-4f65-9D91-7224C49458BB}"/>
                <c:ext xmlns:c16="http://schemas.microsoft.com/office/drawing/2014/chart" uri="{C3380CC4-5D6E-409C-BE32-E72D297353CC}">
                  <c16:uniqueId val="{00000015-F798-452D-B79F-75B851F0DFD5}"/>
                </c:ext>
              </c:extLst>
            </c:dLbl>
            <c:dLbl>
              <c:idx val="3"/>
              <c:delete val="1"/>
              <c:extLst>
                <c:ext xmlns:c15="http://schemas.microsoft.com/office/drawing/2012/chart" uri="{CE6537A1-D6FC-4f65-9D91-7224C49458BB}"/>
                <c:ext xmlns:c16="http://schemas.microsoft.com/office/drawing/2014/chart" uri="{C3380CC4-5D6E-409C-BE32-E72D297353CC}">
                  <c16:uniqueId val="{00000014-F798-452D-B79F-75B851F0DFD5}"/>
                </c:ext>
              </c:extLst>
            </c:dLbl>
            <c:dLbl>
              <c:idx val="4"/>
              <c:delete val="1"/>
              <c:extLst>
                <c:ext xmlns:c15="http://schemas.microsoft.com/office/drawing/2012/chart" uri="{CE6537A1-D6FC-4f65-9D91-7224C49458BB}"/>
                <c:ext xmlns:c16="http://schemas.microsoft.com/office/drawing/2014/chart" uri="{C3380CC4-5D6E-409C-BE32-E72D297353CC}">
                  <c16:uniqueId val="{00000013-F798-452D-B79F-75B851F0DFD5}"/>
                </c:ext>
              </c:extLst>
            </c:dLbl>
            <c:dLbl>
              <c:idx val="5"/>
              <c:delete val="1"/>
              <c:extLst>
                <c:ext xmlns:c15="http://schemas.microsoft.com/office/drawing/2012/chart" uri="{CE6537A1-D6FC-4f65-9D91-7224C49458BB}"/>
                <c:ext xmlns:c16="http://schemas.microsoft.com/office/drawing/2014/chart" uri="{C3380CC4-5D6E-409C-BE32-E72D297353CC}">
                  <c16:uniqueId val="{00000012-F798-452D-B79F-75B851F0DFD5}"/>
                </c:ext>
              </c:extLst>
            </c:dLbl>
            <c:dLbl>
              <c:idx val="6"/>
              <c:delete val="1"/>
              <c:extLst>
                <c:ext xmlns:c15="http://schemas.microsoft.com/office/drawing/2012/chart" uri="{CE6537A1-D6FC-4f65-9D91-7224C49458BB}"/>
                <c:ext xmlns:c16="http://schemas.microsoft.com/office/drawing/2014/chart" uri="{C3380CC4-5D6E-409C-BE32-E72D297353CC}">
                  <c16:uniqueId val="{00000011-F798-452D-B79F-75B851F0DFD5}"/>
                </c:ext>
              </c:extLst>
            </c:dLbl>
            <c:dLbl>
              <c:idx val="7"/>
              <c:delete val="1"/>
              <c:extLst>
                <c:ext xmlns:c15="http://schemas.microsoft.com/office/drawing/2012/chart" uri="{CE6537A1-D6FC-4f65-9D91-7224C49458BB}"/>
                <c:ext xmlns:c16="http://schemas.microsoft.com/office/drawing/2014/chart" uri="{C3380CC4-5D6E-409C-BE32-E72D297353CC}">
                  <c16:uniqueId val="{00000010-F798-452D-B79F-75B851F0DFD5}"/>
                </c:ext>
              </c:extLst>
            </c:dLbl>
            <c:dLbl>
              <c:idx val="8"/>
              <c:delete val="1"/>
              <c:extLst>
                <c:ext xmlns:c15="http://schemas.microsoft.com/office/drawing/2012/chart" uri="{CE6537A1-D6FC-4f65-9D91-7224C49458BB}"/>
                <c:ext xmlns:c16="http://schemas.microsoft.com/office/drawing/2014/chart" uri="{C3380CC4-5D6E-409C-BE32-E72D297353CC}">
                  <c16:uniqueId val="{0000000F-F798-452D-B79F-75B851F0DFD5}"/>
                </c:ext>
              </c:extLst>
            </c:dLbl>
            <c:dLbl>
              <c:idx val="9"/>
              <c:delete val="1"/>
              <c:extLst>
                <c:ext xmlns:c15="http://schemas.microsoft.com/office/drawing/2012/chart" uri="{CE6537A1-D6FC-4f65-9D91-7224C49458BB}"/>
                <c:ext xmlns:c16="http://schemas.microsoft.com/office/drawing/2014/chart" uri="{C3380CC4-5D6E-409C-BE32-E72D297353CC}">
                  <c16:uniqueId val="{0000000E-F798-452D-B79F-75B851F0DFD5}"/>
                </c:ext>
              </c:extLst>
            </c:dLbl>
            <c:dLbl>
              <c:idx val="10"/>
              <c:delete val="1"/>
              <c:extLst>
                <c:ext xmlns:c15="http://schemas.microsoft.com/office/drawing/2012/chart" uri="{CE6537A1-D6FC-4f65-9D91-7224C49458BB}"/>
                <c:ext xmlns:c16="http://schemas.microsoft.com/office/drawing/2014/chart" uri="{C3380CC4-5D6E-409C-BE32-E72D297353CC}">
                  <c16:uniqueId val="{0000000D-F798-452D-B79F-75B851F0DFD5}"/>
                </c:ext>
              </c:extLst>
            </c:dLbl>
            <c:dLbl>
              <c:idx val="11"/>
              <c:delete val="1"/>
              <c:extLst>
                <c:ext xmlns:c15="http://schemas.microsoft.com/office/drawing/2012/chart" uri="{CE6537A1-D6FC-4f65-9D91-7224C49458BB}"/>
                <c:ext xmlns:c16="http://schemas.microsoft.com/office/drawing/2014/chart" uri="{C3380CC4-5D6E-409C-BE32-E72D297353CC}">
                  <c16:uniqueId val="{0000000C-F798-452D-B79F-75B851F0DFD5}"/>
                </c:ext>
              </c:extLst>
            </c:dLbl>
            <c:dLbl>
              <c:idx val="12"/>
              <c:delete val="1"/>
              <c:extLst>
                <c:ext xmlns:c15="http://schemas.microsoft.com/office/drawing/2012/chart" uri="{CE6537A1-D6FC-4f65-9D91-7224C49458BB}"/>
                <c:ext xmlns:c16="http://schemas.microsoft.com/office/drawing/2014/chart" uri="{C3380CC4-5D6E-409C-BE32-E72D297353CC}">
                  <c16:uniqueId val="{0000000B-F798-452D-B79F-75B851F0DFD5}"/>
                </c:ext>
              </c:extLst>
            </c:dLbl>
            <c:dLbl>
              <c:idx val="13"/>
              <c:delete val="1"/>
              <c:extLst>
                <c:ext xmlns:c15="http://schemas.microsoft.com/office/drawing/2012/chart" uri="{CE6537A1-D6FC-4f65-9D91-7224C49458BB}"/>
                <c:ext xmlns:c16="http://schemas.microsoft.com/office/drawing/2014/chart" uri="{C3380CC4-5D6E-409C-BE32-E72D297353CC}">
                  <c16:uniqueId val="{0000000A-F798-452D-B79F-75B851F0DFD5}"/>
                </c:ext>
              </c:extLst>
            </c:dLbl>
            <c:dLbl>
              <c:idx val="14"/>
              <c:delete val="1"/>
              <c:extLst>
                <c:ext xmlns:c15="http://schemas.microsoft.com/office/drawing/2012/chart" uri="{CE6537A1-D6FC-4f65-9D91-7224C49458BB}"/>
                <c:ext xmlns:c16="http://schemas.microsoft.com/office/drawing/2014/chart" uri="{C3380CC4-5D6E-409C-BE32-E72D297353CC}">
                  <c16:uniqueId val="{00000009-F798-452D-B79F-75B851F0DFD5}"/>
                </c:ext>
              </c:extLst>
            </c:dLbl>
            <c:dLbl>
              <c:idx val="15"/>
              <c:delete val="1"/>
              <c:extLst>
                <c:ext xmlns:c15="http://schemas.microsoft.com/office/drawing/2012/chart" uri="{CE6537A1-D6FC-4f65-9D91-7224C49458BB}"/>
                <c:ext xmlns:c16="http://schemas.microsoft.com/office/drawing/2014/chart" uri="{C3380CC4-5D6E-409C-BE32-E72D297353CC}">
                  <c16:uniqueId val="{00000008-F798-452D-B79F-75B851F0DFD5}"/>
                </c:ext>
              </c:extLst>
            </c:dLbl>
            <c:dLbl>
              <c:idx val="16"/>
              <c:delete val="1"/>
              <c:extLst>
                <c:ext xmlns:c15="http://schemas.microsoft.com/office/drawing/2012/chart" uri="{CE6537A1-D6FC-4f65-9D91-7224C49458BB}"/>
                <c:ext xmlns:c16="http://schemas.microsoft.com/office/drawing/2014/chart" uri="{C3380CC4-5D6E-409C-BE32-E72D297353CC}">
                  <c16:uniqueId val="{00000007-F798-452D-B79F-75B851F0DFD5}"/>
                </c:ext>
              </c:extLst>
            </c:dLbl>
            <c:dLbl>
              <c:idx val="17"/>
              <c:delete val="1"/>
              <c:extLst>
                <c:ext xmlns:c15="http://schemas.microsoft.com/office/drawing/2012/chart" uri="{CE6537A1-D6FC-4f65-9D91-7224C49458BB}"/>
                <c:ext xmlns:c16="http://schemas.microsoft.com/office/drawing/2014/chart" uri="{C3380CC4-5D6E-409C-BE32-E72D297353CC}">
                  <c16:uniqueId val="{00000006-F798-452D-B79F-75B851F0DFD5}"/>
                </c:ext>
              </c:extLst>
            </c:dLbl>
            <c:dLbl>
              <c:idx val="18"/>
              <c:delete val="1"/>
              <c:extLst>
                <c:ext xmlns:c15="http://schemas.microsoft.com/office/drawing/2012/chart" uri="{CE6537A1-D6FC-4f65-9D91-7224C49458BB}"/>
                <c:ext xmlns:c16="http://schemas.microsoft.com/office/drawing/2014/chart" uri="{C3380CC4-5D6E-409C-BE32-E72D297353CC}">
                  <c16:uniqueId val="{00000005-F798-452D-B79F-75B851F0DFD5}"/>
                </c:ext>
              </c:extLst>
            </c:dLbl>
            <c:dLbl>
              <c:idx val="19"/>
              <c:layout>
                <c:manualLayout>
                  <c:x val="-0.185419058553387"/>
                  <c:y val="-7.2297524236748775E-2"/>
                </c:manualLayout>
              </c:layout>
              <c:spPr>
                <a:noFill/>
                <a:ln>
                  <a:noFill/>
                </a:ln>
                <a:effectLst/>
              </c:spPr>
              <c:txPr>
                <a:bodyPr rot="0" spcFirstLastPara="1" vertOverflow="ellipsis" vert="horz" wrap="square" lIns="38100" tIns="19050" rIns="38100" bIns="19050" anchor="ctr" anchorCtr="1">
                  <a:noAutofit/>
                </a:bodyPr>
                <a:lstStyle/>
                <a:p>
                  <a:pPr>
                    <a:defRPr sz="1200" b="1"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layout>
                    <c:manualLayout>
                      <c:w val="4.6659012629161882E-2"/>
                      <c:h val="0.13418153378475131"/>
                    </c:manualLayout>
                  </c15:layout>
                </c:ext>
                <c:ext xmlns:c16="http://schemas.microsoft.com/office/drawing/2014/chart" uri="{C3380CC4-5D6E-409C-BE32-E72D297353CC}">
                  <c16:uniqueId val="{00000002-F798-452D-B79F-75B851F0DFD5}"/>
                </c:ext>
              </c:extLst>
            </c:dLbl>
            <c:dLbl>
              <c:idx val="20"/>
              <c:delete val="1"/>
              <c:extLst>
                <c:ext xmlns:c15="http://schemas.microsoft.com/office/drawing/2012/chart" uri="{CE6537A1-D6FC-4f65-9D91-7224C49458BB}"/>
                <c:ext xmlns:c16="http://schemas.microsoft.com/office/drawing/2014/chart" uri="{C3380CC4-5D6E-409C-BE32-E72D297353CC}">
                  <c16:uniqueId val="{00000004-F798-452D-B79F-75B851F0DFD5}"/>
                </c:ext>
              </c:extLst>
            </c:dLbl>
            <c:dLbl>
              <c:idx val="21"/>
              <c:delete val="1"/>
              <c:extLst>
                <c:ext xmlns:c15="http://schemas.microsoft.com/office/drawing/2012/chart" uri="{CE6537A1-D6FC-4f65-9D91-7224C49458BB}"/>
                <c:ext xmlns:c16="http://schemas.microsoft.com/office/drawing/2014/chart" uri="{C3380CC4-5D6E-409C-BE32-E72D297353CC}">
                  <c16:uniqueId val="{00000003-F798-452D-B79F-75B851F0DFD5}"/>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matematika!$C$5:$C$26</c:f>
              <c:strCache>
                <c:ptCount val="22"/>
                <c:pt idx="0">
                  <c:v>G18</c:v>
                </c:pt>
                <c:pt idx="1">
                  <c:v>G9</c:v>
                </c:pt>
                <c:pt idx="2">
                  <c:v>G14</c:v>
                </c:pt>
                <c:pt idx="3">
                  <c:v>G11</c:v>
                </c:pt>
                <c:pt idx="4">
                  <c:v>G8</c:v>
                </c:pt>
                <c:pt idx="5">
                  <c:v>G13</c:v>
                </c:pt>
                <c:pt idx="6">
                  <c:v>G7</c:v>
                </c:pt>
                <c:pt idx="7">
                  <c:v>G1</c:v>
                </c:pt>
                <c:pt idx="8">
                  <c:v>G4</c:v>
                </c:pt>
                <c:pt idx="9">
                  <c:v>P1</c:v>
                </c:pt>
                <c:pt idx="10">
                  <c:v>G3</c:v>
                </c:pt>
                <c:pt idx="11">
                  <c:v>G16</c:v>
                </c:pt>
                <c:pt idx="12">
                  <c:v>G10</c:v>
                </c:pt>
                <c:pt idx="13">
                  <c:v>G17</c:v>
                </c:pt>
                <c:pt idx="14">
                  <c:v>G12</c:v>
                </c:pt>
                <c:pt idx="15">
                  <c:v>G20</c:v>
                </c:pt>
                <c:pt idx="16">
                  <c:v>G21</c:v>
                </c:pt>
                <c:pt idx="17">
                  <c:v>G6</c:v>
                </c:pt>
                <c:pt idx="18">
                  <c:v>SP2</c:v>
                </c:pt>
                <c:pt idx="19">
                  <c:v>G5</c:v>
                </c:pt>
                <c:pt idx="20">
                  <c:v>G2</c:v>
                </c:pt>
                <c:pt idx="21">
                  <c:v>MC1</c:v>
                </c:pt>
              </c:strCache>
            </c:strRef>
          </c:cat>
          <c:val>
            <c:numRef>
              <c:f>matematika!$F$5:$F$26</c:f>
              <c:numCache>
                <c:formatCode>General</c:formatCode>
                <c:ptCount val="22"/>
                <c:pt idx="0">
                  <c:v>53.9</c:v>
                </c:pt>
                <c:pt idx="1">
                  <c:v>53.9</c:v>
                </c:pt>
                <c:pt idx="2">
                  <c:v>53.9</c:v>
                </c:pt>
                <c:pt idx="3">
                  <c:v>53.9</c:v>
                </c:pt>
                <c:pt idx="4">
                  <c:v>53.9</c:v>
                </c:pt>
                <c:pt idx="5">
                  <c:v>53.9</c:v>
                </c:pt>
                <c:pt idx="6">
                  <c:v>53.9</c:v>
                </c:pt>
                <c:pt idx="7">
                  <c:v>53.9</c:v>
                </c:pt>
                <c:pt idx="8">
                  <c:v>53.9</c:v>
                </c:pt>
                <c:pt idx="9">
                  <c:v>53.9</c:v>
                </c:pt>
                <c:pt idx="10">
                  <c:v>53.9</c:v>
                </c:pt>
                <c:pt idx="11">
                  <c:v>53.9</c:v>
                </c:pt>
                <c:pt idx="12">
                  <c:v>53.9</c:v>
                </c:pt>
                <c:pt idx="13">
                  <c:v>53.9</c:v>
                </c:pt>
                <c:pt idx="14">
                  <c:v>53.9</c:v>
                </c:pt>
                <c:pt idx="15">
                  <c:v>53.9</c:v>
                </c:pt>
                <c:pt idx="16">
                  <c:v>53.9</c:v>
                </c:pt>
                <c:pt idx="17">
                  <c:v>53.9</c:v>
                </c:pt>
                <c:pt idx="18">
                  <c:v>53.9</c:v>
                </c:pt>
                <c:pt idx="19">
                  <c:v>53.9</c:v>
                </c:pt>
                <c:pt idx="20">
                  <c:v>53.9</c:v>
                </c:pt>
                <c:pt idx="21">
                  <c:v>53.9</c:v>
                </c:pt>
              </c:numCache>
            </c:numRef>
          </c:val>
          <c:smooth val="0"/>
          <c:extLst>
            <c:ext xmlns:c16="http://schemas.microsoft.com/office/drawing/2014/chart" uri="{C3380CC4-5D6E-409C-BE32-E72D297353CC}">
              <c16:uniqueId val="{00000001-F798-452D-B79F-75B851F0DFD5}"/>
            </c:ext>
          </c:extLst>
        </c:ser>
        <c:dLbls>
          <c:showLegendKey val="0"/>
          <c:showVal val="1"/>
          <c:showCatName val="0"/>
          <c:showSerName val="0"/>
          <c:showPercent val="0"/>
          <c:showBubbleSize val="0"/>
        </c:dLbls>
        <c:marker val="1"/>
        <c:smooth val="0"/>
        <c:axId val="1635502063"/>
        <c:axId val="1510085519"/>
      </c:lineChart>
      <c:catAx>
        <c:axId val="163550206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510085519"/>
        <c:crosses val="autoZero"/>
        <c:auto val="1"/>
        <c:lblAlgn val="ctr"/>
        <c:lblOffset val="100"/>
        <c:noMultiLvlLbl val="0"/>
      </c:catAx>
      <c:valAx>
        <c:axId val="1510085519"/>
        <c:scaling>
          <c:orientation val="minMax"/>
        </c:scaling>
        <c:delete val="1"/>
        <c:axPos val="l"/>
        <c:numFmt formatCode="General" sourceLinked="1"/>
        <c:majorTickMark val="none"/>
        <c:minorTickMark val="none"/>
        <c:tickLblPos val="nextTo"/>
        <c:crossAx val="1635502063"/>
        <c:crosses val="autoZero"/>
        <c:crossBetween val="between"/>
      </c:valAx>
      <c:spPr>
        <a:noFill/>
        <a:ln w="25400">
          <a:noFill/>
        </a:ln>
        <a:effectLst/>
      </c:spPr>
    </c:plotArea>
    <c:legend>
      <c:legendPos val="b"/>
      <c:legendEntry>
        <c:idx val="1"/>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t-L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'lietuvių '!$D$4</c:f>
              <c:strCache>
                <c:ptCount val="1"/>
                <c:pt idx="0">
                  <c:v>Taškų procentais vidurkis</c:v>
                </c:pt>
              </c:strCache>
            </c:strRef>
          </c:tx>
          <c:spPr>
            <a:solidFill>
              <a:schemeClr val="accent1"/>
            </a:solidFill>
            <a:ln>
              <a:noFill/>
            </a:ln>
            <a:effectLst/>
          </c:spPr>
          <c:invertIfNegative val="0"/>
          <c:cat>
            <c:strRef>
              <c:f>'lietuvių '!$C$5:$C$26</c:f>
              <c:strCache>
                <c:ptCount val="22"/>
                <c:pt idx="0">
                  <c:v>G18</c:v>
                </c:pt>
                <c:pt idx="1">
                  <c:v>G14</c:v>
                </c:pt>
                <c:pt idx="2">
                  <c:v>G9</c:v>
                </c:pt>
                <c:pt idx="3">
                  <c:v>G13</c:v>
                </c:pt>
                <c:pt idx="4">
                  <c:v>G11</c:v>
                </c:pt>
                <c:pt idx="5">
                  <c:v>G16</c:v>
                </c:pt>
                <c:pt idx="6">
                  <c:v>G20</c:v>
                </c:pt>
                <c:pt idx="7">
                  <c:v>G10</c:v>
                </c:pt>
                <c:pt idx="8">
                  <c:v>G12</c:v>
                </c:pt>
                <c:pt idx="9">
                  <c:v>G3</c:v>
                </c:pt>
                <c:pt idx="10">
                  <c:v>G7</c:v>
                </c:pt>
                <c:pt idx="11">
                  <c:v>G8</c:v>
                </c:pt>
                <c:pt idx="12">
                  <c:v>G17</c:v>
                </c:pt>
                <c:pt idx="13">
                  <c:v>SP2</c:v>
                </c:pt>
                <c:pt idx="14">
                  <c:v>P1</c:v>
                </c:pt>
                <c:pt idx="15">
                  <c:v>G4</c:v>
                </c:pt>
                <c:pt idx="16">
                  <c:v>G6</c:v>
                </c:pt>
                <c:pt idx="17">
                  <c:v>G1</c:v>
                </c:pt>
                <c:pt idx="18">
                  <c:v>G2</c:v>
                </c:pt>
                <c:pt idx="19">
                  <c:v>G21</c:v>
                </c:pt>
                <c:pt idx="20">
                  <c:v>G5</c:v>
                </c:pt>
                <c:pt idx="21">
                  <c:v>MC1</c:v>
                </c:pt>
              </c:strCache>
            </c:strRef>
          </c:cat>
          <c:val>
            <c:numRef>
              <c:f>'lietuvių '!$D$5:$D$26</c:f>
              <c:numCache>
                <c:formatCode>General</c:formatCode>
                <c:ptCount val="22"/>
                <c:pt idx="0">
                  <c:v>68.8</c:v>
                </c:pt>
                <c:pt idx="1">
                  <c:v>67.400000000000006</c:v>
                </c:pt>
                <c:pt idx="2">
                  <c:v>65.900000000000006</c:v>
                </c:pt>
                <c:pt idx="3">
                  <c:v>65.7</c:v>
                </c:pt>
                <c:pt idx="4">
                  <c:v>65.2</c:v>
                </c:pt>
                <c:pt idx="5">
                  <c:v>63.5</c:v>
                </c:pt>
                <c:pt idx="6">
                  <c:v>60.3</c:v>
                </c:pt>
                <c:pt idx="7">
                  <c:v>59.7</c:v>
                </c:pt>
                <c:pt idx="8">
                  <c:v>58.9</c:v>
                </c:pt>
                <c:pt idx="9">
                  <c:v>58.8</c:v>
                </c:pt>
                <c:pt idx="10">
                  <c:v>57.3</c:v>
                </c:pt>
                <c:pt idx="11">
                  <c:v>57.1</c:v>
                </c:pt>
                <c:pt idx="12">
                  <c:v>54.5</c:v>
                </c:pt>
                <c:pt idx="13">
                  <c:v>53.2</c:v>
                </c:pt>
                <c:pt idx="14">
                  <c:v>52.7</c:v>
                </c:pt>
                <c:pt idx="15">
                  <c:v>52.4</c:v>
                </c:pt>
                <c:pt idx="16">
                  <c:v>52.1</c:v>
                </c:pt>
                <c:pt idx="17">
                  <c:v>51.7</c:v>
                </c:pt>
                <c:pt idx="18">
                  <c:v>51.4</c:v>
                </c:pt>
                <c:pt idx="19">
                  <c:v>49.1</c:v>
                </c:pt>
                <c:pt idx="20">
                  <c:v>45.4</c:v>
                </c:pt>
                <c:pt idx="21">
                  <c:v>40.299999999999997</c:v>
                </c:pt>
              </c:numCache>
            </c:numRef>
          </c:val>
          <c:extLst>
            <c:ext xmlns:c16="http://schemas.microsoft.com/office/drawing/2014/chart" uri="{C3380CC4-5D6E-409C-BE32-E72D297353CC}">
              <c16:uniqueId val="{00000000-19E2-44D8-8071-4134A28B6972}"/>
            </c:ext>
          </c:extLst>
        </c:ser>
        <c:dLbls>
          <c:showLegendKey val="0"/>
          <c:showVal val="0"/>
          <c:showCatName val="0"/>
          <c:showSerName val="0"/>
          <c:showPercent val="0"/>
          <c:showBubbleSize val="0"/>
        </c:dLbls>
        <c:gapWidth val="219"/>
        <c:overlap val="-27"/>
        <c:axId val="941831167"/>
        <c:axId val="1509961679"/>
      </c:barChart>
      <c:lineChart>
        <c:grouping val="standard"/>
        <c:varyColors val="0"/>
        <c:ser>
          <c:idx val="1"/>
          <c:order val="1"/>
          <c:tx>
            <c:strRef>
              <c:f>'lietuvių '!$F$4</c:f>
              <c:strCache>
                <c:ptCount val="1"/>
                <c:pt idx="0">
                  <c:v>Šalies vidurkis</c:v>
                </c:pt>
              </c:strCache>
            </c:strRef>
          </c:tx>
          <c:spPr>
            <a:ln w="28575" cap="rnd">
              <a:solidFill>
                <a:schemeClr val="accent2"/>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17-19E2-44D8-8071-4134A28B6972}"/>
                </c:ext>
              </c:extLst>
            </c:dLbl>
            <c:dLbl>
              <c:idx val="1"/>
              <c:delete val="1"/>
              <c:extLst>
                <c:ext xmlns:c15="http://schemas.microsoft.com/office/drawing/2012/chart" uri="{CE6537A1-D6FC-4f65-9D91-7224C49458BB}"/>
                <c:ext xmlns:c16="http://schemas.microsoft.com/office/drawing/2014/chart" uri="{C3380CC4-5D6E-409C-BE32-E72D297353CC}">
                  <c16:uniqueId val="{00000016-19E2-44D8-8071-4134A28B6972}"/>
                </c:ext>
              </c:extLst>
            </c:dLbl>
            <c:dLbl>
              <c:idx val="2"/>
              <c:delete val="1"/>
              <c:extLst>
                <c:ext xmlns:c15="http://schemas.microsoft.com/office/drawing/2012/chart" uri="{CE6537A1-D6FC-4f65-9D91-7224C49458BB}"/>
                <c:ext xmlns:c16="http://schemas.microsoft.com/office/drawing/2014/chart" uri="{C3380CC4-5D6E-409C-BE32-E72D297353CC}">
                  <c16:uniqueId val="{00000015-19E2-44D8-8071-4134A28B6972}"/>
                </c:ext>
              </c:extLst>
            </c:dLbl>
            <c:dLbl>
              <c:idx val="3"/>
              <c:delete val="1"/>
              <c:extLst>
                <c:ext xmlns:c15="http://schemas.microsoft.com/office/drawing/2012/chart" uri="{CE6537A1-D6FC-4f65-9D91-7224C49458BB}"/>
                <c:ext xmlns:c16="http://schemas.microsoft.com/office/drawing/2014/chart" uri="{C3380CC4-5D6E-409C-BE32-E72D297353CC}">
                  <c16:uniqueId val="{00000014-19E2-44D8-8071-4134A28B6972}"/>
                </c:ext>
              </c:extLst>
            </c:dLbl>
            <c:dLbl>
              <c:idx val="4"/>
              <c:delete val="1"/>
              <c:extLst>
                <c:ext xmlns:c15="http://schemas.microsoft.com/office/drawing/2012/chart" uri="{CE6537A1-D6FC-4f65-9D91-7224C49458BB}"/>
                <c:ext xmlns:c16="http://schemas.microsoft.com/office/drawing/2014/chart" uri="{C3380CC4-5D6E-409C-BE32-E72D297353CC}">
                  <c16:uniqueId val="{00000013-19E2-44D8-8071-4134A28B6972}"/>
                </c:ext>
              </c:extLst>
            </c:dLbl>
            <c:dLbl>
              <c:idx val="5"/>
              <c:delete val="1"/>
              <c:extLst>
                <c:ext xmlns:c15="http://schemas.microsoft.com/office/drawing/2012/chart" uri="{CE6537A1-D6FC-4f65-9D91-7224C49458BB}"/>
                <c:ext xmlns:c16="http://schemas.microsoft.com/office/drawing/2014/chart" uri="{C3380CC4-5D6E-409C-BE32-E72D297353CC}">
                  <c16:uniqueId val="{00000012-19E2-44D8-8071-4134A28B6972}"/>
                </c:ext>
              </c:extLst>
            </c:dLbl>
            <c:dLbl>
              <c:idx val="6"/>
              <c:delete val="1"/>
              <c:extLst>
                <c:ext xmlns:c15="http://schemas.microsoft.com/office/drawing/2012/chart" uri="{CE6537A1-D6FC-4f65-9D91-7224C49458BB}"/>
                <c:ext xmlns:c16="http://schemas.microsoft.com/office/drawing/2014/chart" uri="{C3380CC4-5D6E-409C-BE32-E72D297353CC}">
                  <c16:uniqueId val="{00000011-19E2-44D8-8071-4134A28B6972}"/>
                </c:ext>
              </c:extLst>
            </c:dLbl>
            <c:dLbl>
              <c:idx val="7"/>
              <c:delete val="1"/>
              <c:extLst>
                <c:ext xmlns:c15="http://schemas.microsoft.com/office/drawing/2012/chart" uri="{CE6537A1-D6FC-4f65-9D91-7224C49458BB}"/>
                <c:ext xmlns:c16="http://schemas.microsoft.com/office/drawing/2014/chart" uri="{C3380CC4-5D6E-409C-BE32-E72D297353CC}">
                  <c16:uniqueId val="{00000010-19E2-44D8-8071-4134A28B6972}"/>
                </c:ext>
              </c:extLst>
            </c:dLbl>
            <c:dLbl>
              <c:idx val="8"/>
              <c:delete val="1"/>
              <c:extLst>
                <c:ext xmlns:c15="http://schemas.microsoft.com/office/drawing/2012/chart" uri="{CE6537A1-D6FC-4f65-9D91-7224C49458BB}"/>
                <c:ext xmlns:c16="http://schemas.microsoft.com/office/drawing/2014/chart" uri="{C3380CC4-5D6E-409C-BE32-E72D297353CC}">
                  <c16:uniqueId val="{0000000F-19E2-44D8-8071-4134A28B6972}"/>
                </c:ext>
              </c:extLst>
            </c:dLbl>
            <c:dLbl>
              <c:idx val="9"/>
              <c:delete val="1"/>
              <c:extLst>
                <c:ext xmlns:c15="http://schemas.microsoft.com/office/drawing/2012/chart" uri="{CE6537A1-D6FC-4f65-9D91-7224C49458BB}"/>
                <c:ext xmlns:c16="http://schemas.microsoft.com/office/drawing/2014/chart" uri="{C3380CC4-5D6E-409C-BE32-E72D297353CC}">
                  <c16:uniqueId val="{0000000E-19E2-44D8-8071-4134A28B6972}"/>
                </c:ext>
              </c:extLst>
            </c:dLbl>
            <c:dLbl>
              <c:idx val="10"/>
              <c:delete val="1"/>
              <c:extLst>
                <c:ext xmlns:c15="http://schemas.microsoft.com/office/drawing/2012/chart" uri="{CE6537A1-D6FC-4f65-9D91-7224C49458BB}"/>
                <c:ext xmlns:c16="http://schemas.microsoft.com/office/drawing/2014/chart" uri="{C3380CC4-5D6E-409C-BE32-E72D297353CC}">
                  <c16:uniqueId val="{0000000D-19E2-44D8-8071-4134A28B6972}"/>
                </c:ext>
              </c:extLst>
            </c:dLbl>
            <c:dLbl>
              <c:idx val="11"/>
              <c:delete val="1"/>
              <c:extLst>
                <c:ext xmlns:c15="http://schemas.microsoft.com/office/drawing/2012/chart" uri="{CE6537A1-D6FC-4f65-9D91-7224C49458BB}"/>
                <c:ext xmlns:c16="http://schemas.microsoft.com/office/drawing/2014/chart" uri="{C3380CC4-5D6E-409C-BE32-E72D297353CC}">
                  <c16:uniqueId val="{0000000C-19E2-44D8-8071-4134A28B6972}"/>
                </c:ext>
              </c:extLst>
            </c:dLbl>
            <c:dLbl>
              <c:idx val="12"/>
              <c:delete val="1"/>
              <c:extLst>
                <c:ext xmlns:c15="http://schemas.microsoft.com/office/drawing/2012/chart" uri="{CE6537A1-D6FC-4f65-9D91-7224C49458BB}"/>
                <c:ext xmlns:c16="http://schemas.microsoft.com/office/drawing/2014/chart" uri="{C3380CC4-5D6E-409C-BE32-E72D297353CC}">
                  <c16:uniqueId val="{0000000B-19E2-44D8-8071-4134A28B6972}"/>
                </c:ext>
              </c:extLst>
            </c:dLbl>
            <c:dLbl>
              <c:idx val="13"/>
              <c:delete val="1"/>
              <c:extLst>
                <c:ext xmlns:c15="http://schemas.microsoft.com/office/drawing/2012/chart" uri="{CE6537A1-D6FC-4f65-9D91-7224C49458BB}"/>
                <c:ext xmlns:c16="http://schemas.microsoft.com/office/drawing/2014/chart" uri="{C3380CC4-5D6E-409C-BE32-E72D297353CC}">
                  <c16:uniqueId val="{0000000A-19E2-44D8-8071-4134A28B6972}"/>
                </c:ext>
              </c:extLst>
            </c:dLbl>
            <c:dLbl>
              <c:idx val="14"/>
              <c:delete val="1"/>
              <c:extLst>
                <c:ext xmlns:c15="http://schemas.microsoft.com/office/drawing/2012/chart" uri="{CE6537A1-D6FC-4f65-9D91-7224C49458BB}"/>
                <c:ext xmlns:c16="http://schemas.microsoft.com/office/drawing/2014/chart" uri="{C3380CC4-5D6E-409C-BE32-E72D297353CC}">
                  <c16:uniqueId val="{00000009-19E2-44D8-8071-4134A28B6972}"/>
                </c:ext>
              </c:extLst>
            </c:dLbl>
            <c:dLbl>
              <c:idx val="15"/>
              <c:delete val="1"/>
              <c:extLst>
                <c:ext xmlns:c15="http://schemas.microsoft.com/office/drawing/2012/chart" uri="{CE6537A1-D6FC-4f65-9D91-7224C49458BB}"/>
                <c:ext xmlns:c16="http://schemas.microsoft.com/office/drawing/2014/chart" uri="{C3380CC4-5D6E-409C-BE32-E72D297353CC}">
                  <c16:uniqueId val="{00000008-19E2-44D8-8071-4134A28B6972}"/>
                </c:ext>
              </c:extLst>
            </c:dLbl>
            <c:dLbl>
              <c:idx val="16"/>
              <c:delete val="1"/>
              <c:extLst>
                <c:ext xmlns:c15="http://schemas.microsoft.com/office/drawing/2012/chart" uri="{CE6537A1-D6FC-4f65-9D91-7224C49458BB}"/>
                <c:ext xmlns:c16="http://schemas.microsoft.com/office/drawing/2014/chart" uri="{C3380CC4-5D6E-409C-BE32-E72D297353CC}">
                  <c16:uniqueId val="{00000006-19E2-44D8-8071-4134A28B6972}"/>
                </c:ext>
              </c:extLst>
            </c:dLbl>
            <c:dLbl>
              <c:idx val="17"/>
              <c:delete val="1"/>
              <c:extLst>
                <c:ext xmlns:c15="http://schemas.microsoft.com/office/drawing/2012/chart" uri="{CE6537A1-D6FC-4f65-9D91-7224C49458BB}"/>
                <c:ext xmlns:c16="http://schemas.microsoft.com/office/drawing/2014/chart" uri="{C3380CC4-5D6E-409C-BE32-E72D297353CC}">
                  <c16:uniqueId val="{00000007-19E2-44D8-8071-4134A28B6972}"/>
                </c:ext>
              </c:extLst>
            </c:dLbl>
            <c:dLbl>
              <c:idx val="18"/>
              <c:delete val="1"/>
              <c:extLst>
                <c:ext xmlns:c15="http://schemas.microsoft.com/office/drawing/2012/chart" uri="{CE6537A1-D6FC-4f65-9D91-7224C49458BB}"/>
                <c:ext xmlns:c16="http://schemas.microsoft.com/office/drawing/2014/chart" uri="{C3380CC4-5D6E-409C-BE32-E72D297353CC}">
                  <c16:uniqueId val="{00000005-19E2-44D8-8071-4134A28B6972}"/>
                </c:ext>
              </c:extLst>
            </c:dLbl>
            <c:dLbl>
              <c:idx val="19"/>
              <c:layout>
                <c:manualLayout>
                  <c:x val="-0.18140068886337546"/>
                  <c:y val="-6.4449941179122325E-2"/>
                </c:manualLayout>
              </c:layout>
              <c:tx>
                <c:rich>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n-lt"/>
                        <a:ea typeface="+mn-ea"/>
                        <a:cs typeface="+mn-cs"/>
                      </a:defRPr>
                    </a:pPr>
                    <a:fld id="{C166DE88-2CA6-4100-A5B3-DC830528A78B}" type="VALUE">
                      <a:rPr lang="en-US" sz="1400" b="1"/>
                      <a:pPr>
                        <a:defRPr sz="1400"/>
                      </a:pPr>
                      <a:t>[REIKŠMĖ]</a:t>
                    </a:fld>
                    <a:endParaRPr lang="lt-LT"/>
                  </a:p>
                </c:rich>
              </c:tx>
              <c:spPr>
                <a:noFill/>
                <a:ln>
                  <a:noFill/>
                </a:ln>
                <a:effectLst/>
              </c:spPr>
              <c:txPr>
                <a:bodyPr rot="0" spcFirstLastPara="1" vertOverflow="ellipsis" vert="horz" wrap="square" lIns="38100" tIns="19050" rIns="38100" bIns="19050" anchor="ctr" anchorCtr="1">
                  <a:noAutofit/>
                </a:bodyPr>
                <a:lstStyle/>
                <a:p>
                  <a:pPr>
                    <a:defRPr sz="14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extLst>
                <c:ext xmlns:c15="http://schemas.microsoft.com/office/drawing/2012/chart" uri="{CE6537A1-D6FC-4f65-9D91-7224C49458BB}">
                  <c15:layout>
                    <c:manualLayout>
                      <c:w val="6.3880597014925378E-2"/>
                      <c:h val="0.11749758557071832"/>
                    </c:manualLayout>
                  </c15:layout>
                  <c15:dlblFieldTable/>
                  <c15:showDataLabelsRange val="0"/>
                </c:ext>
                <c:ext xmlns:c16="http://schemas.microsoft.com/office/drawing/2014/chart" uri="{C3380CC4-5D6E-409C-BE32-E72D297353CC}">
                  <c16:uniqueId val="{00000002-19E2-44D8-8071-4134A28B6972}"/>
                </c:ext>
              </c:extLst>
            </c:dLbl>
            <c:dLbl>
              <c:idx val="20"/>
              <c:delete val="1"/>
              <c:extLst>
                <c:ext xmlns:c15="http://schemas.microsoft.com/office/drawing/2012/chart" uri="{CE6537A1-D6FC-4f65-9D91-7224C49458BB}"/>
                <c:ext xmlns:c16="http://schemas.microsoft.com/office/drawing/2014/chart" uri="{C3380CC4-5D6E-409C-BE32-E72D297353CC}">
                  <c16:uniqueId val="{00000003-19E2-44D8-8071-4134A28B6972}"/>
                </c:ext>
              </c:extLst>
            </c:dLbl>
            <c:dLbl>
              <c:idx val="21"/>
              <c:delete val="1"/>
              <c:extLst>
                <c:ext xmlns:c15="http://schemas.microsoft.com/office/drawing/2012/chart" uri="{CE6537A1-D6FC-4f65-9D91-7224C49458BB}"/>
                <c:ext xmlns:c16="http://schemas.microsoft.com/office/drawing/2014/chart" uri="{C3380CC4-5D6E-409C-BE32-E72D297353CC}">
                  <c16:uniqueId val="{00000004-19E2-44D8-8071-4134A28B697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'lietuvių '!$C$5:$C$26</c:f>
              <c:strCache>
                <c:ptCount val="22"/>
                <c:pt idx="0">
                  <c:v>G18</c:v>
                </c:pt>
                <c:pt idx="1">
                  <c:v>G14</c:v>
                </c:pt>
                <c:pt idx="2">
                  <c:v>G9</c:v>
                </c:pt>
                <c:pt idx="3">
                  <c:v>G13</c:v>
                </c:pt>
                <c:pt idx="4">
                  <c:v>G11</c:v>
                </c:pt>
                <c:pt idx="5">
                  <c:v>G16</c:v>
                </c:pt>
                <c:pt idx="6">
                  <c:v>G20</c:v>
                </c:pt>
                <c:pt idx="7">
                  <c:v>G10</c:v>
                </c:pt>
                <c:pt idx="8">
                  <c:v>G12</c:v>
                </c:pt>
                <c:pt idx="9">
                  <c:v>G3</c:v>
                </c:pt>
                <c:pt idx="10">
                  <c:v>G7</c:v>
                </c:pt>
                <c:pt idx="11">
                  <c:v>G8</c:v>
                </c:pt>
                <c:pt idx="12">
                  <c:v>G17</c:v>
                </c:pt>
                <c:pt idx="13">
                  <c:v>SP2</c:v>
                </c:pt>
                <c:pt idx="14">
                  <c:v>P1</c:v>
                </c:pt>
                <c:pt idx="15">
                  <c:v>G4</c:v>
                </c:pt>
                <c:pt idx="16">
                  <c:v>G6</c:v>
                </c:pt>
                <c:pt idx="17">
                  <c:v>G1</c:v>
                </c:pt>
                <c:pt idx="18">
                  <c:v>G2</c:v>
                </c:pt>
                <c:pt idx="19">
                  <c:v>G21</c:v>
                </c:pt>
                <c:pt idx="20">
                  <c:v>G5</c:v>
                </c:pt>
                <c:pt idx="21">
                  <c:v>MC1</c:v>
                </c:pt>
              </c:strCache>
            </c:strRef>
          </c:cat>
          <c:val>
            <c:numRef>
              <c:f>'lietuvių '!$F$5:$F$26</c:f>
              <c:numCache>
                <c:formatCode>General</c:formatCode>
                <c:ptCount val="22"/>
                <c:pt idx="0">
                  <c:v>55.4</c:v>
                </c:pt>
                <c:pt idx="1">
                  <c:v>55.4</c:v>
                </c:pt>
                <c:pt idx="2">
                  <c:v>55.4</c:v>
                </c:pt>
                <c:pt idx="3">
                  <c:v>55.4</c:v>
                </c:pt>
                <c:pt idx="4">
                  <c:v>55.4</c:v>
                </c:pt>
                <c:pt idx="5">
                  <c:v>55.4</c:v>
                </c:pt>
                <c:pt idx="6">
                  <c:v>55.4</c:v>
                </c:pt>
                <c:pt idx="7">
                  <c:v>55.4</c:v>
                </c:pt>
                <c:pt idx="8">
                  <c:v>55.4</c:v>
                </c:pt>
                <c:pt idx="9">
                  <c:v>55.4</c:v>
                </c:pt>
                <c:pt idx="10">
                  <c:v>55.4</c:v>
                </c:pt>
                <c:pt idx="11">
                  <c:v>55.4</c:v>
                </c:pt>
                <c:pt idx="12">
                  <c:v>55.4</c:v>
                </c:pt>
                <c:pt idx="13">
                  <c:v>55.4</c:v>
                </c:pt>
                <c:pt idx="14">
                  <c:v>55.4</c:v>
                </c:pt>
                <c:pt idx="15">
                  <c:v>55.4</c:v>
                </c:pt>
                <c:pt idx="16">
                  <c:v>55.4</c:v>
                </c:pt>
                <c:pt idx="17">
                  <c:v>55.4</c:v>
                </c:pt>
                <c:pt idx="18">
                  <c:v>55.4</c:v>
                </c:pt>
                <c:pt idx="19">
                  <c:v>55.4</c:v>
                </c:pt>
                <c:pt idx="20">
                  <c:v>55.4</c:v>
                </c:pt>
                <c:pt idx="21">
                  <c:v>55.4</c:v>
                </c:pt>
              </c:numCache>
            </c:numRef>
          </c:val>
          <c:smooth val="0"/>
          <c:extLst>
            <c:ext xmlns:c16="http://schemas.microsoft.com/office/drawing/2014/chart" uri="{C3380CC4-5D6E-409C-BE32-E72D297353CC}">
              <c16:uniqueId val="{00000001-19E2-44D8-8071-4134A28B6972}"/>
            </c:ext>
          </c:extLst>
        </c:ser>
        <c:dLbls>
          <c:showLegendKey val="0"/>
          <c:showVal val="0"/>
          <c:showCatName val="0"/>
          <c:showSerName val="0"/>
          <c:showPercent val="0"/>
          <c:showBubbleSize val="0"/>
        </c:dLbls>
        <c:marker val="1"/>
        <c:smooth val="0"/>
        <c:axId val="941831167"/>
        <c:axId val="1509961679"/>
      </c:lineChart>
      <c:catAx>
        <c:axId val="9418311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lt-LT"/>
          </a:p>
        </c:txPr>
        <c:crossAx val="1509961679"/>
        <c:crosses val="autoZero"/>
        <c:auto val="1"/>
        <c:lblAlgn val="ctr"/>
        <c:lblOffset val="100"/>
        <c:noMultiLvlLbl val="0"/>
      </c:catAx>
      <c:valAx>
        <c:axId val="1509961679"/>
        <c:scaling>
          <c:orientation val="minMax"/>
        </c:scaling>
        <c:delete val="1"/>
        <c:axPos val="l"/>
        <c:numFmt formatCode="General" sourceLinked="1"/>
        <c:majorTickMark val="none"/>
        <c:minorTickMark val="none"/>
        <c:tickLblPos val="nextTo"/>
        <c:crossAx val="941831167"/>
        <c:crosses val="autoZero"/>
        <c:crossBetween val="between"/>
      </c:valAx>
      <c:spPr>
        <a:noFill/>
        <a:ln w="25400">
          <a:noFill/>
        </a:ln>
        <a:effectLst/>
      </c:spPr>
    </c:plotArea>
    <c:legend>
      <c:legendPos val="b"/>
      <c:legendEntry>
        <c:idx val="1"/>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lt-LT"/>
          </a:p>
        </c:txPr>
      </c:legendEntry>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lt-LT"/>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lt-L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withinLinear" id="15">
  <a:schemeClr val="accent2"/>
</cs:colorStyle>
</file>

<file path=ppt/charts/colors17.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Antraštės vietos rezervavimo ženklas 1"/>
          <p:cNvSpPr>
            <a:spLocks noGrp="1"/>
          </p:cNvSpPr>
          <p:nvPr>
            <p:ph type="hdr" sz="quarter"/>
          </p:nvPr>
        </p:nvSpPr>
        <p:spPr>
          <a:xfrm>
            <a:off x="1" y="0"/>
            <a:ext cx="3078427" cy="513508"/>
          </a:xfrm>
          <a:prstGeom prst="rect">
            <a:avLst/>
          </a:prstGeom>
        </p:spPr>
        <p:txBody>
          <a:bodyPr vert="horz" lIns="94796" tIns="47398" rIns="94796" bIns="47398" rtlCol="0"/>
          <a:lstStyle>
            <a:lvl1pPr algn="l">
              <a:defRPr sz="1200"/>
            </a:lvl1pPr>
          </a:lstStyle>
          <a:p>
            <a:endParaRPr lang="lt-LT"/>
          </a:p>
        </p:txBody>
      </p:sp>
      <p:sp>
        <p:nvSpPr>
          <p:cNvPr id="3" name="Datos vietos rezervavimo ženklas 2"/>
          <p:cNvSpPr>
            <a:spLocks noGrp="1"/>
          </p:cNvSpPr>
          <p:nvPr>
            <p:ph type="dt" idx="1"/>
          </p:nvPr>
        </p:nvSpPr>
        <p:spPr>
          <a:xfrm>
            <a:off x="4023993" y="0"/>
            <a:ext cx="3078427" cy="513508"/>
          </a:xfrm>
          <a:prstGeom prst="rect">
            <a:avLst/>
          </a:prstGeom>
        </p:spPr>
        <p:txBody>
          <a:bodyPr vert="horz" lIns="94796" tIns="47398" rIns="94796" bIns="47398" rtlCol="0"/>
          <a:lstStyle>
            <a:lvl1pPr algn="r">
              <a:defRPr sz="1200"/>
            </a:lvl1pPr>
          </a:lstStyle>
          <a:p>
            <a:fld id="{9477349D-DFFB-49A6-9654-DAEC29DE9F6B}" type="datetimeFigureOut">
              <a:rPr lang="lt-LT" smtClean="0"/>
              <a:t>2026-08-27</a:t>
            </a:fld>
            <a:endParaRPr lang="lt-LT"/>
          </a:p>
        </p:txBody>
      </p:sp>
      <p:sp>
        <p:nvSpPr>
          <p:cNvPr id="4" name="Skaidrės vaizdo vietos rezervavimo ženklas 3"/>
          <p:cNvSpPr>
            <a:spLocks noGrp="1" noRot="1" noChangeAspect="1"/>
          </p:cNvSpPr>
          <p:nvPr>
            <p:ph type="sldImg" idx="2"/>
          </p:nvPr>
        </p:nvSpPr>
        <p:spPr>
          <a:xfrm>
            <a:off x="481013" y="1279525"/>
            <a:ext cx="6142037" cy="3454400"/>
          </a:xfrm>
          <a:prstGeom prst="rect">
            <a:avLst/>
          </a:prstGeom>
          <a:noFill/>
          <a:ln w="12700">
            <a:solidFill>
              <a:prstClr val="black"/>
            </a:solidFill>
          </a:ln>
        </p:spPr>
        <p:txBody>
          <a:bodyPr vert="horz" lIns="94796" tIns="47398" rIns="94796" bIns="47398" rtlCol="0" anchor="ctr"/>
          <a:lstStyle/>
          <a:p>
            <a:endParaRPr lang="lt-LT"/>
          </a:p>
        </p:txBody>
      </p:sp>
      <p:sp>
        <p:nvSpPr>
          <p:cNvPr id="5" name="Pastabų vietos rezervavimo ženklas 4"/>
          <p:cNvSpPr>
            <a:spLocks noGrp="1"/>
          </p:cNvSpPr>
          <p:nvPr>
            <p:ph type="body" sz="quarter" idx="3"/>
          </p:nvPr>
        </p:nvSpPr>
        <p:spPr>
          <a:xfrm>
            <a:off x="710407" y="4925407"/>
            <a:ext cx="5683250" cy="4029879"/>
          </a:xfrm>
          <a:prstGeom prst="rect">
            <a:avLst/>
          </a:prstGeom>
        </p:spPr>
        <p:txBody>
          <a:bodyPr vert="horz" lIns="94796" tIns="47398" rIns="94796" bIns="47398" rtlCol="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6" name="Poraštės vietos rezervavimo ženklas 5"/>
          <p:cNvSpPr>
            <a:spLocks noGrp="1"/>
          </p:cNvSpPr>
          <p:nvPr>
            <p:ph type="ftr" sz="quarter" idx="4"/>
          </p:nvPr>
        </p:nvSpPr>
        <p:spPr>
          <a:xfrm>
            <a:off x="1" y="9721107"/>
            <a:ext cx="3078427" cy="513507"/>
          </a:xfrm>
          <a:prstGeom prst="rect">
            <a:avLst/>
          </a:prstGeom>
        </p:spPr>
        <p:txBody>
          <a:bodyPr vert="horz" lIns="94796" tIns="47398" rIns="94796" bIns="47398" rtlCol="0" anchor="b"/>
          <a:lstStyle>
            <a:lvl1pPr algn="l">
              <a:defRPr sz="1200"/>
            </a:lvl1pPr>
          </a:lstStyle>
          <a:p>
            <a:endParaRPr lang="lt-LT"/>
          </a:p>
        </p:txBody>
      </p:sp>
      <p:sp>
        <p:nvSpPr>
          <p:cNvPr id="7" name="Skaidrės numerio vietos rezervavimo ženklas 6"/>
          <p:cNvSpPr>
            <a:spLocks noGrp="1"/>
          </p:cNvSpPr>
          <p:nvPr>
            <p:ph type="sldNum" sz="quarter" idx="5"/>
          </p:nvPr>
        </p:nvSpPr>
        <p:spPr>
          <a:xfrm>
            <a:off x="4023993" y="9721107"/>
            <a:ext cx="3078427" cy="513507"/>
          </a:xfrm>
          <a:prstGeom prst="rect">
            <a:avLst/>
          </a:prstGeom>
        </p:spPr>
        <p:txBody>
          <a:bodyPr vert="horz" lIns="94796" tIns="47398" rIns="94796" bIns="47398" rtlCol="0" anchor="b"/>
          <a:lstStyle>
            <a:lvl1pPr algn="r">
              <a:defRPr sz="1200"/>
            </a:lvl1pPr>
          </a:lstStyle>
          <a:p>
            <a:fld id="{B1AD0682-A176-4870-B5B8-90B5BC795A19}" type="slidenum">
              <a:rPr lang="lt-LT" smtClean="0"/>
              <a:t>‹#›</a:t>
            </a:fld>
            <a:endParaRPr lang="lt-LT"/>
          </a:p>
        </p:txBody>
      </p:sp>
    </p:spTree>
    <p:extLst>
      <p:ext uri="{BB962C8B-B14F-4D97-AF65-F5344CB8AC3E}">
        <p14:creationId xmlns:p14="http://schemas.microsoft.com/office/powerpoint/2010/main" val="4050949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67C2C6-5541-04D1-F72C-FAB779742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FC31F0-3542-BE4F-AACC-7E18C7AAC0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22EEF7-C644-1502-6D8A-D41BE9CF4283}"/>
              </a:ext>
            </a:extLst>
          </p:cNvPr>
          <p:cNvSpPr>
            <a:spLocks noGrp="1"/>
          </p:cNvSpPr>
          <p:nvPr>
            <p:ph type="body" idx="1"/>
          </p:nvPr>
        </p:nvSpPr>
        <p:spPr/>
        <p:txBody>
          <a:bodyPr/>
          <a:lstStyle/>
          <a:p>
            <a:r>
              <a:rPr lang="lt-LT" dirty="0" err="1"/>
              <a:t>Protau</a:t>
            </a:r>
            <a:r>
              <a:rPr lang="lt-LT" dirty="0"/>
              <a:t> testo ir </a:t>
            </a:r>
            <a:r>
              <a:rPr lang="lt-LT" dirty="0" err="1"/>
              <a:t>Elicėjaus</a:t>
            </a:r>
            <a:r>
              <a:rPr lang="lt-LT" dirty="0"/>
              <a:t> naudojimosi sąsają leido atlikti tyrimus. Buvo analizuojama, kaip keitėsi aktyviai platformą </a:t>
            </a:r>
            <a:r>
              <a:rPr lang="lt-LT" dirty="0" err="1"/>
              <a:t>naudojamnčių</a:t>
            </a:r>
            <a:r>
              <a:rPr lang="lt-LT" dirty="0"/>
              <a:t> vaikų ir jos nenaudojančių vaikų rezultatai. Platformos naudojimo nauda patvirtinta, skirtumai statistiškai reikšmingi. Dar nebuvo analizuota kokie būtent platformos įrankiai gerina </a:t>
            </a:r>
            <a:r>
              <a:rPr lang="lt-LT" dirty="0" err="1"/>
              <a:t>rezuyltatus</a:t>
            </a:r>
            <a:r>
              <a:rPr lang="lt-LT" dirty="0"/>
              <a:t>, tai bus analizuojama  vasaros metu, tačiau akivaizdu, kad reikia </a:t>
            </a:r>
            <a:r>
              <a:rPr lang="lt-LT" dirty="0" err="1"/>
              <a:t>skaitinti</a:t>
            </a:r>
            <a:r>
              <a:rPr lang="lt-LT" dirty="0"/>
              <a:t> mokinius naudotis platforma. </a:t>
            </a:r>
          </a:p>
          <a:p>
            <a:r>
              <a:rPr lang="lt-LT" dirty="0"/>
              <a:t>Beje, visai kito, nepriklausomai nuo </a:t>
            </a:r>
            <a:r>
              <a:rPr lang="lt-LT" dirty="0" err="1"/>
              <a:t>Elicėjaus</a:t>
            </a:r>
            <a:r>
              <a:rPr lang="lt-LT" dirty="0"/>
              <a:t> atlikto KTU mokslininkų tyrimo metu, kai buvo atliekamas eksperimentas </a:t>
            </a:r>
            <a:r>
              <a:rPr lang="lt-LT" dirty="0" err="1"/>
              <a:t>Matemaratonas</a:t>
            </a:r>
            <a:r>
              <a:rPr lang="lt-LT" dirty="0"/>
              <a:t>, taip pat buvo tiriama įvairių faktorių įtaka mokinio žinių gerėjimui. Ir nustatyta, kad </a:t>
            </a:r>
            <a:r>
              <a:rPr lang="lt-LT" dirty="0" err="1"/>
              <a:t>Elicėjaus</a:t>
            </a:r>
            <a:r>
              <a:rPr lang="lt-LT" dirty="0"/>
              <a:t> teigiamas </a:t>
            </a:r>
            <a:r>
              <a:rPr lang="lt-LT" dirty="0" err="1"/>
              <a:t>faktoriu</a:t>
            </a:r>
            <a:r>
              <a:rPr lang="lt-LT" dirty="0"/>
              <a:t> yra antras teigiamai įtakojantis faktorius po mokytojo ir jo nauda du kart didesnė nei korepetitoriaus. Tie tyrimai bus tęsiami, tačiau poveikis įrodytas. </a:t>
            </a:r>
            <a:endParaRPr lang="en-US" dirty="0"/>
          </a:p>
        </p:txBody>
      </p:sp>
      <p:sp>
        <p:nvSpPr>
          <p:cNvPr id="4" name="Slide Number Placeholder 3">
            <a:extLst>
              <a:ext uri="{FF2B5EF4-FFF2-40B4-BE49-F238E27FC236}">
                <a16:creationId xmlns:a16="http://schemas.microsoft.com/office/drawing/2014/main" id="{4CD75ABF-CDBA-B32B-44EF-967CE4B6174C}"/>
              </a:ext>
            </a:extLst>
          </p:cNvPr>
          <p:cNvSpPr>
            <a:spLocks noGrp="1"/>
          </p:cNvSpPr>
          <p:nvPr>
            <p:ph type="sldNum" sz="quarter" idx="5"/>
          </p:nvPr>
        </p:nvSpPr>
        <p:spPr/>
        <p:txBody>
          <a:bodyPr/>
          <a:lstStyle/>
          <a:p>
            <a:pPr defTabSz="473979">
              <a:defRPr/>
            </a:pPr>
            <a:fld id="{1E35BBD3-F551-4471-ADAC-8A680B6C03D1}" type="slidenum">
              <a:rPr lang="en-US">
                <a:solidFill>
                  <a:prstClr val="black"/>
                </a:solidFill>
                <a:latin typeface="Aptos" panose="02110004020202020204"/>
              </a:rPr>
              <a:pPr defTabSz="473979">
                <a:defRPr/>
              </a:pPr>
              <a:t>28</a:t>
            </a:fld>
            <a:endParaRPr lang="en-US">
              <a:solidFill>
                <a:prstClr val="black"/>
              </a:solidFill>
              <a:latin typeface="Aptos" panose="02110004020202020204"/>
            </a:endParaRPr>
          </a:p>
        </p:txBody>
      </p:sp>
    </p:spTree>
    <p:extLst>
      <p:ext uri="{BB962C8B-B14F-4D97-AF65-F5344CB8AC3E}">
        <p14:creationId xmlns:p14="http://schemas.microsoft.com/office/powerpoint/2010/main" val="1352923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5_Title Slide">
    <p:bg>
      <p:bgPr>
        <a:solidFill>
          <a:schemeClr val="accent2"/>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75966" y="2064106"/>
            <a:ext cx="7240069" cy="2729789"/>
          </a:xfrm>
          <a:prstGeom prst="rect">
            <a:avLst/>
          </a:prstGeom>
        </p:spPr>
      </p:pic>
    </p:spTree>
    <p:extLst>
      <p:ext uri="{BB962C8B-B14F-4D97-AF65-F5344CB8AC3E}">
        <p14:creationId xmlns:p14="http://schemas.microsoft.com/office/powerpoint/2010/main" val="39432148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427878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a:p>
        </p:txBody>
      </p:sp>
      <p:sp>
        <p:nvSpPr>
          <p:cNvPr id="2" name="Title 1"/>
          <p:cNvSpPr>
            <a:spLocks noGrp="1"/>
          </p:cNvSpPr>
          <p:nvPr>
            <p:ph type="title"/>
          </p:nvPr>
        </p:nvSpPr>
        <p:spPr>
          <a:xfrm>
            <a:off x="839788" y="457200"/>
            <a:ext cx="3932237" cy="1166813"/>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012933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138238"/>
          </a:xfrm>
        </p:spPr>
        <p:txBody>
          <a:bodyPr anchor="b"/>
          <a:lstStyle>
            <a:lvl1pPr>
              <a:defRPr sz="3200"/>
            </a:lvl1pPr>
          </a:lstStyle>
          <a:p>
            <a:r>
              <a:rPr lang="en-US" dirty="0"/>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0569534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5_Title Slide">
    <p:bg>
      <p:bgPr>
        <a:solidFill>
          <a:schemeClr val="accent2"/>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5966" y="2064106"/>
            <a:ext cx="7240069" cy="2729789"/>
          </a:xfrm>
          <a:prstGeom prst="rect">
            <a:avLst/>
          </a:prstGeom>
        </p:spPr>
      </p:pic>
    </p:spTree>
    <p:extLst>
      <p:ext uri="{BB962C8B-B14F-4D97-AF65-F5344CB8AC3E}">
        <p14:creationId xmlns:p14="http://schemas.microsoft.com/office/powerpoint/2010/main" val="3807566892"/>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_Title Slide">
    <p:bg>
      <p:bgRef idx="1001">
        <a:schemeClr val="bg2"/>
      </p:bgRef>
    </p:bg>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75966" y="2064106"/>
            <a:ext cx="7240069" cy="2729789"/>
          </a:xfrm>
          <a:prstGeom prst="rect">
            <a:avLst/>
          </a:prstGeom>
        </p:spPr>
      </p:pic>
    </p:spTree>
    <p:extLst>
      <p:ext uri="{BB962C8B-B14F-4D97-AF65-F5344CB8AC3E}">
        <p14:creationId xmlns:p14="http://schemas.microsoft.com/office/powerpoint/2010/main" val="282258166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848360" y="1122363"/>
            <a:ext cx="10347960" cy="2306637"/>
          </a:xfrm>
        </p:spPr>
        <p:txBody>
          <a:bodyPr anchor="b">
            <a:normAutofit/>
          </a:bodyPr>
          <a:lstStyle>
            <a:lvl1pPr algn="ctr">
              <a:defRPr sz="4800"/>
            </a:lvl1pPr>
          </a:lstStyle>
          <a:p>
            <a:r>
              <a:rPr lang="lt-LT"/>
              <a:t>Spustelėję redaguokite stilių</a:t>
            </a:r>
            <a:endParaRPr lang="en-US" dirty="0"/>
          </a:p>
        </p:txBody>
      </p:sp>
      <p:sp>
        <p:nvSpPr>
          <p:cNvPr id="3" name="Subtitle 2"/>
          <p:cNvSpPr>
            <a:spLocks noGrp="1"/>
          </p:cNvSpPr>
          <p:nvPr>
            <p:ph type="subTitle" idx="1"/>
          </p:nvPr>
        </p:nvSpPr>
        <p:spPr>
          <a:xfrm>
            <a:off x="848360" y="3964268"/>
            <a:ext cx="10347960" cy="157379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9772" y="5984037"/>
            <a:ext cx="792456" cy="607342"/>
          </a:xfrm>
          <a:prstGeom prst="rect">
            <a:avLst/>
          </a:prstGeom>
        </p:spPr>
      </p:pic>
    </p:spTree>
    <p:extLst>
      <p:ext uri="{BB962C8B-B14F-4D97-AF65-F5344CB8AC3E}">
        <p14:creationId xmlns:p14="http://schemas.microsoft.com/office/powerpoint/2010/main" val="3559212280"/>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48360" y="1122363"/>
            <a:ext cx="10347960" cy="2306637"/>
          </a:xfrm>
        </p:spPr>
        <p:txBody>
          <a:bodyPr anchor="b">
            <a:normAutofit/>
          </a:bodyPr>
          <a:lstStyle>
            <a:lvl1pPr algn="ctr">
              <a:defRPr sz="4800"/>
            </a:lvl1pPr>
          </a:lstStyle>
          <a:p>
            <a:r>
              <a:rPr lang="lt-LT"/>
              <a:t>Spustelėję redaguokite stilių</a:t>
            </a:r>
            <a:endParaRPr lang="en-US" dirty="0"/>
          </a:p>
        </p:txBody>
      </p:sp>
      <p:sp>
        <p:nvSpPr>
          <p:cNvPr id="3" name="Subtitle 2"/>
          <p:cNvSpPr>
            <a:spLocks noGrp="1"/>
          </p:cNvSpPr>
          <p:nvPr>
            <p:ph type="subTitle" idx="1"/>
          </p:nvPr>
        </p:nvSpPr>
        <p:spPr>
          <a:xfrm>
            <a:off x="848360" y="3964268"/>
            <a:ext cx="10347960" cy="157379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99772" y="5984037"/>
            <a:ext cx="792456" cy="607342"/>
          </a:xfrm>
          <a:prstGeom prst="rect">
            <a:avLst/>
          </a:prstGeom>
        </p:spPr>
      </p:pic>
    </p:spTree>
    <p:extLst>
      <p:ext uri="{BB962C8B-B14F-4D97-AF65-F5344CB8AC3E}">
        <p14:creationId xmlns:p14="http://schemas.microsoft.com/office/powerpoint/2010/main" val="3495776101"/>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avadinimas ir turiny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7" name="Title 6"/>
          <p:cNvSpPr>
            <a:spLocks noGrp="1"/>
          </p:cNvSpPr>
          <p:nvPr>
            <p:ph type="title"/>
          </p:nvPr>
        </p:nvSpPr>
        <p:spPr/>
        <p:txBody>
          <a:bodyPr/>
          <a:lstStyle/>
          <a:p>
            <a:r>
              <a:rPr lang="lt-LT"/>
              <a:t>Spustelėję redaguokite stilių</a:t>
            </a:r>
            <a:endParaRPr lang="en-US" dirty="0"/>
          </a:p>
        </p:txBody>
      </p:sp>
      <p:sp>
        <p:nvSpPr>
          <p:cNvPr id="12" name="Footer Placeholder 11"/>
          <p:cNvSpPr>
            <a:spLocks noGrp="1"/>
          </p:cNvSpPr>
          <p:nvPr>
            <p:ph type="ftr" sz="quarter" idx="11"/>
          </p:nvPr>
        </p:nvSpPr>
        <p:spPr>
          <a:xfrm>
            <a:off x="1291188" y="6437559"/>
            <a:ext cx="10191200" cy="283915"/>
          </a:xfrm>
        </p:spPr>
        <p:txBody>
          <a:bodyPr/>
          <a:lstStyle/>
          <a:p>
            <a:endParaRPr lang="lt-LT"/>
          </a:p>
        </p:txBody>
      </p:sp>
    </p:spTree>
    <p:extLst>
      <p:ext uri="{BB962C8B-B14F-4D97-AF65-F5344CB8AC3E}">
        <p14:creationId xmlns:p14="http://schemas.microsoft.com/office/powerpoint/2010/main" val="36858008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Title 1"/>
          <p:cNvSpPr>
            <a:spLocks noGrp="1"/>
          </p:cNvSpPr>
          <p:nvPr>
            <p:ph type="title"/>
          </p:nvPr>
        </p:nvSpPr>
        <p:spPr>
          <a:xfrm>
            <a:off x="1514475" y="642938"/>
            <a:ext cx="9129714" cy="2786062"/>
          </a:xfrm>
        </p:spPr>
        <p:txBody>
          <a:bodyPr anchor="b">
            <a:normAutofit/>
          </a:bodyPr>
          <a:lstStyle>
            <a:lvl1pPr algn="ctr">
              <a:defRPr sz="5400"/>
            </a:lvl1pPr>
          </a:lstStyle>
          <a:p>
            <a:r>
              <a:rPr lang="lt-LT"/>
              <a:t>Spustelėję redaguokite stilių</a:t>
            </a:r>
            <a:endParaRPr lang="en-US" dirty="0"/>
          </a:p>
        </p:txBody>
      </p:sp>
      <p:sp>
        <p:nvSpPr>
          <p:cNvPr id="3" name="Text Placeholder 2"/>
          <p:cNvSpPr>
            <a:spLocks noGrp="1"/>
          </p:cNvSpPr>
          <p:nvPr>
            <p:ph type="body" idx="1"/>
          </p:nvPr>
        </p:nvSpPr>
        <p:spPr>
          <a:xfrm>
            <a:off x="831850" y="389413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5" name="Footer Placeholder 4"/>
          <p:cNvSpPr>
            <a:spLocks noGrp="1"/>
          </p:cNvSpPr>
          <p:nvPr>
            <p:ph type="ftr" sz="quarter" idx="11"/>
          </p:nvPr>
        </p:nvSpPr>
        <p:spPr/>
        <p:txBody>
          <a:bodyPr/>
          <a:lstStyle/>
          <a:p>
            <a:endParaRPr lang="lt-LT"/>
          </a:p>
        </p:txBody>
      </p:sp>
    </p:spTree>
    <p:extLst>
      <p:ext uri="{BB962C8B-B14F-4D97-AF65-F5344CB8AC3E}">
        <p14:creationId xmlns:p14="http://schemas.microsoft.com/office/powerpoint/2010/main" val="2348188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lt-LT"/>
          </a:p>
        </p:txBody>
      </p:sp>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Tree>
    <p:extLst>
      <p:ext uri="{BB962C8B-B14F-4D97-AF65-F5344CB8AC3E}">
        <p14:creationId xmlns:p14="http://schemas.microsoft.com/office/powerpoint/2010/main" val="1972212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Ref idx="1001">
        <a:schemeClr val="bg2"/>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75966" y="2064106"/>
            <a:ext cx="7240069" cy="2729789"/>
          </a:xfrm>
          <a:prstGeom prst="rect">
            <a:avLst/>
          </a:prstGeom>
        </p:spPr>
      </p:pic>
    </p:spTree>
    <p:extLst>
      <p:ext uri="{BB962C8B-B14F-4D97-AF65-F5344CB8AC3E}">
        <p14:creationId xmlns:p14="http://schemas.microsoft.com/office/powerpoint/2010/main" val="1061071962"/>
      </p:ext>
    </p:extLst>
  </p:cSld>
  <p:clrMapOvr>
    <a:overrideClrMapping bg1="dk1" tx1="lt1" bg2="dk2" tx2="lt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p>
            <a:endParaRPr lang="lt-LT"/>
          </a:p>
        </p:txBody>
      </p:sp>
      <p:sp>
        <p:nvSpPr>
          <p:cNvPr id="2" name="Title 1"/>
          <p:cNvSpPr>
            <a:spLocks noGrp="1"/>
          </p:cNvSpPr>
          <p:nvPr>
            <p:ph type="title"/>
          </p:nvPr>
        </p:nvSpPr>
        <p:spPr>
          <a:xfrm>
            <a:off x="533400" y="365126"/>
            <a:ext cx="10821988" cy="823078"/>
          </a:xfrm>
        </p:spPr>
        <p:txBody>
          <a:bodyPr/>
          <a:lstStyle/>
          <a:p>
            <a:r>
              <a:rPr lang="lt-LT"/>
              <a:t>Spustelėję redaguokite stilių</a:t>
            </a:r>
            <a:endParaRPr lang="en-US" dirty="0"/>
          </a:p>
        </p:txBody>
      </p:sp>
      <p:sp>
        <p:nvSpPr>
          <p:cNvPr id="3" name="Text Placeholder 2"/>
          <p:cNvSpPr>
            <a:spLocks noGrp="1"/>
          </p:cNvSpPr>
          <p:nvPr>
            <p:ph type="body" idx="1"/>
          </p:nvPr>
        </p:nvSpPr>
        <p:spPr>
          <a:xfrm>
            <a:off x="533400" y="1681163"/>
            <a:ext cx="54641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533400" y="2505075"/>
            <a:ext cx="5464175"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Tree>
    <p:extLst>
      <p:ext uri="{BB962C8B-B14F-4D97-AF65-F5344CB8AC3E}">
        <p14:creationId xmlns:p14="http://schemas.microsoft.com/office/powerpoint/2010/main" val="14154710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lt-LT"/>
          </a:p>
        </p:txBody>
      </p:sp>
      <p:sp>
        <p:nvSpPr>
          <p:cNvPr id="2" name="Title 1"/>
          <p:cNvSpPr>
            <a:spLocks noGrp="1"/>
          </p:cNvSpPr>
          <p:nvPr>
            <p:ph type="title"/>
          </p:nvPr>
        </p:nvSpPr>
        <p:spPr>
          <a:xfrm>
            <a:off x="546801" y="275699"/>
            <a:ext cx="11060999" cy="917670"/>
          </a:xfrm>
        </p:spPr>
        <p:txBody>
          <a:bodyPr/>
          <a:lstStyle/>
          <a:p>
            <a:r>
              <a:rPr lang="lt-LT"/>
              <a:t>Spustelėję redaguokite stilių</a:t>
            </a:r>
            <a:endParaRPr lang="en-US" dirty="0"/>
          </a:p>
        </p:txBody>
      </p:sp>
    </p:spTree>
    <p:extLst>
      <p:ext uri="{BB962C8B-B14F-4D97-AF65-F5344CB8AC3E}">
        <p14:creationId xmlns:p14="http://schemas.microsoft.com/office/powerpoint/2010/main" val="2078359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lt-LT"/>
          </a:p>
        </p:txBody>
      </p:sp>
    </p:spTree>
    <p:extLst>
      <p:ext uri="{BB962C8B-B14F-4D97-AF65-F5344CB8AC3E}">
        <p14:creationId xmlns:p14="http://schemas.microsoft.com/office/powerpoint/2010/main" val="7901645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lt-LT"/>
          </a:p>
        </p:txBody>
      </p:sp>
      <p:sp>
        <p:nvSpPr>
          <p:cNvPr id="2" name="Title 1"/>
          <p:cNvSpPr>
            <a:spLocks noGrp="1"/>
          </p:cNvSpPr>
          <p:nvPr>
            <p:ph type="title"/>
          </p:nvPr>
        </p:nvSpPr>
        <p:spPr>
          <a:xfrm>
            <a:off x="839788" y="457200"/>
            <a:ext cx="3932237" cy="1166813"/>
          </a:xfrm>
        </p:spPr>
        <p:txBody>
          <a:bodyPr anchor="b"/>
          <a:lstStyle>
            <a:lvl1pPr>
              <a:defRPr sz="3200"/>
            </a:lvl1pPr>
          </a:lstStyle>
          <a:p>
            <a:r>
              <a:rPr lang="lt-LT"/>
              <a:t>Spustelėję redaguokite stilių</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Tree>
    <p:extLst>
      <p:ext uri="{BB962C8B-B14F-4D97-AF65-F5344CB8AC3E}">
        <p14:creationId xmlns:p14="http://schemas.microsoft.com/office/powerpoint/2010/main" val="35042125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138238"/>
          </a:xfrm>
        </p:spPr>
        <p:txBody>
          <a:bodyPr anchor="b"/>
          <a:lstStyle>
            <a:lvl1pPr>
              <a:defRPr sz="3200"/>
            </a:lvl1pPr>
          </a:lstStyle>
          <a:p>
            <a:r>
              <a:rPr lang="lt-LT"/>
              <a:t>Spustelėję redaguokite stilių</a:t>
            </a:r>
            <a:endParaRPr lang="en-US" dirty="0"/>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a:t>Spustelėkite piktogramą norėdami įtraukti paveikslėlį</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Tree>
    <p:extLst>
      <p:ext uri="{BB962C8B-B14F-4D97-AF65-F5344CB8AC3E}">
        <p14:creationId xmlns:p14="http://schemas.microsoft.com/office/powerpoint/2010/main" val="1773488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848360" y="1122363"/>
            <a:ext cx="10347960" cy="2306637"/>
          </a:xfrm>
        </p:spPr>
        <p:txBody>
          <a:bodyPr anchor="b">
            <a:normAutofit/>
          </a:bodyPr>
          <a:lstStyle>
            <a:lvl1pPr algn="ctr">
              <a:defRPr sz="4800"/>
            </a:lvl1pPr>
          </a:lstStyle>
          <a:p>
            <a:r>
              <a:rPr lang="en-US" dirty="0"/>
              <a:t>Click to edit Master title style</a:t>
            </a:r>
          </a:p>
        </p:txBody>
      </p:sp>
      <p:sp>
        <p:nvSpPr>
          <p:cNvPr id="3" name="Subtitle 2"/>
          <p:cNvSpPr>
            <a:spLocks noGrp="1"/>
          </p:cNvSpPr>
          <p:nvPr>
            <p:ph type="subTitle" idx="1"/>
          </p:nvPr>
        </p:nvSpPr>
        <p:spPr>
          <a:xfrm>
            <a:off x="848360" y="3964268"/>
            <a:ext cx="10347960" cy="157379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9772" y="5984037"/>
            <a:ext cx="792456" cy="607342"/>
          </a:xfrm>
          <a:prstGeom prst="rect">
            <a:avLst/>
          </a:prstGeom>
        </p:spPr>
      </p:pic>
    </p:spTree>
    <p:extLst>
      <p:ext uri="{BB962C8B-B14F-4D97-AF65-F5344CB8AC3E}">
        <p14:creationId xmlns:p14="http://schemas.microsoft.com/office/powerpoint/2010/main" val="201371318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_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48360" y="1122363"/>
            <a:ext cx="10347960" cy="2306637"/>
          </a:xfrm>
        </p:spPr>
        <p:txBody>
          <a:bodyPr anchor="b">
            <a:normAutofit/>
          </a:bodyPr>
          <a:lstStyle>
            <a:lvl1pPr algn="ctr">
              <a:defRPr sz="4800"/>
            </a:lvl1pPr>
          </a:lstStyle>
          <a:p>
            <a:r>
              <a:rPr lang="en-US" dirty="0"/>
              <a:t>Click to edit Master title style</a:t>
            </a:r>
          </a:p>
        </p:txBody>
      </p:sp>
      <p:sp>
        <p:nvSpPr>
          <p:cNvPr id="3" name="Subtitle 2"/>
          <p:cNvSpPr>
            <a:spLocks noGrp="1"/>
          </p:cNvSpPr>
          <p:nvPr>
            <p:ph type="subTitle" idx="1"/>
          </p:nvPr>
        </p:nvSpPr>
        <p:spPr>
          <a:xfrm>
            <a:off x="848360" y="3964268"/>
            <a:ext cx="10347960" cy="157379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699772" y="5984037"/>
            <a:ext cx="792456" cy="607342"/>
          </a:xfrm>
          <a:prstGeom prst="rect">
            <a:avLst/>
          </a:prstGeom>
        </p:spPr>
      </p:pic>
    </p:spTree>
    <p:extLst>
      <p:ext uri="{BB962C8B-B14F-4D97-AF65-F5344CB8AC3E}">
        <p14:creationId xmlns:p14="http://schemas.microsoft.com/office/powerpoint/2010/main" val="335611459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a:lstStyle/>
          <a:p>
            <a:r>
              <a:rPr lang="en-US" dirty="0"/>
              <a:t>Click to edit Master title style</a:t>
            </a:r>
          </a:p>
        </p:txBody>
      </p:sp>
      <p:sp>
        <p:nvSpPr>
          <p:cNvPr id="12" name="Footer Placeholder 11"/>
          <p:cNvSpPr>
            <a:spLocks noGrp="1"/>
          </p:cNvSpPr>
          <p:nvPr>
            <p:ph type="ftr" sz="quarter" idx="11"/>
          </p:nvPr>
        </p:nvSpPr>
        <p:spPr>
          <a:xfrm>
            <a:off x="1291188" y="6437559"/>
            <a:ext cx="10191200" cy="283915"/>
          </a:xfrm>
        </p:spPr>
        <p:txBody>
          <a:bodyPr/>
          <a:lstStyle/>
          <a:p>
            <a:endParaRPr lang="en-US" dirty="0"/>
          </a:p>
        </p:txBody>
      </p:sp>
    </p:spTree>
    <p:extLst>
      <p:ext uri="{BB962C8B-B14F-4D97-AF65-F5344CB8AC3E}">
        <p14:creationId xmlns:p14="http://schemas.microsoft.com/office/powerpoint/2010/main" val="59695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14475" y="642938"/>
            <a:ext cx="9129714" cy="2786062"/>
          </a:xfrm>
        </p:spPr>
        <p:txBody>
          <a:bodyPr anchor="b">
            <a:normAutofit/>
          </a:bodyPr>
          <a:lstStyle>
            <a:lvl1pPr algn="ctr">
              <a:defRPr sz="5400"/>
            </a:lvl1pPr>
          </a:lstStyle>
          <a:p>
            <a:r>
              <a:rPr lang="en-US" dirty="0"/>
              <a:t>Click to edit Master title style</a:t>
            </a:r>
          </a:p>
        </p:txBody>
      </p:sp>
      <p:sp>
        <p:nvSpPr>
          <p:cNvPr id="3" name="Text Placeholder 2"/>
          <p:cNvSpPr>
            <a:spLocks noGrp="1"/>
          </p:cNvSpPr>
          <p:nvPr>
            <p:ph type="body" idx="1"/>
          </p:nvPr>
        </p:nvSpPr>
        <p:spPr>
          <a:xfrm>
            <a:off x="831850" y="3894138"/>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1926282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US" dirty="0"/>
          </a:p>
        </p:txBody>
      </p:sp>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9400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8" name="Footer Placeholder 7"/>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533400" y="365126"/>
            <a:ext cx="10821988" cy="823078"/>
          </a:xfrm>
        </p:spPr>
        <p:txBody>
          <a:bodyPr/>
          <a:lstStyle/>
          <a:p>
            <a:r>
              <a:rPr lang="en-US" dirty="0"/>
              <a:t>Click to edit Master title style</a:t>
            </a:r>
          </a:p>
        </p:txBody>
      </p:sp>
      <p:sp>
        <p:nvSpPr>
          <p:cNvPr id="3" name="Text Placeholder 2"/>
          <p:cNvSpPr>
            <a:spLocks noGrp="1"/>
          </p:cNvSpPr>
          <p:nvPr>
            <p:ph type="body" idx="1"/>
          </p:nvPr>
        </p:nvSpPr>
        <p:spPr>
          <a:xfrm>
            <a:off x="533400" y="1681163"/>
            <a:ext cx="546417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533400" y="2505075"/>
            <a:ext cx="5464175"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766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2" name="Title 1"/>
          <p:cNvSpPr>
            <a:spLocks noGrp="1"/>
          </p:cNvSpPr>
          <p:nvPr>
            <p:ph type="title"/>
          </p:nvPr>
        </p:nvSpPr>
        <p:spPr>
          <a:xfrm>
            <a:off x="546801" y="275699"/>
            <a:ext cx="11060999" cy="917670"/>
          </a:xfrm>
        </p:spPr>
        <p:txBody>
          <a:bodyPr/>
          <a:lstStyle/>
          <a:p>
            <a:r>
              <a:rPr lang="en-US" dirty="0"/>
              <a:t>Click to edit Master title style</a:t>
            </a:r>
          </a:p>
        </p:txBody>
      </p:sp>
    </p:spTree>
    <p:extLst>
      <p:ext uri="{BB962C8B-B14F-4D97-AF65-F5344CB8AC3E}">
        <p14:creationId xmlns:p14="http://schemas.microsoft.com/office/powerpoint/2010/main" val="4283218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111317"/>
            <a:ext cx="12192000" cy="7466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6801" y="275699"/>
            <a:ext cx="11060999" cy="81015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46802" y="1447800"/>
            <a:ext cx="11060998" cy="456702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1446508" y="6307811"/>
            <a:ext cx="10161292" cy="351294"/>
          </a:xfrm>
          <a:prstGeom prst="rect">
            <a:avLst/>
          </a:prstGeom>
        </p:spPr>
        <p:txBody>
          <a:bodyPr vert="horz" lIns="91440" tIns="45720" rIns="91440" bIns="45720" rtlCol="0" anchor="b"/>
          <a:lstStyle>
            <a:lvl1pPr algn="l">
              <a:defRPr sz="1400" b="1">
                <a:solidFill>
                  <a:schemeClr val="bg1"/>
                </a:solidFill>
              </a:defRPr>
            </a:lvl1pPr>
          </a:lstStyle>
          <a:p>
            <a:endParaRPr lang="en-US" dirty="0"/>
          </a:p>
        </p:txBody>
      </p:sp>
      <p:pic>
        <p:nvPicPr>
          <p:cNvPr id="9" name="Picture 8"/>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523068" y="6276815"/>
            <a:ext cx="539745" cy="413663"/>
          </a:xfrm>
          <a:prstGeom prst="rect">
            <a:avLst/>
          </a:prstGeom>
        </p:spPr>
      </p:pic>
    </p:spTree>
    <p:extLst>
      <p:ext uri="{BB962C8B-B14F-4D97-AF65-F5344CB8AC3E}">
        <p14:creationId xmlns:p14="http://schemas.microsoft.com/office/powerpoint/2010/main" val="924238309"/>
      </p:ext>
    </p:extLst>
  </p:cSld>
  <p:clrMap bg1="lt1" tx1="dk1" bg2="lt2" tx2="dk2" accent1="accent1" accent2="accent2" accent3="accent3" accent4="accent4" accent5="accent5" accent6="accent6" hlink="hlink" folHlink="folHlink"/>
  <p:sldLayoutIdLst>
    <p:sldLayoutId id="2147483673" r:id="rId1"/>
    <p:sldLayoutId id="2147483672"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514350" indent="-22701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85883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258888"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1598613"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36">
          <p15:clr>
            <a:srgbClr val="F26B43"/>
          </p15:clr>
        </p15:guide>
        <p15:guide id="3" pos="731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111317"/>
            <a:ext cx="12192000" cy="74668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46801" y="275699"/>
            <a:ext cx="11060999" cy="810152"/>
          </a:xfrm>
          <a:prstGeom prst="rect">
            <a:avLst/>
          </a:prstGeom>
        </p:spPr>
        <p:txBody>
          <a:bodyPr vert="horz" lIns="91440" tIns="45720" rIns="91440" bIns="45720" rtlCol="0" anchor="b">
            <a:normAutofit/>
          </a:bodyPr>
          <a:lstStyle/>
          <a:p>
            <a:r>
              <a:rPr lang="lt-LT"/>
              <a:t>Spustelėję redaguokite stilių</a:t>
            </a:r>
            <a:endParaRPr lang="en-US" dirty="0"/>
          </a:p>
        </p:txBody>
      </p:sp>
      <p:sp>
        <p:nvSpPr>
          <p:cNvPr id="3" name="Text Placeholder 2"/>
          <p:cNvSpPr>
            <a:spLocks noGrp="1"/>
          </p:cNvSpPr>
          <p:nvPr>
            <p:ph type="body" idx="1"/>
          </p:nvPr>
        </p:nvSpPr>
        <p:spPr>
          <a:xfrm>
            <a:off x="546802" y="1447800"/>
            <a:ext cx="11060998" cy="4567023"/>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Footer Placeholder 4"/>
          <p:cNvSpPr>
            <a:spLocks noGrp="1"/>
          </p:cNvSpPr>
          <p:nvPr>
            <p:ph type="ftr" sz="quarter" idx="3"/>
          </p:nvPr>
        </p:nvSpPr>
        <p:spPr>
          <a:xfrm>
            <a:off x="1446508" y="6307811"/>
            <a:ext cx="10161292" cy="351294"/>
          </a:xfrm>
          <a:prstGeom prst="rect">
            <a:avLst/>
          </a:prstGeom>
        </p:spPr>
        <p:txBody>
          <a:bodyPr vert="horz" lIns="91440" tIns="45720" rIns="91440" bIns="45720" rtlCol="0" anchor="b"/>
          <a:lstStyle>
            <a:lvl1pPr algn="l">
              <a:defRPr sz="1400" b="1">
                <a:solidFill>
                  <a:schemeClr val="bg1"/>
                </a:solidFill>
              </a:defRPr>
            </a:lvl1pPr>
          </a:lstStyle>
          <a:p>
            <a:endParaRPr lang="lt-LT"/>
          </a:p>
        </p:txBody>
      </p:sp>
      <p:pic>
        <p:nvPicPr>
          <p:cNvPr id="9" name="Picture 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23068" y="6276815"/>
            <a:ext cx="539745" cy="413663"/>
          </a:xfrm>
          <a:prstGeom prst="rect">
            <a:avLst/>
          </a:prstGeom>
        </p:spPr>
      </p:pic>
    </p:spTree>
    <p:extLst>
      <p:ext uri="{BB962C8B-B14F-4D97-AF65-F5344CB8AC3E}">
        <p14:creationId xmlns:p14="http://schemas.microsoft.com/office/powerpoint/2010/main" val="24008087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514350" indent="-22701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85883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258888"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1598613"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36">
          <p15:clr>
            <a:srgbClr val="F26B43"/>
          </p15:clr>
        </p15:guide>
        <p15:guide id="3" pos="7312">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5.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sv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hemeOverride" Target="../theme/themeOverride1.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hyperlink" Target="https://www.e-tar.lt/portal/legalAct.html?documentId=8c4816e17eae11f1a2d8bd5283b9c6f3" TargetMode="External"/><Relationship Id="rId2" Type="http://schemas.openxmlformats.org/officeDocument/2006/relationships/hyperlink" Target="https://www.e-tar.lt/portal/lt/legalAct/79a801d68bd311f1958a9007e2f07e60" TargetMode="External"/><Relationship Id="rId1" Type="http://schemas.openxmlformats.org/officeDocument/2006/relationships/slideLayout" Target="../slideLayouts/slideLayout5.xml"/><Relationship Id="rId4" Type="http://schemas.openxmlformats.org/officeDocument/2006/relationships/hyperlink" Target="https://e-seimas.lrs.lt/portal/legalAct/lt/TAD/TAIS.1480/idFdLzvGEb"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e-tar.lt/portal/lt/legalAct/ca92e8d3908d11f1958a9007e2f07e60?utm" TargetMode="External"/><Relationship Id="rId2" Type="http://schemas.openxmlformats.org/officeDocument/2006/relationships/hyperlink" Target="https://www.e-tar.lt/portal/lt/legalAct/c800d6c6803b11f1a2d8bd5283b9c6f3" TargetMode="External"/><Relationship Id="rId1" Type="http://schemas.openxmlformats.org/officeDocument/2006/relationships/slideLayout" Target="../slideLayouts/slideLayout5.xml"/><Relationship Id="rId5" Type="http://schemas.openxmlformats.org/officeDocument/2006/relationships/hyperlink" Target="https://www.e-tar.lt/portal/lt/legalAct/069d8520608811efafbb8694c098bac5?utm" TargetMode="External"/><Relationship Id="rId4" Type="http://schemas.openxmlformats.org/officeDocument/2006/relationships/hyperlink" Target="https://www.e-tar.lt/portal/lt/legalAct/a1981c5083f611f1a2d8bd5283b9c6f3"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www.kaunas.lt/" TargetMode="External"/><Relationship Id="rId2" Type="http://schemas.openxmlformats.org/officeDocument/2006/relationships/image" Target="../media/image16.sv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urinio vietos rezervavimo ženklas 5">
            <a:extLst>
              <a:ext uri="{FF2B5EF4-FFF2-40B4-BE49-F238E27FC236}">
                <a16:creationId xmlns:a16="http://schemas.microsoft.com/office/drawing/2014/main" id="{69E4396C-544A-1245-2D07-6F24617FBDFF}"/>
              </a:ext>
            </a:extLst>
          </p:cNvPr>
          <p:cNvSpPr>
            <a:spLocks noGrp="1"/>
          </p:cNvSpPr>
          <p:nvPr>
            <p:ph idx="1"/>
          </p:nvPr>
        </p:nvSpPr>
        <p:spPr>
          <a:xfrm>
            <a:off x="3413873" y="4467224"/>
            <a:ext cx="5692775" cy="1421928"/>
          </a:xfrm>
          <a:prstGeom prst="rect">
            <a:avLst/>
          </a:prstGeom>
        </p:spPr>
        <p:txBody>
          <a:bodyPr wrap="square">
            <a:spAutoFit/>
          </a:bodyPr>
          <a:lstStyle/>
          <a:p>
            <a:pPr marL="0" lvl="0" indent="0" algn="ctr" fontAlgn="base">
              <a:spcBef>
                <a:spcPct val="0"/>
              </a:spcBef>
              <a:buNone/>
            </a:pPr>
            <a:r>
              <a:rPr lang="lt-LT" dirty="0">
                <a:latin typeface="Calibri" panose="020F0502020204030204" pitchFamily="34" charset="0"/>
                <a:ea typeface="Calibri" panose="020F0502020204030204" pitchFamily="34" charset="0"/>
                <a:cs typeface="Calibri" panose="020F0502020204030204" pitchFamily="34" charset="0"/>
              </a:rPr>
              <a:t>Švietimo skyriaus vedėja</a:t>
            </a:r>
          </a:p>
          <a:p>
            <a:pPr marL="0" lvl="0" indent="0" algn="ctr" fontAlgn="base">
              <a:spcBef>
                <a:spcPct val="0"/>
              </a:spcBef>
              <a:buNone/>
            </a:pPr>
            <a:r>
              <a:rPr lang="lt-LT" dirty="0">
                <a:latin typeface="Calibri" panose="020F0502020204030204" pitchFamily="34" charset="0"/>
                <a:ea typeface="Calibri" panose="020F0502020204030204" pitchFamily="34" charset="0"/>
                <a:cs typeface="Calibri" panose="020F0502020204030204" pitchFamily="34" charset="0"/>
              </a:rPr>
              <a:t>O. Gucevičienė</a:t>
            </a:r>
          </a:p>
          <a:p>
            <a:pPr lvl="0" algn="ctr" fontAlgn="base">
              <a:spcBef>
                <a:spcPct val="0"/>
              </a:spcBef>
            </a:pPr>
            <a:endParaRPr lang="lt-LT" dirty="0">
              <a:latin typeface="Calibri" panose="020F0502020204030204" pitchFamily="34" charset="0"/>
              <a:ea typeface="Calibri" panose="020F0502020204030204" pitchFamily="34" charset="0"/>
              <a:cs typeface="Calibri" panose="020F0502020204030204" pitchFamily="34" charset="0"/>
            </a:endParaRPr>
          </a:p>
          <a:p>
            <a:pPr marL="0" lvl="0" indent="0" algn="ctr" fontAlgn="base">
              <a:spcBef>
                <a:spcPct val="0"/>
              </a:spcBef>
              <a:buNone/>
            </a:pPr>
            <a:r>
              <a:rPr lang="lt-LT" dirty="0">
                <a:latin typeface="Calibri" panose="020F0502020204030204" pitchFamily="34" charset="0"/>
                <a:ea typeface="Calibri" panose="020F0502020204030204" pitchFamily="34" charset="0"/>
                <a:cs typeface="Calibri" panose="020F0502020204030204" pitchFamily="34" charset="0"/>
              </a:rPr>
              <a:t>2026 08 27</a:t>
            </a:r>
          </a:p>
        </p:txBody>
      </p:sp>
      <p:sp>
        <p:nvSpPr>
          <p:cNvPr id="3" name="Title 2"/>
          <p:cNvSpPr>
            <a:spLocks noGrp="1"/>
          </p:cNvSpPr>
          <p:nvPr>
            <p:ph type="title"/>
          </p:nvPr>
        </p:nvSpPr>
        <p:spPr>
          <a:xfrm>
            <a:off x="0" y="528918"/>
            <a:ext cx="12192000" cy="3348302"/>
          </a:xfrm>
        </p:spPr>
        <p:txBody>
          <a:bodyPr>
            <a:normAutofit/>
          </a:bodyPr>
          <a:lstStyle/>
          <a:p>
            <a:pPr algn="ctr">
              <a:lnSpc>
                <a:spcPct val="130000"/>
              </a:lnSpc>
            </a:pPr>
            <a:r>
              <a:rPr kumimoji="0" lang="lt-LT" sz="440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rPr>
              <a:t>NUO POKYČIŲ PRIE POVEIKIO: </a:t>
            </a:r>
            <a:br>
              <a:rPr kumimoji="0" lang="lt-LT" sz="440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rPr>
            </a:br>
            <a:r>
              <a:rPr kumimoji="0" lang="lt-LT" sz="440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rPr>
              <a:t>ką kursime šiais mokslo metais? </a:t>
            </a:r>
            <a:br>
              <a:rPr kumimoji="0" lang="lt-LT" sz="4400" b="1" i="0" u="none" strike="noStrike" kern="1200" cap="none" spc="0" normalizeH="0" baseline="0" noProof="0" dirty="0">
                <a:ln>
                  <a:noFill/>
                </a:ln>
                <a:solidFill>
                  <a:prstClr val="black"/>
                </a:solidFill>
                <a:effectLst/>
                <a:uLnTx/>
                <a:uFillTx/>
                <a:latin typeface="+mn-lt"/>
                <a:ea typeface="Calibri" panose="020F0502020204030204" pitchFamily="34" charset="0"/>
                <a:cs typeface="Calibri" panose="020F0502020204030204" pitchFamily="34" charset="0"/>
              </a:rPr>
            </a:br>
            <a:endParaRPr lang="en-US" sz="4400" dirty="0">
              <a:solidFill>
                <a:srgbClr val="00B050"/>
              </a:solidFill>
              <a:latin typeface="+mn-lt"/>
              <a:cs typeface="Calibri" panose="020F0502020204030204" pitchFamily="34" charset="0"/>
            </a:endParaRPr>
          </a:p>
        </p:txBody>
      </p:sp>
    </p:spTree>
    <p:extLst>
      <p:ext uri="{BB962C8B-B14F-4D97-AF65-F5344CB8AC3E}">
        <p14:creationId xmlns:p14="http://schemas.microsoft.com/office/powerpoint/2010/main" val="9098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a:extLst>
              <a:ext uri="{FF2B5EF4-FFF2-40B4-BE49-F238E27FC236}">
                <a16:creationId xmlns:a16="http://schemas.microsoft.com/office/drawing/2014/main" id="{D15F732C-8F00-5C03-FE9E-6631EE462B25}"/>
              </a:ext>
            </a:extLst>
          </p:cNvPr>
          <p:cNvGraphicFramePr>
            <a:graphicFrameLocks noGrp="1"/>
          </p:cNvGraphicFramePr>
          <p:nvPr>
            <p:ph idx="1"/>
            <p:extLst>
              <p:ext uri="{D42A27DB-BD31-4B8C-83A1-F6EECF244321}">
                <p14:modId xmlns:p14="http://schemas.microsoft.com/office/powerpoint/2010/main" val="2579127362"/>
              </p:ext>
            </p:extLst>
          </p:nvPr>
        </p:nvGraphicFramePr>
        <p:xfrm>
          <a:off x="206188" y="1317812"/>
          <a:ext cx="11752730" cy="4697226"/>
        </p:xfrm>
        <a:graphic>
          <a:graphicData uri="http://schemas.openxmlformats.org/drawingml/2006/chart">
            <c:chart xmlns:c="http://schemas.openxmlformats.org/drawingml/2006/chart" xmlns:r="http://schemas.openxmlformats.org/officeDocument/2006/relationships" r:id="rId2"/>
          </a:graphicData>
        </a:graphic>
      </p:graphicFrame>
      <p:sp>
        <p:nvSpPr>
          <p:cNvPr id="3" name="Pavadinimas 2"/>
          <p:cNvSpPr>
            <a:spLocks noGrp="1"/>
          </p:cNvSpPr>
          <p:nvPr>
            <p:ph type="title"/>
          </p:nvPr>
        </p:nvSpPr>
        <p:spPr>
          <a:xfrm>
            <a:off x="451551" y="237599"/>
            <a:ext cx="11060999" cy="714375"/>
          </a:xfrm>
        </p:spPr>
        <p:txBody>
          <a:bodyPr>
            <a:normAutofit/>
          </a:bodyPr>
          <a:lstStyle/>
          <a:p>
            <a:r>
              <a:rPr lang="lt-LT" sz="2500" dirty="0">
                <a:latin typeface="+mn-lt"/>
              </a:rPr>
              <a:t>8 kl. NMPP 2025-2026 m. m. lietuvių kalba ir literatūra (skaitymas)</a:t>
            </a:r>
          </a:p>
        </p:txBody>
      </p:sp>
      <p:sp>
        <p:nvSpPr>
          <p:cNvPr id="4" name="Stačiakampis: suapvalinti kampai 3">
            <a:extLst>
              <a:ext uri="{FF2B5EF4-FFF2-40B4-BE49-F238E27FC236}">
                <a16:creationId xmlns:a16="http://schemas.microsoft.com/office/drawing/2014/main" id="{F18125BB-492D-9D58-EB80-9EDC4F1276FA}"/>
              </a:ext>
            </a:extLst>
          </p:cNvPr>
          <p:cNvSpPr/>
          <p:nvPr/>
        </p:nvSpPr>
        <p:spPr>
          <a:xfrm>
            <a:off x="9686363" y="1317812"/>
            <a:ext cx="2362201" cy="71437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t-LT" b="1" dirty="0">
                <a:solidFill>
                  <a:schemeClr val="accent2">
                    <a:lumMod val="75000"/>
                  </a:schemeClr>
                </a:solidFill>
              </a:rPr>
              <a:t>73 proc. </a:t>
            </a:r>
            <a:r>
              <a:rPr lang="lt-LT" dirty="0">
                <a:solidFill>
                  <a:schemeClr val="accent2">
                    <a:lumMod val="75000"/>
                  </a:schemeClr>
                </a:solidFill>
              </a:rPr>
              <a:t>mokyklų viršijo šalies vidurkį</a:t>
            </a:r>
          </a:p>
        </p:txBody>
      </p:sp>
    </p:spTree>
    <p:extLst>
      <p:ext uri="{BB962C8B-B14F-4D97-AF65-F5344CB8AC3E}">
        <p14:creationId xmlns:p14="http://schemas.microsoft.com/office/powerpoint/2010/main" val="1483024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1FE971A-C923-5973-0235-C19808719B4B}"/>
              </a:ext>
            </a:extLst>
          </p:cNvPr>
          <p:cNvSpPr txBox="1"/>
          <p:nvPr/>
        </p:nvSpPr>
        <p:spPr>
          <a:xfrm>
            <a:off x="844363" y="754388"/>
            <a:ext cx="2734753" cy="4187044"/>
          </a:xfrm>
          <a:prstGeom prst="rect">
            <a:avLst/>
          </a:prstGeom>
          <a:noFill/>
        </p:spPr>
        <p:txBody>
          <a:bodyPr wrap="square">
            <a:spAutoFit/>
          </a:bodyPr>
          <a:lstStyle/>
          <a:p>
            <a:pPr marL="0" indent="0">
              <a:lnSpc>
                <a:spcPct val="120000"/>
              </a:lnSpc>
              <a:buNone/>
            </a:pPr>
            <a:endParaRPr lang="lt-LT" sz="3200" b="1" dirty="0"/>
          </a:p>
          <a:p>
            <a:pPr marL="0" indent="0">
              <a:lnSpc>
                <a:spcPct val="120000"/>
              </a:lnSpc>
              <a:buNone/>
            </a:pPr>
            <a:r>
              <a:rPr lang="lt-LT" sz="3200" b="1" dirty="0"/>
              <a:t>2026 m. Pagrindinio ugdymo pasiekimų patikrinimų apžvalga</a:t>
            </a:r>
          </a:p>
        </p:txBody>
      </p:sp>
      <p:sp>
        <p:nvSpPr>
          <p:cNvPr id="5" name="Stačiakampis: suapvalinti kampai 4">
            <a:extLst>
              <a:ext uri="{FF2B5EF4-FFF2-40B4-BE49-F238E27FC236}">
                <a16:creationId xmlns:a16="http://schemas.microsoft.com/office/drawing/2014/main" id="{24891FBD-0BE2-FA3F-99C0-FAC263DF2CEA}"/>
              </a:ext>
            </a:extLst>
          </p:cNvPr>
          <p:cNvSpPr/>
          <p:nvPr/>
        </p:nvSpPr>
        <p:spPr>
          <a:xfrm>
            <a:off x="4267200" y="862641"/>
            <a:ext cx="7691718" cy="493752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nSpc>
                <a:spcPct val="150000"/>
              </a:lnSpc>
              <a:buFont typeface="Arial" panose="020B0604020202020204" pitchFamily="34" charset="0"/>
              <a:buChar char="•"/>
            </a:pPr>
            <a:r>
              <a:rPr lang="lt-LT" sz="1600" dirty="0"/>
              <a:t>PUPP dalyvavo </a:t>
            </a:r>
            <a:r>
              <a:rPr lang="lt-LT" sz="1600" dirty="0">
                <a:solidFill>
                  <a:schemeClr val="tx1"/>
                </a:solidFill>
              </a:rPr>
              <a:t>per </a:t>
            </a:r>
            <a:r>
              <a:rPr lang="lt-LT" sz="1600" b="1" dirty="0">
                <a:solidFill>
                  <a:schemeClr val="tx1"/>
                </a:solidFill>
              </a:rPr>
              <a:t>3,7 </a:t>
            </a:r>
            <a:r>
              <a:rPr lang="lt-LT" sz="1600" b="1" dirty="0"/>
              <a:t>tūkst. </a:t>
            </a:r>
            <a:r>
              <a:rPr lang="lt-LT" sz="1600" dirty="0"/>
              <a:t>II gimnazijos (dešimtos) klasės mokinių.</a:t>
            </a:r>
          </a:p>
          <a:p>
            <a:pPr marL="285750" indent="-285750">
              <a:lnSpc>
                <a:spcPct val="150000"/>
              </a:lnSpc>
              <a:buFont typeface="Arial" panose="020B0604020202020204" pitchFamily="34" charset="0"/>
              <a:buChar char="•"/>
            </a:pPr>
            <a:r>
              <a:rPr lang="lt-LT" sz="1600" b="1" dirty="0">
                <a:solidFill>
                  <a:schemeClr val="tx1"/>
                </a:solidFill>
              </a:rPr>
              <a:t>91,8 proc. </a:t>
            </a:r>
            <a:r>
              <a:rPr lang="lt-LT" sz="1600" dirty="0">
                <a:solidFill>
                  <a:schemeClr val="tx1"/>
                </a:solidFill>
              </a:rPr>
              <a:t>mokinių, dalyvavusių matematikos PUPP, pasiekė slenkstinio ir aukštesnių pasiekimų lygių rezultatus.</a:t>
            </a:r>
          </a:p>
          <a:p>
            <a:pPr marL="285750" indent="-285750">
              <a:lnSpc>
                <a:spcPct val="150000"/>
              </a:lnSpc>
              <a:buFont typeface="Arial" panose="020B0604020202020204" pitchFamily="34" charset="0"/>
              <a:buChar char="•"/>
            </a:pPr>
            <a:r>
              <a:rPr lang="lt-LT" sz="1600" b="1" dirty="0">
                <a:solidFill>
                  <a:schemeClr val="tx1"/>
                </a:solidFill>
              </a:rPr>
              <a:t>97,6 proc. </a:t>
            </a:r>
            <a:r>
              <a:rPr lang="lt-LT" sz="1600" dirty="0">
                <a:solidFill>
                  <a:schemeClr val="tx1"/>
                </a:solidFill>
              </a:rPr>
              <a:t>mokinių, dalyvavusių lietuvių kalbos ir literatūros (skaitymo) PUPP, pasiekė slenkstinio ir aukštesnių pasiekimų lygių rezultatus.</a:t>
            </a:r>
          </a:p>
          <a:p>
            <a:pPr marL="285750" indent="-285750">
              <a:lnSpc>
                <a:spcPct val="150000"/>
              </a:lnSpc>
              <a:buFont typeface="Arial" panose="020B0604020202020204" pitchFamily="34" charset="0"/>
              <a:buChar char="•"/>
            </a:pPr>
            <a:r>
              <a:rPr lang="lt-LT" sz="1600" dirty="0">
                <a:solidFill>
                  <a:schemeClr val="tx1"/>
                </a:solidFill>
              </a:rPr>
              <a:t>Matematikos PUPP rezultato  vidurkis procentais – 60,8. </a:t>
            </a:r>
          </a:p>
          <a:p>
            <a:pPr marL="285750" indent="-285750">
              <a:lnSpc>
                <a:spcPct val="150000"/>
              </a:lnSpc>
              <a:buFont typeface="Arial" panose="020B0604020202020204" pitchFamily="34" charset="0"/>
              <a:buChar char="•"/>
            </a:pPr>
            <a:r>
              <a:rPr lang="lt-LT" sz="1600" dirty="0">
                <a:solidFill>
                  <a:schemeClr val="tx1"/>
                </a:solidFill>
              </a:rPr>
              <a:t>Lietuvių kalbos ir literatūros (skaitymo) PUPP rezultato  vidurkis procentais – 59,4. </a:t>
            </a:r>
          </a:p>
          <a:p>
            <a:pPr marL="285750" indent="-285750">
              <a:lnSpc>
                <a:spcPct val="150000"/>
              </a:lnSpc>
              <a:buFont typeface="Arial" panose="020B0604020202020204" pitchFamily="34" charset="0"/>
              <a:buChar char="•"/>
            </a:pPr>
            <a:r>
              <a:rPr lang="lt-LT" sz="1600" dirty="0"/>
              <a:t>Matematika: Kauno m. rodiklis (5,94) yra </a:t>
            </a:r>
            <a:r>
              <a:rPr lang="lt-LT" sz="1600" b="1" dirty="0"/>
              <a:t>10,20 proc. aukštesnis už šalies vidurkį </a:t>
            </a:r>
            <a:r>
              <a:rPr lang="lt-LT" sz="1600" dirty="0"/>
              <a:t>(5,39).</a:t>
            </a:r>
          </a:p>
          <a:p>
            <a:pPr marL="285750" indent="-285750">
              <a:lnSpc>
                <a:spcPct val="150000"/>
              </a:lnSpc>
              <a:buFont typeface="Arial" panose="020B0604020202020204" pitchFamily="34" charset="0"/>
              <a:buChar char="•"/>
            </a:pPr>
            <a:r>
              <a:rPr lang="lt-LT" sz="1600" dirty="0"/>
              <a:t>Lietuvių kalba: Kauno m. rodiklis (6,08) yra </a:t>
            </a:r>
            <a:r>
              <a:rPr lang="lt-LT" sz="1600" b="1" dirty="0"/>
              <a:t>9,73 proc. aukštesnis už šalies vidurkį</a:t>
            </a:r>
            <a:r>
              <a:rPr lang="lt-LT" sz="1600" dirty="0"/>
              <a:t> (5,54).</a:t>
            </a:r>
          </a:p>
        </p:txBody>
      </p:sp>
    </p:spTree>
    <p:extLst>
      <p:ext uri="{BB962C8B-B14F-4D97-AF65-F5344CB8AC3E}">
        <p14:creationId xmlns:p14="http://schemas.microsoft.com/office/powerpoint/2010/main" val="2681732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a:extLst>
              <a:ext uri="{FF2B5EF4-FFF2-40B4-BE49-F238E27FC236}">
                <a16:creationId xmlns:a16="http://schemas.microsoft.com/office/drawing/2014/main" id="{2C959F02-886E-7996-4F48-8D84A9FC5DAC}"/>
              </a:ext>
            </a:extLst>
          </p:cNvPr>
          <p:cNvGraphicFramePr>
            <a:graphicFrameLocks noGrp="1"/>
          </p:cNvGraphicFramePr>
          <p:nvPr>
            <p:ph idx="1"/>
          </p:nvPr>
        </p:nvGraphicFramePr>
        <p:xfrm>
          <a:off x="546100" y="1447800"/>
          <a:ext cx="11061700" cy="4567238"/>
        </p:xfrm>
        <a:graphic>
          <a:graphicData uri="http://schemas.openxmlformats.org/drawingml/2006/chart">
            <c:chart xmlns:c="http://schemas.openxmlformats.org/drawingml/2006/chart" xmlns:r="http://schemas.openxmlformats.org/officeDocument/2006/relationships" r:id="rId2"/>
          </a:graphicData>
        </a:graphic>
      </p:graphicFrame>
      <p:sp>
        <p:nvSpPr>
          <p:cNvPr id="3" name="Pavadinimas 2">
            <a:extLst>
              <a:ext uri="{FF2B5EF4-FFF2-40B4-BE49-F238E27FC236}">
                <a16:creationId xmlns:a16="http://schemas.microsoft.com/office/drawing/2014/main" id="{F11BA7DD-DE4C-DDD7-2836-F7E2E06626FF}"/>
              </a:ext>
            </a:extLst>
          </p:cNvPr>
          <p:cNvSpPr>
            <a:spLocks noGrp="1"/>
          </p:cNvSpPr>
          <p:nvPr>
            <p:ph type="title"/>
          </p:nvPr>
        </p:nvSpPr>
        <p:spPr/>
        <p:txBody>
          <a:bodyPr>
            <a:normAutofit/>
          </a:bodyPr>
          <a:lstStyle/>
          <a:p>
            <a:r>
              <a:rPr lang="lt-LT" sz="2500" dirty="0">
                <a:latin typeface="+mn-lt"/>
              </a:rPr>
              <a:t>10 kl. PUP</a:t>
            </a:r>
            <a:r>
              <a:rPr lang="en-US" sz="2500" dirty="0">
                <a:latin typeface="+mn-lt"/>
              </a:rPr>
              <a:t>P</a:t>
            </a:r>
            <a:r>
              <a:rPr lang="lt-LT" sz="2500" dirty="0">
                <a:latin typeface="+mn-lt"/>
              </a:rPr>
              <a:t> 2021-2026 m. lietuvių kalbos ir literatūros (skaitymas) ir matematikos rezultatų vidurkių procentais palyginimas</a:t>
            </a:r>
          </a:p>
        </p:txBody>
      </p:sp>
    </p:spTree>
    <p:extLst>
      <p:ext uri="{BB962C8B-B14F-4D97-AF65-F5344CB8AC3E}">
        <p14:creationId xmlns:p14="http://schemas.microsoft.com/office/powerpoint/2010/main" val="3259711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urinio vietos rezervavimo ženklas 3">
            <a:extLst>
              <a:ext uri="{FF2B5EF4-FFF2-40B4-BE49-F238E27FC236}">
                <a16:creationId xmlns:a16="http://schemas.microsoft.com/office/drawing/2014/main" id="{7F5EBD40-5F14-0D3A-42E8-D5BE9068BFDB}"/>
              </a:ext>
            </a:extLst>
          </p:cNvPr>
          <p:cNvGraphicFramePr>
            <a:graphicFrameLocks noGrp="1"/>
          </p:cNvGraphicFramePr>
          <p:nvPr>
            <p:ph idx="1"/>
            <p:extLst>
              <p:ext uri="{D42A27DB-BD31-4B8C-83A1-F6EECF244321}">
                <p14:modId xmlns:p14="http://schemas.microsoft.com/office/powerpoint/2010/main" val="1123000964"/>
              </p:ext>
            </p:extLst>
          </p:nvPr>
        </p:nvGraphicFramePr>
        <p:xfrm>
          <a:off x="546100" y="1447800"/>
          <a:ext cx="11061700" cy="4567238"/>
        </p:xfrm>
        <a:graphic>
          <a:graphicData uri="http://schemas.openxmlformats.org/drawingml/2006/chart">
            <c:chart xmlns:c="http://schemas.openxmlformats.org/drawingml/2006/chart" xmlns:r="http://schemas.openxmlformats.org/officeDocument/2006/relationships" r:id="rId2"/>
          </a:graphicData>
        </a:graphic>
      </p:graphicFrame>
      <p:sp>
        <p:nvSpPr>
          <p:cNvPr id="3" name="Pavadinimas 2">
            <a:extLst>
              <a:ext uri="{FF2B5EF4-FFF2-40B4-BE49-F238E27FC236}">
                <a16:creationId xmlns:a16="http://schemas.microsoft.com/office/drawing/2014/main" id="{B5FDD38E-7F5D-113D-6DFD-E5D877414FF1}"/>
              </a:ext>
            </a:extLst>
          </p:cNvPr>
          <p:cNvSpPr>
            <a:spLocks noGrp="1"/>
          </p:cNvSpPr>
          <p:nvPr>
            <p:ph type="title"/>
          </p:nvPr>
        </p:nvSpPr>
        <p:spPr>
          <a:xfrm>
            <a:off x="546100" y="167578"/>
            <a:ext cx="11060999" cy="810152"/>
          </a:xfrm>
        </p:spPr>
        <p:txBody>
          <a:bodyPr>
            <a:normAutofit/>
          </a:bodyPr>
          <a:lstStyle/>
          <a:p>
            <a:r>
              <a:rPr lang="lt-LT" sz="3200" dirty="0">
                <a:latin typeface="+mn-lt"/>
              </a:rPr>
              <a:t>10 kl. PU</a:t>
            </a:r>
            <a:r>
              <a:rPr lang="en-US" sz="3200" dirty="0">
                <a:latin typeface="+mn-lt"/>
              </a:rPr>
              <a:t>PP</a:t>
            </a:r>
            <a:r>
              <a:rPr lang="lt-LT" sz="3200" dirty="0">
                <a:latin typeface="+mn-lt"/>
              </a:rPr>
              <a:t> 2025-2026 m. m. matematika</a:t>
            </a:r>
          </a:p>
        </p:txBody>
      </p:sp>
      <p:sp>
        <p:nvSpPr>
          <p:cNvPr id="5" name="Stačiakampis: suapvalinti kampai 4">
            <a:extLst>
              <a:ext uri="{FF2B5EF4-FFF2-40B4-BE49-F238E27FC236}">
                <a16:creationId xmlns:a16="http://schemas.microsoft.com/office/drawing/2014/main" id="{0E2FC142-A071-74FD-821B-85593EEBA268}"/>
              </a:ext>
            </a:extLst>
          </p:cNvPr>
          <p:cNvSpPr/>
          <p:nvPr/>
        </p:nvSpPr>
        <p:spPr>
          <a:xfrm>
            <a:off x="9686363" y="1317812"/>
            <a:ext cx="2362201" cy="71437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t-LT" b="1" dirty="0">
                <a:solidFill>
                  <a:schemeClr val="accent2">
                    <a:lumMod val="75000"/>
                  </a:schemeClr>
                </a:solidFill>
              </a:rPr>
              <a:t>59,1 proc. </a:t>
            </a:r>
            <a:r>
              <a:rPr lang="lt-LT" dirty="0">
                <a:solidFill>
                  <a:schemeClr val="accent2">
                    <a:lumMod val="75000"/>
                  </a:schemeClr>
                </a:solidFill>
              </a:rPr>
              <a:t>mokyklų viršijo šalies vidurkį</a:t>
            </a:r>
          </a:p>
        </p:txBody>
      </p:sp>
    </p:spTree>
    <p:extLst>
      <p:ext uri="{BB962C8B-B14F-4D97-AF65-F5344CB8AC3E}">
        <p14:creationId xmlns:p14="http://schemas.microsoft.com/office/powerpoint/2010/main" val="1122143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urinio vietos rezervavimo ženklas 4">
            <a:extLst>
              <a:ext uri="{FF2B5EF4-FFF2-40B4-BE49-F238E27FC236}">
                <a16:creationId xmlns:a16="http://schemas.microsoft.com/office/drawing/2014/main" id="{4F407038-EF45-BA70-D072-4FE3C85C6BF8}"/>
              </a:ext>
            </a:extLst>
          </p:cNvPr>
          <p:cNvGraphicFramePr>
            <a:graphicFrameLocks noGrp="1"/>
          </p:cNvGraphicFramePr>
          <p:nvPr>
            <p:ph idx="1"/>
            <p:extLst>
              <p:ext uri="{D42A27DB-BD31-4B8C-83A1-F6EECF244321}">
                <p14:modId xmlns:p14="http://schemas.microsoft.com/office/powerpoint/2010/main" val="2924923451"/>
              </p:ext>
            </p:extLst>
          </p:nvPr>
        </p:nvGraphicFramePr>
        <p:xfrm>
          <a:off x="546100" y="1201271"/>
          <a:ext cx="11061700" cy="4813767"/>
        </p:xfrm>
        <a:graphic>
          <a:graphicData uri="http://schemas.openxmlformats.org/drawingml/2006/chart">
            <c:chart xmlns:c="http://schemas.openxmlformats.org/drawingml/2006/chart" xmlns:r="http://schemas.openxmlformats.org/officeDocument/2006/relationships" r:id="rId2"/>
          </a:graphicData>
        </a:graphic>
      </p:graphicFrame>
      <p:sp>
        <p:nvSpPr>
          <p:cNvPr id="4" name="Pavadinimas 2">
            <a:extLst>
              <a:ext uri="{FF2B5EF4-FFF2-40B4-BE49-F238E27FC236}">
                <a16:creationId xmlns:a16="http://schemas.microsoft.com/office/drawing/2014/main" id="{E0EE7193-3428-1257-34F2-B328E4CF0A9B}"/>
              </a:ext>
            </a:extLst>
          </p:cNvPr>
          <p:cNvSpPr>
            <a:spLocks noGrp="1"/>
          </p:cNvSpPr>
          <p:nvPr>
            <p:ph type="title"/>
          </p:nvPr>
        </p:nvSpPr>
        <p:spPr>
          <a:xfrm>
            <a:off x="546801" y="275699"/>
            <a:ext cx="11060999" cy="567263"/>
          </a:xfrm>
        </p:spPr>
        <p:txBody>
          <a:bodyPr>
            <a:normAutofit/>
          </a:bodyPr>
          <a:lstStyle/>
          <a:p>
            <a:r>
              <a:rPr lang="lt-LT" sz="2500" dirty="0">
                <a:latin typeface="+mn-lt"/>
              </a:rPr>
              <a:t>10 kl. PU</a:t>
            </a:r>
            <a:r>
              <a:rPr lang="en-US" sz="2500" dirty="0">
                <a:latin typeface="+mn-lt"/>
              </a:rPr>
              <a:t>PP</a:t>
            </a:r>
            <a:r>
              <a:rPr lang="lt-LT" sz="2500" dirty="0">
                <a:latin typeface="+mn-lt"/>
              </a:rPr>
              <a:t> 2025-2026 m. m. lietuvių kalba ir literatūra (skaitymas)</a:t>
            </a:r>
          </a:p>
        </p:txBody>
      </p:sp>
      <p:sp>
        <p:nvSpPr>
          <p:cNvPr id="3" name="Stačiakampis: suapvalinti kampai 2">
            <a:extLst>
              <a:ext uri="{FF2B5EF4-FFF2-40B4-BE49-F238E27FC236}">
                <a16:creationId xmlns:a16="http://schemas.microsoft.com/office/drawing/2014/main" id="{63FDEDF5-A0BC-1451-DD71-C27144A671D0}"/>
              </a:ext>
            </a:extLst>
          </p:cNvPr>
          <p:cNvSpPr/>
          <p:nvPr/>
        </p:nvSpPr>
        <p:spPr>
          <a:xfrm>
            <a:off x="9717741" y="1317812"/>
            <a:ext cx="2330823" cy="71437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t-LT" b="1" dirty="0">
                <a:solidFill>
                  <a:schemeClr val="accent2">
                    <a:lumMod val="75000"/>
                  </a:schemeClr>
                </a:solidFill>
              </a:rPr>
              <a:t>54,5 proc. </a:t>
            </a:r>
            <a:r>
              <a:rPr lang="lt-LT" dirty="0">
                <a:solidFill>
                  <a:schemeClr val="accent2">
                    <a:lumMod val="75000"/>
                  </a:schemeClr>
                </a:solidFill>
              </a:rPr>
              <a:t>mokyklų viršijo šalies vidurkį</a:t>
            </a:r>
          </a:p>
        </p:txBody>
      </p:sp>
    </p:spTree>
    <p:extLst>
      <p:ext uri="{BB962C8B-B14F-4D97-AF65-F5344CB8AC3E}">
        <p14:creationId xmlns:p14="http://schemas.microsoft.com/office/powerpoint/2010/main" val="1335061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C5A4C-6255-9463-D7E6-9C3ED6AE7B5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F172AB7-7949-1E88-90A1-37F77FAB9A98}"/>
              </a:ext>
            </a:extLst>
          </p:cNvPr>
          <p:cNvSpPr txBox="1"/>
          <p:nvPr/>
        </p:nvSpPr>
        <p:spPr>
          <a:xfrm>
            <a:off x="463363" y="754388"/>
            <a:ext cx="2734753" cy="4187044"/>
          </a:xfrm>
          <a:prstGeom prst="rect">
            <a:avLst/>
          </a:prstGeom>
          <a:noFill/>
        </p:spPr>
        <p:txBody>
          <a:bodyPr wrap="square">
            <a:spAutoFit/>
          </a:bodyPr>
          <a:lstStyle/>
          <a:p>
            <a:pPr marL="0" indent="0">
              <a:lnSpc>
                <a:spcPct val="120000"/>
              </a:lnSpc>
              <a:buNone/>
            </a:pPr>
            <a:endParaRPr lang="lt-LT" sz="3200" b="1" dirty="0"/>
          </a:p>
          <a:p>
            <a:pPr marL="0" indent="0">
              <a:lnSpc>
                <a:spcPct val="120000"/>
              </a:lnSpc>
              <a:buNone/>
            </a:pPr>
            <a:r>
              <a:rPr lang="lt-LT" sz="3200" b="1" dirty="0"/>
              <a:t>2026 m. Valstybinių brandos egzaminų rezultatų apžvalga</a:t>
            </a:r>
          </a:p>
        </p:txBody>
      </p:sp>
      <p:sp>
        <p:nvSpPr>
          <p:cNvPr id="5" name="Stačiakampis: suapvalinti kampai 4">
            <a:extLst>
              <a:ext uri="{FF2B5EF4-FFF2-40B4-BE49-F238E27FC236}">
                <a16:creationId xmlns:a16="http://schemas.microsoft.com/office/drawing/2014/main" id="{EC4C9FD8-BA5F-CD97-1F09-BC864FE257B0}"/>
              </a:ext>
            </a:extLst>
          </p:cNvPr>
          <p:cNvSpPr/>
          <p:nvPr/>
        </p:nvSpPr>
        <p:spPr>
          <a:xfrm>
            <a:off x="3198116" y="754389"/>
            <a:ext cx="8689084" cy="498217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285750" indent="-285750" algn="just">
              <a:lnSpc>
                <a:spcPct val="150000"/>
              </a:lnSpc>
              <a:buFont typeface="Arial" panose="020B0604020202020204" pitchFamily="34" charset="0"/>
              <a:buChar char="•"/>
            </a:pPr>
            <a:r>
              <a:rPr lang="lt-LT" sz="1400" dirty="0"/>
              <a:t>Prašymus 2026 m. laikyti egzaminus pateikė </a:t>
            </a:r>
            <a:r>
              <a:rPr lang="lt-LT" sz="1400" b="1" dirty="0"/>
              <a:t>13 636 </a:t>
            </a:r>
            <a:r>
              <a:rPr lang="lt-LT" sz="1400" dirty="0"/>
              <a:t>abiturientai – juos išlaikė 92,4 proc. Kauno m. abiturientų.</a:t>
            </a:r>
          </a:p>
          <a:p>
            <a:pPr marL="285750" indent="-285750" algn="just">
              <a:lnSpc>
                <a:spcPct val="150000"/>
              </a:lnSpc>
              <a:buFont typeface="Arial" panose="020B0604020202020204" pitchFamily="34" charset="0"/>
              <a:buChar char="•"/>
            </a:pPr>
            <a:r>
              <a:rPr lang="en-GB" sz="1400" dirty="0"/>
              <a:t>Kauno m</a:t>
            </a:r>
            <a:r>
              <a:rPr lang="lt-LT" sz="1400" dirty="0"/>
              <a:t>.</a:t>
            </a:r>
            <a:r>
              <a:rPr lang="en-GB" sz="1400" dirty="0"/>
              <a:t> </a:t>
            </a:r>
            <a:r>
              <a:rPr lang="en-GB" sz="1400" dirty="0" err="1"/>
              <a:t>abiturientai</a:t>
            </a:r>
            <a:r>
              <a:rPr lang="en-GB" sz="1400" dirty="0"/>
              <a:t> 2026 </a:t>
            </a:r>
            <a:r>
              <a:rPr lang="en-GB" sz="1400" dirty="0" err="1"/>
              <a:t>metų</a:t>
            </a:r>
            <a:r>
              <a:rPr lang="en-GB" sz="1400" dirty="0"/>
              <a:t> iš </a:t>
            </a:r>
            <a:r>
              <a:rPr lang="en-GB" sz="1400" dirty="0" err="1"/>
              <a:t>viso</a:t>
            </a:r>
            <a:r>
              <a:rPr lang="en-GB" sz="1400" dirty="0"/>
              <a:t> </a:t>
            </a:r>
            <a:r>
              <a:rPr lang="en-GB" sz="1400" dirty="0" err="1"/>
              <a:t>pelnė</a:t>
            </a:r>
            <a:r>
              <a:rPr lang="en-GB" sz="1400" dirty="0"/>
              <a:t> </a:t>
            </a:r>
            <a:r>
              <a:rPr lang="lt-LT" sz="1400" dirty="0"/>
              <a:t>315 </a:t>
            </a:r>
            <a:r>
              <a:rPr lang="en-GB" sz="1400" dirty="0" err="1"/>
              <a:t>šimt</a:t>
            </a:r>
            <a:r>
              <a:rPr lang="lt-LT" sz="1400" dirty="0" err="1"/>
              <a:t>ukų</a:t>
            </a:r>
            <a:r>
              <a:rPr lang="lt-LT" sz="1400" dirty="0"/>
              <a:t> (3 mokiniai gavo po šešis, 2 mokiniai po penkis, 4 mokiniai po keturis, 17 mokinių po tris šimtukus). Tarptautinio </a:t>
            </a:r>
            <a:r>
              <a:rPr lang="lt-LT" sz="1400" dirty="0" err="1"/>
              <a:t>bakalaureato</a:t>
            </a:r>
            <a:r>
              <a:rPr lang="lt-LT" sz="1400" dirty="0"/>
              <a:t> diplomo programos 67 mokiniai įvertinti aukščiausiais balais.</a:t>
            </a:r>
          </a:p>
          <a:p>
            <a:pPr marL="285750" indent="-285750" algn="just">
              <a:lnSpc>
                <a:spcPct val="150000"/>
              </a:lnSpc>
              <a:buFont typeface="Arial" panose="020B0604020202020204" pitchFamily="34" charset="0"/>
              <a:buChar char="•"/>
            </a:pPr>
            <a:r>
              <a:rPr lang="lt-LT" sz="1400" dirty="0"/>
              <a:t>Daugiausia VBE šimtukų gauta iš informatikos (61), lietuvių kalbos ir literatūros (51), matematikos (50) ir anglų kalbos (46) egzaminų.</a:t>
            </a:r>
          </a:p>
          <a:p>
            <a:pPr marL="285750" indent="-285750" algn="just">
              <a:lnSpc>
                <a:spcPct val="150000"/>
              </a:lnSpc>
              <a:buFont typeface="Arial" panose="020B0604020202020204" pitchFamily="34" charset="0"/>
              <a:buChar char="•"/>
            </a:pPr>
            <a:r>
              <a:rPr lang="lt-LT" sz="1400" dirty="0"/>
              <a:t>Didžiausias išlaikymo skirtumas užfiksuotas fizikos egzamine: </a:t>
            </a:r>
            <a:r>
              <a:rPr lang="lt-LT" sz="1400" b="1" dirty="0"/>
              <a:t>Kaune 95,1 proc., šalyje 88,6 proc.</a:t>
            </a:r>
          </a:p>
          <a:p>
            <a:pPr marL="285750" indent="-285750" algn="just">
              <a:lnSpc>
                <a:spcPct val="150000"/>
              </a:lnSpc>
              <a:buFont typeface="Arial" panose="020B0604020202020204" pitchFamily="34" charset="0"/>
              <a:buChar char="•"/>
            </a:pPr>
            <a:r>
              <a:rPr lang="en-GB" sz="1400" dirty="0" err="1"/>
              <a:t>Matematikos</a:t>
            </a:r>
            <a:r>
              <a:rPr lang="en-GB" sz="1400" dirty="0"/>
              <a:t> </a:t>
            </a:r>
            <a:r>
              <a:rPr lang="en-GB" sz="1400" b="1" dirty="0"/>
              <a:t>A </a:t>
            </a:r>
            <a:r>
              <a:rPr lang="en-GB" sz="1400" b="1" dirty="0" err="1"/>
              <a:t>kurse</a:t>
            </a:r>
            <a:r>
              <a:rPr lang="en-GB" sz="1400" b="1" dirty="0"/>
              <a:t> </a:t>
            </a:r>
            <a:r>
              <a:rPr lang="en-GB" sz="1400" dirty="0" err="1"/>
              <a:t>neišlaikiusiųjų</a:t>
            </a:r>
            <a:r>
              <a:rPr lang="en-GB" sz="1400" dirty="0"/>
              <a:t> </a:t>
            </a:r>
            <a:r>
              <a:rPr lang="en-GB" sz="1400" dirty="0" err="1"/>
              <a:t>dalis</a:t>
            </a:r>
            <a:r>
              <a:rPr lang="en-GB" sz="1400" dirty="0"/>
              <a:t> </a:t>
            </a:r>
            <a:r>
              <a:rPr lang="lt-LT" sz="1400" dirty="0"/>
              <a:t>sumažėjo</a:t>
            </a:r>
            <a:r>
              <a:rPr lang="en-GB" sz="1400" dirty="0"/>
              <a:t> </a:t>
            </a:r>
            <a:r>
              <a:rPr lang="en-GB" sz="1400" dirty="0" err="1"/>
              <a:t>nuo</a:t>
            </a:r>
            <a:r>
              <a:rPr lang="en-GB" sz="1400" dirty="0"/>
              <a:t> 16,52 proc. </a:t>
            </a:r>
            <a:r>
              <a:rPr lang="en-GB" sz="1400" dirty="0" err="1"/>
              <a:t>iki</a:t>
            </a:r>
            <a:r>
              <a:rPr lang="en-GB" sz="1400" dirty="0"/>
              <a:t> 13,91 proc., o </a:t>
            </a:r>
            <a:r>
              <a:rPr lang="en-GB" sz="1400" b="1" dirty="0" err="1"/>
              <a:t>išlaikiusiųjų</a:t>
            </a:r>
            <a:r>
              <a:rPr lang="en-GB" sz="1400" b="1" dirty="0"/>
              <a:t> </a:t>
            </a:r>
            <a:r>
              <a:rPr lang="en-GB" sz="1400" b="1" dirty="0" err="1"/>
              <a:t>dalis</a:t>
            </a:r>
            <a:r>
              <a:rPr lang="en-GB" sz="1400" dirty="0"/>
              <a:t> </a:t>
            </a:r>
            <a:r>
              <a:rPr lang="en-GB" sz="1400" dirty="0" err="1"/>
              <a:t>padidėjo</a:t>
            </a:r>
            <a:r>
              <a:rPr lang="en-GB" sz="1400" dirty="0"/>
              <a:t> </a:t>
            </a:r>
            <a:r>
              <a:rPr lang="en-GB" sz="1400" dirty="0" err="1"/>
              <a:t>nuo</a:t>
            </a:r>
            <a:r>
              <a:rPr lang="en-GB" sz="1400" dirty="0"/>
              <a:t> 83,48 proc. </a:t>
            </a:r>
            <a:r>
              <a:rPr lang="en-GB" sz="1400" dirty="0" err="1"/>
              <a:t>iki</a:t>
            </a:r>
            <a:r>
              <a:rPr lang="en-GB" sz="1400" dirty="0"/>
              <a:t> </a:t>
            </a:r>
            <a:r>
              <a:rPr lang="en-GB" sz="1400" b="1" dirty="0"/>
              <a:t>85,72 proc.</a:t>
            </a:r>
            <a:endParaRPr lang="lt-LT" sz="1400" b="1" dirty="0"/>
          </a:p>
          <a:p>
            <a:pPr marL="285750" indent="-285750" algn="just">
              <a:lnSpc>
                <a:spcPct val="150000"/>
              </a:lnSpc>
              <a:buFont typeface="Arial" panose="020B0604020202020204" pitchFamily="34" charset="0"/>
              <a:buChar char="•"/>
            </a:pPr>
            <a:r>
              <a:rPr lang="lt-LT" sz="1400" dirty="0"/>
              <a:t>M</a:t>
            </a:r>
            <a:r>
              <a:rPr lang="en-GB" sz="1400" dirty="0" err="1"/>
              <a:t>atematikos</a:t>
            </a:r>
            <a:r>
              <a:rPr lang="en-GB" sz="1400" dirty="0"/>
              <a:t> </a:t>
            </a:r>
            <a:r>
              <a:rPr lang="en-GB" sz="1400" b="1" dirty="0"/>
              <a:t>B </a:t>
            </a:r>
            <a:r>
              <a:rPr lang="en-GB" sz="1400" b="1" dirty="0" err="1"/>
              <a:t>kurso</a:t>
            </a:r>
            <a:r>
              <a:rPr lang="en-GB" sz="1400" b="1" dirty="0"/>
              <a:t> </a:t>
            </a:r>
            <a:r>
              <a:rPr lang="en-GB" sz="1400" dirty="0" err="1"/>
              <a:t>egzamino</a:t>
            </a:r>
            <a:r>
              <a:rPr lang="en-GB" sz="1400" dirty="0"/>
              <a:t> </a:t>
            </a:r>
            <a:r>
              <a:rPr lang="en-GB" sz="1400" dirty="0" err="1"/>
              <a:t>neišlaikiusiųjų</a:t>
            </a:r>
            <a:r>
              <a:rPr lang="en-GB" sz="1400" dirty="0"/>
              <a:t> </a:t>
            </a:r>
            <a:r>
              <a:rPr lang="en-GB" sz="1400" dirty="0" err="1"/>
              <a:t>dalis</a:t>
            </a:r>
            <a:r>
              <a:rPr lang="en-GB" sz="1400" dirty="0"/>
              <a:t> </a:t>
            </a:r>
            <a:r>
              <a:rPr lang="en-GB" sz="1400" dirty="0" err="1"/>
              <a:t>sumažėjo</a:t>
            </a:r>
            <a:r>
              <a:rPr lang="en-GB" sz="1400" dirty="0"/>
              <a:t> </a:t>
            </a:r>
            <a:r>
              <a:rPr lang="en-GB" sz="1400" dirty="0" err="1"/>
              <a:t>nuo</a:t>
            </a:r>
            <a:r>
              <a:rPr lang="en-GB" sz="1400" dirty="0"/>
              <a:t> 34,58 proc. 2025 m. </a:t>
            </a:r>
            <a:r>
              <a:rPr lang="en-GB" sz="1400" dirty="0" err="1"/>
              <a:t>iki</a:t>
            </a:r>
            <a:r>
              <a:rPr lang="en-GB" sz="1400" dirty="0"/>
              <a:t> 16,43 proc. 2026 m. </a:t>
            </a:r>
            <a:r>
              <a:rPr lang="en-GB" sz="1400" b="1" dirty="0" err="1"/>
              <a:t>Išlaikiusiųjų</a:t>
            </a:r>
            <a:r>
              <a:rPr lang="en-GB" sz="1400" b="1" dirty="0"/>
              <a:t> </a:t>
            </a:r>
            <a:r>
              <a:rPr lang="en-GB" sz="1400" b="1" dirty="0" err="1"/>
              <a:t>dalis</a:t>
            </a:r>
            <a:r>
              <a:rPr lang="en-GB" sz="1400" b="1" dirty="0"/>
              <a:t> </a:t>
            </a:r>
            <a:r>
              <a:rPr lang="en-GB" sz="1400" dirty="0" err="1"/>
              <a:t>padidėjo</a:t>
            </a:r>
            <a:r>
              <a:rPr lang="en-GB" sz="1400" dirty="0"/>
              <a:t> </a:t>
            </a:r>
            <a:r>
              <a:rPr lang="en-GB" sz="1400" dirty="0" err="1"/>
              <a:t>nuo</a:t>
            </a:r>
            <a:r>
              <a:rPr lang="en-GB" sz="1400" dirty="0"/>
              <a:t> 65,42 proc. </a:t>
            </a:r>
            <a:r>
              <a:rPr lang="en-GB" sz="1400" dirty="0" err="1"/>
              <a:t>iki</a:t>
            </a:r>
            <a:r>
              <a:rPr lang="en-GB" sz="1400" dirty="0"/>
              <a:t> </a:t>
            </a:r>
            <a:r>
              <a:rPr lang="en-GB" sz="1400" b="1" dirty="0"/>
              <a:t>83,57 proc. </a:t>
            </a:r>
            <a:endParaRPr lang="lt-LT" sz="1400" b="1" dirty="0"/>
          </a:p>
        </p:txBody>
      </p:sp>
    </p:spTree>
    <p:extLst>
      <p:ext uri="{BB962C8B-B14F-4D97-AF65-F5344CB8AC3E}">
        <p14:creationId xmlns:p14="http://schemas.microsoft.com/office/powerpoint/2010/main" val="12006424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a:extLst>
              <a:ext uri="{FF2B5EF4-FFF2-40B4-BE49-F238E27FC236}">
                <a16:creationId xmlns:a16="http://schemas.microsoft.com/office/drawing/2014/main" id="{F055F629-4C3F-A9DB-D672-2CE83BD9D9B7}"/>
              </a:ext>
            </a:extLst>
          </p:cNvPr>
          <p:cNvSpPr>
            <a:spLocks noGrp="1"/>
          </p:cNvSpPr>
          <p:nvPr>
            <p:ph type="title"/>
          </p:nvPr>
        </p:nvSpPr>
        <p:spPr>
          <a:xfrm>
            <a:off x="457153" y="0"/>
            <a:ext cx="11060999" cy="810152"/>
          </a:xfrm>
        </p:spPr>
        <p:txBody>
          <a:bodyPr>
            <a:normAutofit/>
          </a:bodyPr>
          <a:lstStyle/>
          <a:p>
            <a:r>
              <a:rPr lang="lt-LT" sz="3200" dirty="0">
                <a:latin typeface="+mn-lt"/>
              </a:rPr>
              <a:t>VBE rezultatų palyginimas</a:t>
            </a:r>
          </a:p>
        </p:txBody>
      </p:sp>
      <p:graphicFrame>
        <p:nvGraphicFramePr>
          <p:cNvPr id="5" name="Diagrama 4">
            <a:extLst>
              <a:ext uri="{FF2B5EF4-FFF2-40B4-BE49-F238E27FC236}">
                <a16:creationId xmlns:a16="http://schemas.microsoft.com/office/drawing/2014/main" id="{5500DE53-F387-CA2F-79E5-4151188786F4}"/>
              </a:ext>
            </a:extLst>
          </p:cNvPr>
          <p:cNvGraphicFramePr>
            <a:graphicFrameLocks/>
          </p:cNvGraphicFramePr>
          <p:nvPr>
            <p:extLst>
              <p:ext uri="{D42A27DB-BD31-4B8C-83A1-F6EECF244321}">
                <p14:modId xmlns:p14="http://schemas.microsoft.com/office/powerpoint/2010/main" val="812106725"/>
              </p:ext>
            </p:extLst>
          </p:nvPr>
        </p:nvGraphicFramePr>
        <p:xfrm>
          <a:off x="544956" y="1104901"/>
          <a:ext cx="12637644" cy="50749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5279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a:extLst>
              <a:ext uri="{FF2B5EF4-FFF2-40B4-BE49-F238E27FC236}">
                <a16:creationId xmlns:a16="http://schemas.microsoft.com/office/drawing/2014/main" id="{4C3B07C5-4933-457E-0871-A2CEEA4D6F9D}"/>
              </a:ext>
            </a:extLst>
          </p:cNvPr>
          <p:cNvSpPr>
            <a:spLocks noGrp="1"/>
          </p:cNvSpPr>
          <p:nvPr>
            <p:ph type="title"/>
          </p:nvPr>
        </p:nvSpPr>
        <p:spPr>
          <a:xfrm>
            <a:off x="565501" y="257955"/>
            <a:ext cx="11626500" cy="810152"/>
          </a:xfrm>
        </p:spPr>
        <p:txBody>
          <a:bodyPr>
            <a:normAutofit fontScale="90000"/>
          </a:bodyPr>
          <a:lstStyle/>
          <a:p>
            <a:r>
              <a:rPr lang="lt-LT" sz="3600" dirty="0">
                <a:latin typeface="+mn-lt"/>
              </a:rPr>
              <a:t>Bendro ir SUP mokinių skaičiaus kaita BUM</a:t>
            </a:r>
            <a:r>
              <a:rPr lang="en-US" sz="3600" dirty="0">
                <a:latin typeface="+mn-lt"/>
              </a:rPr>
              <a:t>’e</a:t>
            </a:r>
            <a:r>
              <a:rPr lang="lt-LT" sz="3600" dirty="0">
                <a:latin typeface="+mn-lt"/>
              </a:rPr>
              <a:t> </a:t>
            </a:r>
            <a:br>
              <a:rPr lang="lt-LT" sz="3600" dirty="0">
                <a:latin typeface="+mn-lt"/>
              </a:rPr>
            </a:br>
            <a:r>
              <a:rPr lang="lt-LT" sz="2400" dirty="0">
                <a:latin typeface="+mn-lt"/>
              </a:rPr>
              <a:t>(202</a:t>
            </a:r>
            <a:r>
              <a:rPr lang="en-US" sz="2400" dirty="0">
                <a:latin typeface="+mn-lt"/>
              </a:rPr>
              <a:t>5</a:t>
            </a:r>
            <a:r>
              <a:rPr lang="lt-LT" sz="2400" dirty="0">
                <a:latin typeface="+mn-lt"/>
              </a:rPr>
              <a:t> 09 01 duomenimis)</a:t>
            </a:r>
            <a:endParaRPr lang="lt-LT" dirty="0"/>
          </a:p>
        </p:txBody>
      </p:sp>
      <p:grpSp>
        <p:nvGrpSpPr>
          <p:cNvPr id="31" name="Grupė 30">
            <a:extLst>
              <a:ext uri="{FF2B5EF4-FFF2-40B4-BE49-F238E27FC236}">
                <a16:creationId xmlns:a16="http://schemas.microsoft.com/office/drawing/2014/main" id="{126A331F-3A88-0785-7B02-593B678B7817}"/>
              </a:ext>
            </a:extLst>
          </p:cNvPr>
          <p:cNvGrpSpPr/>
          <p:nvPr/>
        </p:nvGrpSpPr>
        <p:grpSpPr>
          <a:xfrm>
            <a:off x="565500" y="1106423"/>
            <a:ext cx="10817352" cy="5023287"/>
            <a:chOff x="274320" y="1142999"/>
            <a:chExt cx="10817352" cy="5023287"/>
          </a:xfrm>
        </p:grpSpPr>
        <p:graphicFrame>
          <p:nvGraphicFramePr>
            <p:cNvPr id="4" name="Diagrama 3">
              <a:extLst>
                <a:ext uri="{FF2B5EF4-FFF2-40B4-BE49-F238E27FC236}">
                  <a16:creationId xmlns:a16="http://schemas.microsoft.com/office/drawing/2014/main" id="{00000000-0008-0000-0000-000005000000}"/>
                </a:ext>
              </a:extLst>
            </p:cNvPr>
            <p:cNvGraphicFramePr>
              <a:graphicFrameLocks/>
            </p:cNvGraphicFramePr>
            <p:nvPr/>
          </p:nvGraphicFramePr>
          <p:xfrm>
            <a:off x="274320" y="1142999"/>
            <a:ext cx="10817352" cy="502328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6">
              <a:extLst>
                <a:ext uri="{FF2B5EF4-FFF2-40B4-BE49-F238E27FC236}">
                  <a16:creationId xmlns:a16="http://schemas.microsoft.com/office/drawing/2014/main" id="{A1BD367F-81EE-FA93-F657-72E0330F78D0}"/>
                </a:ext>
              </a:extLst>
            </p:cNvPr>
            <p:cNvSpPr txBox="1"/>
            <p:nvPr/>
          </p:nvSpPr>
          <p:spPr>
            <a:xfrm>
              <a:off x="4401100" y="3833987"/>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dirty="0">
                  <a:cs typeface="Calibri" panose="020F0502020204030204" pitchFamily="34" charset="0"/>
                </a:rPr>
                <a:t>1562</a:t>
              </a:r>
            </a:p>
            <a:p>
              <a:pPr algn="ctr"/>
              <a:r>
                <a:rPr lang="lt-LT" sz="1400" dirty="0">
                  <a:cs typeface="Calibri" panose="020F0502020204030204" pitchFamily="34" charset="0"/>
                </a:rPr>
                <a:t> 4,80 proc.</a:t>
              </a:r>
            </a:p>
          </p:txBody>
        </p:sp>
        <p:sp>
          <p:nvSpPr>
            <p:cNvPr id="6" name="TextBox 18">
              <a:extLst>
                <a:ext uri="{FF2B5EF4-FFF2-40B4-BE49-F238E27FC236}">
                  <a16:creationId xmlns:a16="http://schemas.microsoft.com/office/drawing/2014/main" id="{8AAA1646-F394-DDB1-306F-5425EEFA0335}"/>
                </a:ext>
              </a:extLst>
            </p:cNvPr>
            <p:cNvSpPr txBox="1"/>
            <p:nvPr/>
          </p:nvSpPr>
          <p:spPr>
            <a:xfrm>
              <a:off x="5931234" y="3666365"/>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ct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dirty="0">
                  <a:cs typeface="Calibri" panose="020F0502020204030204" pitchFamily="34" charset="0"/>
                </a:rPr>
                <a:t>222</a:t>
              </a:r>
            </a:p>
            <a:p>
              <a:pPr algn="ctr"/>
              <a:r>
                <a:rPr lang="lt-LT" sz="1400" dirty="0">
                  <a:cs typeface="Calibri" panose="020F0502020204030204" pitchFamily="34" charset="0"/>
                </a:rPr>
                <a:t> 0,65 proc.</a:t>
              </a:r>
            </a:p>
          </p:txBody>
        </p:sp>
        <p:sp>
          <p:nvSpPr>
            <p:cNvPr id="7" name="TextBox 18">
              <a:extLst>
                <a:ext uri="{FF2B5EF4-FFF2-40B4-BE49-F238E27FC236}">
                  <a16:creationId xmlns:a16="http://schemas.microsoft.com/office/drawing/2014/main" id="{467A8B38-9D7D-7A1E-3D92-344ADF781776}"/>
                </a:ext>
              </a:extLst>
            </p:cNvPr>
            <p:cNvSpPr txBox="1"/>
            <p:nvPr/>
          </p:nvSpPr>
          <p:spPr>
            <a:xfrm>
              <a:off x="7450976" y="3685786"/>
              <a:ext cx="108356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ct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dirty="0">
                  <a:cs typeface="Calibri" panose="020F0502020204030204" pitchFamily="34" charset="0"/>
                </a:rPr>
                <a:t>350</a:t>
              </a:r>
            </a:p>
            <a:p>
              <a:pPr algn="ctr"/>
              <a:r>
                <a:rPr lang="lt-LT" sz="1400" dirty="0">
                  <a:cs typeface="Calibri" panose="020F0502020204030204" pitchFamily="34" charset="0"/>
                </a:rPr>
                <a:t> 1,02 proc.</a:t>
              </a:r>
            </a:p>
          </p:txBody>
        </p:sp>
        <p:cxnSp>
          <p:nvCxnSpPr>
            <p:cNvPr id="8" name="Tiesioji rodyklės jungtis 7">
              <a:extLst>
                <a:ext uri="{FF2B5EF4-FFF2-40B4-BE49-F238E27FC236}">
                  <a16:creationId xmlns:a16="http://schemas.microsoft.com/office/drawing/2014/main" id="{6E6F4C10-6987-6779-F34F-96E753DB6068}"/>
                </a:ext>
              </a:extLst>
            </p:cNvPr>
            <p:cNvCxnSpPr/>
            <p:nvPr/>
          </p:nvCxnSpPr>
          <p:spPr>
            <a:xfrm flipV="1">
              <a:off x="4601014" y="3643487"/>
              <a:ext cx="714375" cy="571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9" name="Tiesioji rodyklės jungtis 8">
              <a:extLst>
                <a:ext uri="{FF2B5EF4-FFF2-40B4-BE49-F238E27FC236}">
                  <a16:creationId xmlns:a16="http://schemas.microsoft.com/office/drawing/2014/main" id="{69B06B2C-B3D6-1A33-08ED-1E094BEF0D4D}"/>
                </a:ext>
              </a:extLst>
            </p:cNvPr>
            <p:cNvCxnSpPr/>
            <p:nvPr/>
          </p:nvCxnSpPr>
          <p:spPr>
            <a:xfrm flipV="1">
              <a:off x="3081272" y="3685786"/>
              <a:ext cx="714375" cy="571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0" name="TextBox 8">
              <a:extLst>
                <a:ext uri="{FF2B5EF4-FFF2-40B4-BE49-F238E27FC236}">
                  <a16:creationId xmlns:a16="http://schemas.microsoft.com/office/drawing/2014/main" id="{1840274A-027D-DE64-D26F-8DEAD5732BF3}"/>
                </a:ext>
              </a:extLst>
            </p:cNvPr>
            <p:cNvSpPr txBox="1"/>
            <p:nvPr/>
          </p:nvSpPr>
          <p:spPr>
            <a:xfrm>
              <a:off x="2959374" y="3809611"/>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a:cs typeface="Calibri" panose="020F0502020204030204" pitchFamily="34" charset="0"/>
                </a:rPr>
                <a:t>403</a:t>
              </a:r>
            </a:p>
            <a:p>
              <a:pPr algn="ctr"/>
              <a:r>
                <a:rPr lang="lt-LT" sz="1400">
                  <a:cs typeface="Calibri" panose="020F0502020204030204" pitchFamily="34" charset="0"/>
                </a:rPr>
                <a:t> 1,25 proc.</a:t>
              </a:r>
            </a:p>
          </p:txBody>
        </p:sp>
        <p:cxnSp>
          <p:nvCxnSpPr>
            <p:cNvPr id="11" name="Tiesioji rodyklės jungtis 10">
              <a:extLst>
                <a:ext uri="{FF2B5EF4-FFF2-40B4-BE49-F238E27FC236}">
                  <a16:creationId xmlns:a16="http://schemas.microsoft.com/office/drawing/2014/main" id="{749E1024-2153-4467-7639-35F794F87969}"/>
                </a:ext>
              </a:extLst>
            </p:cNvPr>
            <p:cNvCxnSpPr/>
            <p:nvPr/>
          </p:nvCxnSpPr>
          <p:spPr>
            <a:xfrm flipV="1">
              <a:off x="1587345" y="3742936"/>
              <a:ext cx="733425" cy="6667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2" name="TextBox 10">
              <a:extLst>
                <a:ext uri="{FF2B5EF4-FFF2-40B4-BE49-F238E27FC236}">
                  <a16:creationId xmlns:a16="http://schemas.microsoft.com/office/drawing/2014/main" id="{2EA1BB9E-696F-A57B-6BB4-9AE5141C639E}"/>
                </a:ext>
              </a:extLst>
            </p:cNvPr>
            <p:cNvSpPr txBox="1"/>
            <p:nvPr/>
          </p:nvSpPr>
          <p:spPr>
            <a:xfrm>
              <a:off x="1474972" y="3866761"/>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a:cs typeface="Calibri" panose="020F0502020204030204" pitchFamily="34" charset="0"/>
                </a:rPr>
                <a:t>597</a:t>
              </a:r>
            </a:p>
            <a:p>
              <a:pPr algn="ctr"/>
              <a:r>
                <a:rPr lang="lt-LT" sz="1400">
                  <a:cs typeface="Calibri" panose="020F0502020204030204" pitchFamily="34" charset="0"/>
                </a:rPr>
                <a:t> 1,89 proc.</a:t>
              </a:r>
            </a:p>
          </p:txBody>
        </p:sp>
        <p:cxnSp>
          <p:nvCxnSpPr>
            <p:cNvPr id="13" name="Tiesioji rodyklės jungtis 12">
              <a:extLst>
                <a:ext uri="{FF2B5EF4-FFF2-40B4-BE49-F238E27FC236}">
                  <a16:creationId xmlns:a16="http://schemas.microsoft.com/office/drawing/2014/main" id="{FDD82F86-59BE-C008-BA0A-A7B4034B313C}"/>
                </a:ext>
              </a:extLst>
            </p:cNvPr>
            <p:cNvCxnSpPr/>
            <p:nvPr/>
          </p:nvCxnSpPr>
          <p:spPr>
            <a:xfrm flipV="1">
              <a:off x="4601014" y="1786112"/>
              <a:ext cx="714375" cy="571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4" name="Tiesioji rodyklės jungtis 13">
              <a:extLst>
                <a:ext uri="{FF2B5EF4-FFF2-40B4-BE49-F238E27FC236}">
                  <a16:creationId xmlns:a16="http://schemas.microsoft.com/office/drawing/2014/main" id="{FD9C720A-E324-5EE4-91F7-3C5B3A0A6185}"/>
                </a:ext>
              </a:extLst>
            </p:cNvPr>
            <p:cNvCxnSpPr/>
            <p:nvPr/>
          </p:nvCxnSpPr>
          <p:spPr>
            <a:xfrm flipV="1">
              <a:off x="3063231" y="1847461"/>
              <a:ext cx="714375" cy="571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15" name="Tiesioji rodyklės jungtis 14">
              <a:extLst>
                <a:ext uri="{FF2B5EF4-FFF2-40B4-BE49-F238E27FC236}">
                  <a16:creationId xmlns:a16="http://schemas.microsoft.com/office/drawing/2014/main" id="{7E18E914-C530-1CB7-738B-BE86326174B6}"/>
                </a:ext>
              </a:extLst>
            </p:cNvPr>
            <p:cNvCxnSpPr/>
            <p:nvPr/>
          </p:nvCxnSpPr>
          <p:spPr>
            <a:xfrm flipV="1">
              <a:off x="1608678" y="1904611"/>
              <a:ext cx="733425" cy="66675"/>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6" name="TextBox 14">
              <a:extLst>
                <a:ext uri="{FF2B5EF4-FFF2-40B4-BE49-F238E27FC236}">
                  <a16:creationId xmlns:a16="http://schemas.microsoft.com/office/drawing/2014/main" id="{4A7C44F9-E22C-6D2D-B468-B6D0C1285595}"/>
                </a:ext>
              </a:extLst>
            </p:cNvPr>
            <p:cNvSpPr txBox="1"/>
            <p:nvPr/>
          </p:nvSpPr>
          <p:spPr>
            <a:xfrm>
              <a:off x="4460066" y="2033762"/>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a:cs typeface="Calibri" panose="020F0502020204030204" pitchFamily="34" charset="0"/>
                </a:rPr>
                <a:t>191</a:t>
              </a:r>
            </a:p>
            <a:p>
              <a:pPr algn="ctr"/>
              <a:r>
                <a:rPr lang="lt-LT" sz="1400">
                  <a:cs typeface="Calibri" panose="020F0502020204030204" pitchFamily="34" charset="0"/>
                </a:rPr>
                <a:t> 4,30 proc.</a:t>
              </a:r>
            </a:p>
          </p:txBody>
        </p:sp>
        <p:sp>
          <p:nvSpPr>
            <p:cNvPr id="17" name="TextBox 15">
              <a:extLst>
                <a:ext uri="{FF2B5EF4-FFF2-40B4-BE49-F238E27FC236}">
                  <a16:creationId xmlns:a16="http://schemas.microsoft.com/office/drawing/2014/main" id="{4E208934-F5F9-C26E-3BAA-55F86CE8CCAA}"/>
                </a:ext>
              </a:extLst>
            </p:cNvPr>
            <p:cNvSpPr txBox="1"/>
            <p:nvPr/>
          </p:nvSpPr>
          <p:spPr>
            <a:xfrm>
              <a:off x="2901807" y="2026279"/>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dirty="0">
                  <a:cs typeface="Calibri" panose="020F0502020204030204" pitchFamily="34" charset="0"/>
                </a:rPr>
                <a:t>164</a:t>
              </a:r>
            </a:p>
            <a:p>
              <a:pPr algn="ctr"/>
              <a:r>
                <a:rPr lang="lt-LT" sz="1400" dirty="0">
                  <a:cs typeface="Calibri" panose="020F0502020204030204" pitchFamily="34" charset="0"/>
                </a:rPr>
                <a:t> 3,83 proc.</a:t>
              </a:r>
            </a:p>
          </p:txBody>
        </p:sp>
        <p:sp>
          <p:nvSpPr>
            <p:cNvPr id="18" name="TextBox 16">
              <a:extLst>
                <a:ext uri="{FF2B5EF4-FFF2-40B4-BE49-F238E27FC236}">
                  <a16:creationId xmlns:a16="http://schemas.microsoft.com/office/drawing/2014/main" id="{FB8990B6-9822-EEC3-99E4-4E4C1532176C}"/>
                </a:ext>
              </a:extLst>
            </p:cNvPr>
            <p:cNvSpPr txBox="1"/>
            <p:nvPr/>
          </p:nvSpPr>
          <p:spPr>
            <a:xfrm>
              <a:off x="1378149" y="2128556"/>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dirty="0">
                  <a:cs typeface="Calibri" panose="020F0502020204030204" pitchFamily="34" charset="0"/>
                </a:rPr>
                <a:t>256</a:t>
              </a:r>
            </a:p>
            <a:p>
              <a:pPr algn="ctr"/>
              <a:r>
                <a:rPr lang="lt-LT" sz="1400" dirty="0">
                  <a:cs typeface="Calibri" panose="020F0502020204030204" pitchFamily="34" charset="0"/>
                </a:rPr>
                <a:t> 6,36 proc.</a:t>
              </a:r>
            </a:p>
          </p:txBody>
        </p:sp>
        <p:cxnSp>
          <p:nvCxnSpPr>
            <p:cNvPr id="19" name="Tiesioji rodyklės jungtis 18">
              <a:extLst>
                <a:ext uri="{FF2B5EF4-FFF2-40B4-BE49-F238E27FC236}">
                  <a16:creationId xmlns:a16="http://schemas.microsoft.com/office/drawing/2014/main" id="{C9072E9F-D76D-BF63-8EC8-888A60F3DBD4}"/>
                </a:ext>
              </a:extLst>
            </p:cNvPr>
            <p:cNvCxnSpPr/>
            <p:nvPr/>
          </p:nvCxnSpPr>
          <p:spPr>
            <a:xfrm flipV="1">
              <a:off x="6132654" y="3514336"/>
              <a:ext cx="714375" cy="571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0" name="Tiesioji rodyklės jungtis 19">
              <a:extLst>
                <a:ext uri="{FF2B5EF4-FFF2-40B4-BE49-F238E27FC236}">
                  <a16:creationId xmlns:a16="http://schemas.microsoft.com/office/drawing/2014/main" id="{F2F53174-1450-F422-2599-D97FB31DDEAC}"/>
                </a:ext>
              </a:extLst>
            </p:cNvPr>
            <p:cNvCxnSpPr/>
            <p:nvPr/>
          </p:nvCxnSpPr>
          <p:spPr>
            <a:xfrm flipV="1">
              <a:off x="6132654" y="1656961"/>
              <a:ext cx="714375" cy="571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1" name="TextBox 20">
              <a:extLst>
                <a:ext uri="{FF2B5EF4-FFF2-40B4-BE49-F238E27FC236}">
                  <a16:creationId xmlns:a16="http://schemas.microsoft.com/office/drawing/2014/main" id="{96946101-926E-AA0F-2BC9-AE476E68AFB8}"/>
                </a:ext>
              </a:extLst>
            </p:cNvPr>
            <p:cNvSpPr txBox="1"/>
            <p:nvPr/>
          </p:nvSpPr>
          <p:spPr>
            <a:xfrm>
              <a:off x="6003055" y="1904611"/>
              <a:ext cx="1051506"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dirty="0">
                  <a:cs typeface="Calibri" panose="020F0502020204030204" pitchFamily="34" charset="0"/>
                </a:rPr>
                <a:t>273</a:t>
              </a:r>
            </a:p>
            <a:p>
              <a:pPr algn="ctr"/>
              <a:r>
                <a:rPr lang="lt-LT" sz="1400" dirty="0">
                  <a:cs typeface="Calibri" panose="020F0502020204030204" pitchFamily="34" charset="0"/>
                </a:rPr>
                <a:t> 5,89 proc.</a:t>
              </a:r>
            </a:p>
          </p:txBody>
        </p:sp>
        <p:cxnSp>
          <p:nvCxnSpPr>
            <p:cNvPr id="22" name="Tiesioji rodyklės jungtis 21">
              <a:extLst>
                <a:ext uri="{FF2B5EF4-FFF2-40B4-BE49-F238E27FC236}">
                  <a16:creationId xmlns:a16="http://schemas.microsoft.com/office/drawing/2014/main" id="{65BD299A-D419-6966-31EA-3E90A0E1B480}"/>
                </a:ext>
              </a:extLst>
            </p:cNvPr>
            <p:cNvCxnSpPr/>
            <p:nvPr/>
          </p:nvCxnSpPr>
          <p:spPr>
            <a:xfrm flipV="1">
              <a:off x="7635420" y="1524962"/>
              <a:ext cx="714375" cy="5715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3" name="TextBox 20">
              <a:extLst>
                <a:ext uri="{FF2B5EF4-FFF2-40B4-BE49-F238E27FC236}">
                  <a16:creationId xmlns:a16="http://schemas.microsoft.com/office/drawing/2014/main" id="{6903082F-CA63-5190-A673-F7D91B927A39}"/>
                </a:ext>
              </a:extLst>
            </p:cNvPr>
            <p:cNvSpPr txBox="1"/>
            <p:nvPr/>
          </p:nvSpPr>
          <p:spPr>
            <a:xfrm>
              <a:off x="7454182" y="1854988"/>
              <a:ext cx="1080360"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dirty="0">
                  <a:cs typeface="Calibri" panose="020F0502020204030204" pitchFamily="34" charset="0"/>
                </a:rPr>
                <a:t>52</a:t>
              </a:r>
            </a:p>
            <a:p>
              <a:pPr algn="ctr"/>
              <a:r>
                <a:rPr lang="lt-LT" sz="1400" dirty="0">
                  <a:cs typeface="Calibri" panose="020F0502020204030204" pitchFamily="34" charset="0"/>
                </a:rPr>
                <a:t> 1,06 proc.</a:t>
              </a:r>
            </a:p>
          </p:txBody>
        </p:sp>
        <p:cxnSp>
          <p:nvCxnSpPr>
            <p:cNvPr id="24" name="Tiesioji rodyklės jungtis 23">
              <a:extLst>
                <a:ext uri="{FF2B5EF4-FFF2-40B4-BE49-F238E27FC236}">
                  <a16:creationId xmlns:a16="http://schemas.microsoft.com/office/drawing/2014/main" id="{8C831EC7-6524-51EC-2238-040E75B4A1AF}"/>
                </a:ext>
              </a:extLst>
            </p:cNvPr>
            <p:cNvCxnSpPr/>
            <p:nvPr/>
          </p:nvCxnSpPr>
          <p:spPr>
            <a:xfrm flipV="1">
              <a:off x="7635419" y="3479732"/>
              <a:ext cx="714376" cy="8374"/>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cxnSp>
          <p:nvCxnSpPr>
            <p:cNvPr id="25" name="Tiesioji rodyklės jungtis 24">
              <a:extLst>
                <a:ext uri="{FF2B5EF4-FFF2-40B4-BE49-F238E27FC236}">
                  <a16:creationId xmlns:a16="http://schemas.microsoft.com/office/drawing/2014/main" id="{D1DBD3D3-1EC4-A818-DA8E-B401E247F06D}"/>
                </a:ext>
              </a:extLst>
            </p:cNvPr>
            <p:cNvCxnSpPr>
              <a:cxnSpLocks/>
            </p:cNvCxnSpPr>
            <p:nvPr/>
          </p:nvCxnSpPr>
          <p:spPr>
            <a:xfrm>
              <a:off x="9131988" y="1582112"/>
              <a:ext cx="725244"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27" name="TextBox 20">
              <a:extLst>
                <a:ext uri="{FF2B5EF4-FFF2-40B4-BE49-F238E27FC236}">
                  <a16:creationId xmlns:a16="http://schemas.microsoft.com/office/drawing/2014/main" id="{806450B3-4DFA-E9E0-2516-8CA03327752D}"/>
                </a:ext>
              </a:extLst>
            </p:cNvPr>
            <p:cNvSpPr txBox="1"/>
            <p:nvPr/>
          </p:nvSpPr>
          <p:spPr>
            <a:xfrm>
              <a:off x="8935704" y="1866946"/>
              <a:ext cx="1141274"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lt-LT" sz="1400" b="1" dirty="0">
                  <a:cs typeface="Calibri" panose="020F0502020204030204" pitchFamily="34" charset="0"/>
                </a:rPr>
                <a:t>-</a:t>
              </a:r>
              <a:r>
                <a:rPr lang="en-US" sz="1400" b="1" dirty="0">
                  <a:cs typeface="Calibri" panose="020F0502020204030204" pitchFamily="34" charset="0"/>
                </a:rPr>
                <a:t>127</a:t>
              </a:r>
              <a:endParaRPr lang="lt-LT" sz="1400" b="1" dirty="0">
                <a:cs typeface="Calibri" panose="020F0502020204030204" pitchFamily="34" charset="0"/>
              </a:endParaRPr>
            </a:p>
            <a:p>
              <a:pPr algn="ctr"/>
              <a:r>
                <a:rPr lang="lt-LT" sz="1400" b="1" dirty="0">
                  <a:cs typeface="Calibri" panose="020F0502020204030204" pitchFamily="34" charset="0"/>
                </a:rPr>
                <a:t> </a:t>
              </a:r>
              <a:r>
                <a:rPr lang="en-US" sz="1400" b="1" dirty="0">
                  <a:cs typeface="Calibri" panose="020F0502020204030204" pitchFamily="34" charset="0"/>
                </a:rPr>
                <a:t>-2,62</a:t>
              </a:r>
              <a:r>
                <a:rPr lang="lt-LT" sz="1400" b="1" dirty="0">
                  <a:cs typeface="Calibri" panose="020F0502020204030204" pitchFamily="34" charset="0"/>
                </a:rPr>
                <a:t> proc.</a:t>
              </a:r>
            </a:p>
          </p:txBody>
        </p:sp>
        <p:cxnSp>
          <p:nvCxnSpPr>
            <p:cNvPr id="28" name="Tiesioji rodyklės jungtis 27">
              <a:extLst>
                <a:ext uri="{FF2B5EF4-FFF2-40B4-BE49-F238E27FC236}">
                  <a16:creationId xmlns:a16="http://schemas.microsoft.com/office/drawing/2014/main" id="{ADC5A852-9D98-363A-D0C4-A9255CA666A5}"/>
                </a:ext>
              </a:extLst>
            </p:cNvPr>
            <p:cNvCxnSpPr>
              <a:cxnSpLocks/>
            </p:cNvCxnSpPr>
            <p:nvPr/>
          </p:nvCxnSpPr>
          <p:spPr>
            <a:xfrm flipV="1">
              <a:off x="9137422" y="3429000"/>
              <a:ext cx="719810" cy="10788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0" name="TextBox 18">
              <a:extLst>
                <a:ext uri="{FF2B5EF4-FFF2-40B4-BE49-F238E27FC236}">
                  <a16:creationId xmlns:a16="http://schemas.microsoft.com/office/drawing/2014/main" id="{15596006-071D-A925-AC20-567B3AADB973}"/>
                </a:ext>
              </a:extLst>
            </p:cNvPr>
            <p:cNvSpPr txBox="1"/>
            <p:nvPr/>
          </p:nvSpPr>
          <p:spPr>
            <a:xfrm>
              <a:off x="8949097" y="3643487"/>
              <a:ext cx="1037079" cy="523220"/>
            </a:xfrm>
            <a:prstGeom prst="rect">
              <a:avLst/>
            </a:prstGeom>
            <a:noFill/>
          </p:spPr>
          <p:style>
            <a:lnRef idx="0">
              <a:scrgbClr r="0" g="0" b="0"/>
            </a:lnRef>
            <a:fillRef idx="0">
              <a:scrgbClr r="0" g="0" b="0"/>
            </a:fillRef>
            <a:effectRef idx="0">
              <a:scrgbClr r="0" g="0" b="0"/>
            </a:effectRef>
            <a:fontRef idx="minor">
              <a:schemeClr val="tx1"/>
            </a:fontRef>
          </p:style>
          <p:txBody>
            <a:bodyPr wrap="none" rtlCol="0" anchor="ctr">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en-US" sz="1400" b="1" dirty="0">
                  <a:cs typeface="Calibri" panose="020F0502020204030204" pitchFamily="34" charset="0"/>
                </a:rPr>
                <a:t>316</a:t>
              </a:r>
              <a:endParaRPr lang="lt-LT" sz="1400" b="1" dirty="0">
                <a:cs typeface="Calibri" panose="020F0502020204030204" pitchFamily="34" charset="0"/>
              </a:endParaRPr>
            </a:p>
            <a:p>
              <a:pPr algn="ctr"/>
              <a:r>
                <a:rPr lang="en-US" sz="1400" b="1" dirty="0">
                  <a:cs typeface="Calibri" panose="020F0502020204030204" pitchFamily="34" charset="0"/>
                </a:rPr>
                <a:t>0,91 </a:t>
              </a:r>
              <a:r>
                <a:rPr lang="lt-LT" sz="1400" b="1" dirty="0">
                  <a:cs typeface="Calibri" panose="020F0502020204030204" pitchFamily="34" charset="0"/>
                </a:rPr>
                <a:t>proc.</a:t>
              </a:r>
            </a:p>
          </p:txBody>
        </p:sp>
      </p:grpSp>
    </p:spTree>
    <p:extLst>
      <p:ext uri="{BB962C8B-B14F-4D97-AF65-F5344CB8AC3E}">
        <p14:creationId xmlns:p14="http://schemas.microsoft.com/office/powerpoint/2010/main" val="26786633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00000000-0008-0000-0000-000004000000}"/>
              </a:ext>
            </a:extLst>
          </p:cNvPr>
          <p:cNvGraphicFramePr>
            <a:graphicFrameLocks/>
          </p:cNvGraphicFramePr>
          <p:nvPr/>
        </p:nvGraphicFramePr>
        <p:xfrm>
          <a:off x="356616" y="864108"/>
          <a:ext cx="11320272" cy="5129784"/>
        </p:xfrm>
        <a:graphic>
          <a:graphicData uri="http://schemas.openxmlformats.org/drawingml/2006/chart">
            <c:chart xmlns:c="http://schemas.openxmlformats.org/drawingml/2006/chart" xmlns:r="http://schemas.openxmlformats.org/officeDocument/2006/relationships" r:id="rId2"/>
          </a:graphicData>
        </a:graphic>
      </p:graphicFrame>
      <p:sp>
        <p:nvSpPr>
          <p:cNvPr id="6" name="Pavadinimas 2">
            <a:extLst>
              <a:ext uri="{FF2B5EF4-FFF2-40B4-BE49-F238E27FC236}">
                <a16:creationId xmlns:a16="http://schemas.microsoft.com/office/drawing/2014/main" id="{B760DE4A-8433-D043-AB64-EF6616CD24C5}"/>
              </a:ext>
            </a:extLst>
          </p:cNvPr>
          <p:cNvSpPr>
            <a:spLocks noGrp="1"/>
          </p:cNvSpPr>
          <p:nvPr>
            <p:ph type="title"/>
          </p:nvPr>
        </p:nvSpPr>
        <p:spPr>
          <a:xfrm>
            <a:off x="615889" y="163684"/>
            <a:ext cx="11060999" cy="810152"/>
          </a:xfrm>
        </p:spPr>
        <p:txBody>
          <a:bodyPr>
            <a:normAutofit fontScale="90000"/>
          </a:bodyPr>
          <a:lstStyle/>
          <a:p>
            <a:r>
              <a:rPr lang="lt-LT" sz="3000" dirty="0">
                <a:latin typeface="+mn-lt"/>
              </a:rPr>
              <a:t>SUP mokinių (d. ir l.</a:t>
            </a:r>
            <a:r>
              <a:rPr lang="en-US" sz="3000" dirty="0">
                <a:latin typeface="+mn-lt"/>
              </a:rPr>
              <a:t> </a:t>
            </a:r>
            <a:r>
              <a:rPr lang="lt-LT" sz="3000" dirty="0">
                <a:latin typeface="+mn-lt"/>
              </a:rPr>
              <a:t>d. poreikių) dalis </a:t>
            </a:r>
            <a:r>
              <a:rPr lang="lt-LT" sz="3000" dirty="0" err="1">
                <a:latin typeface="+mn-lt"/>
              </a:rPr>
              <a:t>BUM‘e</a:t>
            </a:r>
            <a:r>
              <a:rPr lang="lt-LT" sz="3000" dirty="0">
                <a:latin typeface="+mn-lt"/>
              </a:rPr>
              <a:t> ir specialiosiose mokyklose</a:t>
            </a:r>
            <a:endParaRPr lang="lt-LT" sz="2000" dirty="0">
              <a:latin typeface="+mn-lt"/>
            </a:endParaRPr>
          </a:p>
        </p:txBody>
      </p:sp>
      <p:cxnSp>
        <p:nvCxnSpPr>
          <p:cNvPr id="8" name="Tiesioji jungtis 7">
            <a:extLst>
              <a:ext uri="{FF2B5EF4-FFF2-40B4-BE49-F238E27FC236}">
                <a16:creationId xmlns:a16="http://schemas.microsoft.com/office/drawing/2014/main" id="{0F8AC584-A7BC-6BA6-51FB-D2460C0CF4F7}"/>
              </a:ext>
            </a:extLst>
          </p:cNvPr>
          <p:cNvCxnSpPr>
            <a:cxnSpLocks/>
          </p:cNvCxnSpPr>
          <p:nvPr/>
        </p:nvCxnSpPr>
        <p:spPr>
          <a:xfrm>
            <a:off x="1920240" y="1563624"/>
            <a:ext cx="9308592" cy="530352"/>
          </a:xfrm>
          <a:prstGeom prst="line">
            <a:avLst/>
          </a:prstGeom>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8054667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upė 46">
            <a:extLst>
              <a:ext uri="{FF2B5EF4-FFF2-40B4-BE49-F238E27FC236}">
                <a16:creationId xmlns:a16="http://schemas.microsoft.com/office/drawing/2014/main" id="{35D08FD4-76A8-B20A-2419-A13FA54B3619}"/>
              </a:ext>
            </a:extLst>
          </p:cNvPr>
          <p:cNvGrpSpPr/>
          <p:nvPr/>
        </p:nvGrpSpPr>
        <p:grpSpPr>
          <a:xfrm>
            <a:off x="621792" y="1417320"/>
            <a:ext cx="5312664" cy="2148840"/>
            <a:chOff x="621792" y="1417320"/>
            <a:chExt cx="5312664" cy="2148840"/>
          </a:xfrm>
        </p:grpSpPr>
        <p:sp>
          <p:nvSpPr>
            <p:cNvPr id="48" name="Shape 5">
              <a:extLst>
                <a:ext uri="{FF2B5EF4-FFF2-40B4-BE49-F238E27FC236}">
                  <a16:creationId xmlns:a16="http://schemas.microsoft.com/office/drawing/2014/main" id="{09846437-FD64-3AB7-5A00-2327BC0C163E}"/>
                </a:ext>
              </a:extLst>
            </p:cNvPr>
            <p:cNvSpPr/>
            <p:nvPr/>
          </p:nvSpPr>
          <p:spPr>
            <a:xfrm>
              <a:off x="621792" y="1417320"/>
              <a:ext cx="5312664" cy="2148840"/>
            </a:xfrm>
            <a:prstGeom prst="roundRect">
              <a:avLst>
                <a:gd name="adj" fmla="val 3404"/>
              </a:avLst>
            </a:prstGeom>
            <a:solidFill>
              <a:srgbClr val="FFFFFF"/>
            </a:solidFill>
            <a:ln w="12700">
              <a:solidFill>
                <a:srgbClr val="E4E7EB"/>
              </a:solidFill>
              <a:prstDash val="solid"/>
            </a:ln>
          </p:spPr>
          <p:txBody>
            <a:bodyPr/>
            <a:lstStyle/>
            <a:p>
              <a:endParaRPr lang="lt-LT"/>
            </a:p>
          </p:txBody>
        </p:sp>
        <p:sp>
          <p:nvSpPr>
            <p:cNvPr id="49" name="Shape 6">
              <a:extLst>
                <a:ext uri="{FF2B5EF4-FFF2-40B4-BE49-F238E27FC236}">
                  <a16:creationId xmlns:a16="http://schemas.microsoft.com/office/drawing/2014/main" id="{75EEC691-BB8E-F249-D1F3-26CFFF6E1E4C}"/>
                </a:ext>
              </a:extLst>
            </p:cNvPr>
            <p:cNvSpPr/>
            <p:nvPr/>
          </p:nvSpPr>
          <p:spPr>
            <a:xfrm>
              <a:off x="621792" y="1417320"/>
              <a:ext cx="109728" cy="2148840"/>
            </a:xfrm>
            <a:prstGeom prst="roundRect">
              <a:avLst>
                <a:gd name="adj" fmla="val 50000"/>
              </a:avLst>
            </a:prstGeom>
            <a:solidFill>
              <a:srgbClr val="2E9D67"/>
            </a:solidFill>
            <a:ln w="12700">
              <a:solidFill>
                <a:srgbClr val="2E9D67"/>
              </a:solidFill>
              <a:prstDash val="solid"/>
            </a:ln>
          </p:spPr>
          <p:txBody>
            <a:bodyPr/>
            <a:lstStyle/>
            <a:p>
              <a:endParaRPr lang="lt-LT"/>
            </a:p>
          </p:txBody>
        </p:sp>
        <p:sp>
          <p:nvSpPr>
            <p:cNvPr id="50" name="Shape 7">
              <a:extLst>
                <a:ext uri="{FF2B5EF4-FFF2-40B4-BE49-F238E27FC236}">
                  <a16:creationId xmlns:a16="http://schemas.microsoft.com/office/drawing/2014/main" id="{BCD0D986-9DAC-DB80-6380-C585D6B243FB}"/>
                </a:ext>
              </a:extLst>
            </p:cNvPr>
            <p:cNvSpPr/>
            <p:nvPr/>
          </p:nvSpPr>
          <p:spPr>
            <a:xfrm>
              <a:off x="978408" y="1755648"/>
              <a:ext cx="685800" cy="685800"/>
            </a:xfrm>
            <a:prstGeom prst="ellipse">
              <a:avLst/>
            </a:prstGeom>
            <a:solidFill>
              <a:srgbClr val="EAF7F0"/>
            </a:solidFill>
            <a:ln w="12700">
              <a:solidFill>
                <a:srgbClr val="EAF7F0"/>
              </a:solidFill>
              <a:prstDash val="solid"/>
            </a:ln>
          </p:spPr>
          <p:txBody>
            <a:bodyPr/>
            <a:lstStyle/>
            <a:p>
              <a:endParaRPr lang="lt-LT"/>
            </a:p>
          </p:txBody>
        </p:sp>
        <p:pic>
          <p:nvPicPr>
            <p:cNvPr id="51" name="Image 0" descr="preencoded.png">
              <a:extLst>
                <a:ext uri="{FF2B5EF4-FFF2-40B4-BE49-F238E27FC236}">
                  <a16:creationId xmlns:a16="http://schemas.microsoft.com/office/drawing/2014/main" id="{51BB3FE3-CF18-1920-0760-5195BEC3A7B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124712" y="1901952"/>
              <a:ext cx="393192" cy="393192"/>
            </a:xfrm>
            <a:prstGeom prst="rect">
              <a:avLst/>
            </a:prstGeom>
          </p:spPr>
        </p:pic>
        <p:sp>
          <p:nvSpPr>
            <p:cNvPr id="52" name="Text 9">
              <a:extLst>
                <a:ext uri="{FF2B5EF4-FFF2-40B4-BE49-F238E27FC236}">
                  <a16:creationId xmlns:a16="http://schemas.microsoft.com/office/drawing/2014/main" id="{FC1EA3ED-87DA-5FED-03D1-929700DC10A9}"/>
                </a:ext>
              </a:extLst>
            </p:cNvPr>
            <p:cNvSpPr/>
            <p:nvPr/>
          </p:nvSpPr>
          <p:spPr>
            <a:xfrm>
              <a:off x="1856232" y="1810512"/>
              <a:ext cx="3383280" cy="320040"/>
            </a:xfrm>
            <a:prstGeom prst="rect">
              <a:avLst/>
            </a:prstGeom>
            <a:noFill/>
            <a:ln/>
          </p:spPr>
          <p:txBody>
            <a:bodyPr wrap="square" lIns="0" tIns="0" rIns="0" bIns="0" rtlCol="0" anchor="ctr"/>
            <a:lstStyle/>
            <a:p>
              <a:pPr marL="0" indent="0">
                <a:buNone/>
              </a:pPr>
              <a:r>
                <a:rPr lang="en-US" sz="1800" b="1" kern="0" spc="20" dirty="0">
                  <a:solidFill>
                    <a:srgbClr val="1F2933"/>
                  </a:solidFill>
                  <a:latin typeface="Aptos Display" pitchFamily="34" charset="0"/>
                  <a:ea typeface="Aptos Display" pitchFamily="34" charset="-122"/>
                  <a:cs typeface="Aptos Display" pitchFamily="34" charset="-120"/>
                </a:rPr>
                <a:t>MOKINIŲ PAŽANGA</a:t>
              </a:r>
              <a:endParaRPr lang="en-US" sz="1800" dirty="0"/>
            </a:p>
          </p:txBody>
        </p:sp>
        <p:sp>
          <p:nvSpPr>
            <p:cNvPr id="53" name="Text 10">
              <a:extLst>
                <a:ext uri="{FF2B5EF4-FFF2-40B4-BE49-F238E27FC236}">
                  <a16:creationId xmlns:a16="http://schemas.microsoft.com/office/drawing/2014/main" id="{5DECAA64-96C4-456C-A653-2DEDC3EB331B}"/>
                </a:ext>
              </a:extLst>
            </p:cNvPr>
            <p:cNvSpPr/>
            <p:nvPr/>
          </p:nvSpPr>
          <p:spPr>
            <a:xfrm>
              <a:off x="1856232" y="2249424"/>
              <a:ext cx="3584448" cy="896112"/>
            </a:xfrm>
            <a:prstGeom prst="rect">
              <a:avLst/>
            </a:prstGeom>
            <a:noFill/>
            <a:ln/>
          </p:spPr>
          <p:txBody>
            <a:bodyPr wrap="square" lIns="0" tIns="0" rIns="0" bIns="0" rtlCol="0" anchor="ctr">
              <a:normAutofit/>
            </a:bodyPr>
            <a:lstStyle/>
            <a:p>
              <a:pPr marL="0" indent="0">
                <a:lnSpc>
                  <a:spcPct val="105000"/>
                </a:lnSpc>
                <a:buNone/>
              </a:pPr>
              <a:r>
                <a:rPr lang="en-US" sz="1320" dirty="0">
                  <a:solidFill>
                    <a:srgbClr val="52606D"/>
                  </a:solidFill>
                  <a:latin typeface="Aptos" pitchFamily="34" charset="0"/>
                  <a:ea typeface="Aptos" pitchFamily="34" charset="-122"/>
                  <a:cs typeface="Aptos" pitchFamily="34" charset="-120"/>
                </a:rPr>
                <a:t>Nuosekliai gerinti mokinių pasiekimus, mažinti atotrūkius ir užtikrinti tolygesnius rezultatus visose Kauno </a:t>
              </a:r>
              <a:r>
                <a:rPr lang="lt-LT" sz="1320" dirty="0">
                  <a:solidFill>
                    <a:srgbClr val="52606D"/>
                  </a:solidFill>
                  <a:latin typeface="Aptos" pitchFamily="34" charset="0"/>
                  <a:ea typeface="Aptos" pitchFamily="34" charset="-122"/>
                  <a:cs typeface="Aptos" pitchFamily="34" charset="-120"/>
                </a:rPr>
                <a:t>m. </a:t>
              </a:r>
              <a:r>
                <a:rPr lang="en-US" sz="1320" dirty="0" err="1">
                  <a:solidFill>
                    <a:srgbClr val="52606D"/>
                  </a:solidFill>
                  <a:latin typeface="Aptos" pitchFamily="34" charset="0"/>
                  <a:ea typeface="Aptos" pitchFamily="34" charset="-122"/>
                  <a:cs typeface="Aptos" pitchFamily="34" charset="-120"/>
                </a:rPr>
                <a:t>mokyklose</a:t>
              </a:r>
              <a:r>
                <a:rPr lang="en-US" sz="1320" dirty="0">
                  <a:solidFill>
                    <a:srgbClr val="52606D"/>
                  </a:solidFill>
                  <a:latin typeface="Aptos" pitchFamily="34" charset="0"/>
                  <a:ea typeface="Aptos" pitchFamily="34" charset="-122"/>
                  <a:cs typeface="Aptos" pitchFamily="34" charset="-120"/>
                </a:rPr>
                <a:t>.</a:t>
              </a:r>
              <a:endParaRPr lang="en-US" sz="1320" dirty="0"/>
            </a:p>
          </p:txBody>
        </p:sp>
      </p:grpSp>
      <p:grpSp>
        <p:nvGrpSpPr>
          <p:cNvPr id="54" name="Grupė 53">
            <a:extLst>
              <a:ext uri="{FF2B5EF4-FFF2-40B4-BE49-F238E27FC236}">
                <a16:creationId xmlns:a16="http://schemas.microsoft.com/office/drawing/2014/main" id="{FC90C5F6-9A1F-07B4-CA7C-2F1C3D190ED2}"/>
              </a:ext>
            </a:extLst>
          </p:cNvPr>
          <p:cNvGrpSpPr/>
          <p:nvPr/>
        </p:nvGrpSpPr>
        <p:grpSpPr>
          <a:xfrm>
            <a:off x="6254496" y="1417320"/>
            <a:ext cx="5312664" cy="2148840"/>
            <a:chOff x="6254496" y="1417320"/>
            <a:chExt cx="5312664" cy="2148840"/>
          </a:xfrm>
        </p:grpSpPr>
        <p:sp>
          <p:nvSpPr>
            <p:cNvPr id="55" name="Shape 11">
              <a:extLst>
                <a:ext uri="{FF2B5EF4-FFF2-40B4-BE49-F238E27FC236}">
                  <a16:creationId xmlns:a16="http://schemas.microsoft.com/office/drawing/2014/main" id="{5B913314-E24B-6E28-6CA2-BF3307D2BDB4}"/>
                </a:ext>
              </a:extLst>
            </p:cNvPr>
            <p:cNvSpPr/>
            <p:nvPr/>
          </p:nvSpPr>
          <p:spPr>
            <a:xfrm>
              <a:off x="6254496" y="1417320"/>
              <a:ext cx="5312664" cy="2148840"/>
            </a:xfrm>
            <a:prstGeom prst="roundRect">
              <a:avLst>
                <a:gd name="adj" fmla="val 3404"/>
              </a:avLst>
            </a:prstGeom>
            <a:solidFill>
              <a:srgbClr val="FFFFFF"/>
            </a:solidFill>
            <a:ln w="12700">
              <a:solidFill>
                <a:srgbClr val="E4E7EB"/>
              </a:solidFill>
              <a:prstDash val="solid"/>
            </a:ln>
          </p:spPr>
          <p:txBody>
            <a:bodyPr/>
            <a:lstStyle/>
            <a:p>
              <a:endParaRPr lang="lt-LT"/>
            </a:p>
          </p:txBody>
        </p:sp>
        <p:sp>
          <p:nvSpPr>
            <p:cNvPr id="56" name="Shape 12">
              <a:extLst>
                <a:ext uri="{FF2B5EF4-FFF2-40B4-BE49-F238E27FC236}">
                  <a16:creationId xmlns:a16="http://schemas.microsoft.com/office/drawing/2014/main" id="{83B143E8-423D-C81F-B870-D64CD2B7DFA5}"/>
                </a:ext>
              </a:extLst>
            </p:cNvPr>
            <p:cNvSpPr/>
            <p:nvPr/>
          </p:nvSpPr>
          <p:spPr>
            <a:xfrm>
              <a:off x="6254496" y="1417320"/>
              <a:ext cx="109728" cy="2148840"/>
            </a:xfrm>
            <a:prstGeom prst="roundRect">
              <a:avLst>
                <a:gd name="adj" fmla="val 50000"/>
              </a:avLst>
            </a:prstGeom>
            <a:solidFill>
              <a:srgbClr val="D85B4A"/>
            </a:solidFill>
            <a:ln w="12700">
              <a:solidFill>
                <a:srgbClr val="D85B4A"/>
              </a:solidFill>
              <a:prstDash val="solid"/>
            </a:ln>
          </p:spPr>
          <p:txBody>
            <a:bodyPr/>
            <a:lstStyle/>
            <a:p>
              <a:endParaRPr lang="lt-LT"/>
            </a:p>
          </p:txBody>
        </p:sp>
        <p:sp>
          <p:nvSpPr>
            <p:cNvPr id="57" name="Shape 13">
              <a:extLst>
                <a:ext uri="{FF2B5EF4-FFF2-40B4-BE49-F238E27FC236}">
                  <a16:creationId xmlns:a16="http://schemas.microsoft.com/office/drawing/2014/main" id="{70E4486B-DF30-746D-97C8-2CC7A3F9A637}"/>
                </a:ext>
              </a:extLst>
            </p:cNvPr>
            <p:cNvSpPr/>
            <p:nvPr/>
          </p:nvSpPr>
          <p:spPr>
            <a:xfrm>
              <a:off x="6611112" y="1755648"/>
              <a:ext cx="685800" cy="685800"/>
            </a:xfrm>
            <a:prstGeom prst="ellipse">
              <a:avLst/>
            </a:prstGeom>
            <a:solidFill>
              <a:srgbClr val="FCEFED"/>
            </a:solidFill>
            <a:ln w="12700">
              <a:solidFill>
                <a:srgbClr val="FCEFED"/>
              </a:solidFill>
              <a:prstDash val="solid"/>
            </a:ln>
          </p:spPr>
          <p:txBody>
            <a:bodyPr/>
            <a:lstStyle/>
            <a:p>
              <a:endParaRPr lang="lt-LT"/>
            </a:p>
          </p:txBody>
        </p:sp>
        <p:pic>
          <p:nvPicPr>
            <p:cNvPr id="58" name="Image 1" descr="preencoded.png">
              <a:extLst>
                <a:ext uri="{FF2B5EF4-FFF2-40B4-BE49-F238E27FC236}">
                  <a16:creationId xmlns:a16="http://schemas.microsoft.com/office/drawing/2014/main" id="{7441C176-E794-E73E-C7EB-ABCFB79BAA8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57416" y="1901952"/>
              <a:ext cx="393192" cy="393192"/>
            </a:xfrm>
            <a:prstGeom prst="rect">
              <a:avLst/>
            </a:prstGeom>
          </p:spPr>
        </p:pic>
        <p:sp>
          <p:nvSpPr>
            <p:cNvPr id="59" name="Text 15">
              <a:extLst>
                <a:ext uri="{FF2B5EF4-FFF2-40B4-BE49-F238E27FC236}">
                  <a16:creationId xmlns:a16="http://schemas.microsoft.com/office/drawing/2014/main" id="{C0019D94-C9B2-4288-E863-7A96EBADCCF3}"/>
                </a:ext>
              </a:extLst>
            </p:cNvPr>
            <p:cNvSpPr/>
            <p:nvPr/>
          </p:nvSpPr>
          <p:spPr>
            <a:xfrm>
              <a:off x="7488936" y="1810512"/>
              <a:ext cx="3383280" cy="320040"/>
            </a:xfrm>
            <a:prstGeom prst="rect">
              <a:avLst/>
            </a:prstGeom>
            <a:noFill/>
            <a:ln/>
          </p:spPr>
          <p:txBody>
            <a:bodyPr wrap="square" lIns="0" tIns="0" rIns="0" bIns="0" rtlCol="0" anchor="ctr"/>
            <a:lstStyle/>
            <a:p>
              <a:pPr marL="0" indent="0">
                <a:buNone/>
              </a:pPr>
              <a:r>
                <a:rPr lang="en-US" sz="1800" b="1" kern="0" spc="20" dirty="0">
                  <a:solidFill>
                    <a:srgbClr val="1F2933"/>
                  </a:solidFill>
                  <a:latin typeface="Aptos Display" pitchFamily="34" charset="0"/>
                  <a:ea typeface="Aptos Display" pitchFamily="34" charset="-122"/>
                  <a:cs typeface="Aptos Display" pitchFamily="34" charset="-120"/>
                </a:rPr>
                <a:t>SAUGUMAS IR ĮTRAUKTIS</a:t>
              </a:r>
              <a:endParaRPr lang="en-US" sz="1800" dirty="0"/>
            </a:p>
          </p:txBody>
        </p:sp>
        <p:sp>
          <p:nvSpPr>
            <p:cNvPr id="60" name="Text 16">
              <a:extLst>
                <a:ext uri="{FF2B5EF4-FFF2-40B4-BE49-F238E27FC236}">
                  <a16:creationId xmlns:a16="http://schemas.microsoft.com/office/drawing/2014/main" id="{3FE7652F-2060-8511-7782-4A1B5883AB96}"/>
                </a:ext>
              </a:extLst>
            </p:cNvPr>
            <p:cNvSpPr/>
            <p:nvPr/>
          </p:nvSpPr>
          <p:spPr>
            <a:xfrm>
              <a:off x="7488936" y="2249424"/>
              <a:ext cx="3584448" cy="896112"/>
            </a:xfrm>
            <a:prstGeom prst="rect">
              <a:avLst/>
            </a:prstGeom>
            <a:noFill/>
            <a:ln/>
          </p:spPr>
          <p:txBody>
            <a:bodyPr wrap="square" lIns="0" tIns="0" rIns="0" bIns="0" rtlCol="0" anchor="ctr">
              <a:normAutofit/>
            </a:bodyPr>
            <a:lstStyle/>
            <a:p>
              <a:pPr marL="0" indent="0">
                <a:lnSpc>
                  <a:spcPct val="105000"/>
                </a:lnSpc>
                <a:buNone/>
              </a:pPr>
              <a:r>
                <a:rPr lang="en-US" sz="1320" dirty="0">
                  <a:solidFill>
                    <a:srgbClr val="52606D"/>
                  </a:solidFill>
                  <a:latin typeface="Aptos" pitchFamily="34" charset="0"/>
                  <a:ea typeface="Aptos" pitchFamily="34" charset="-122"/>
                  <a:cs typeface="Aptos" pitchFamily="34" charset="-120"/>
                </a:rPr>
                <a:t>Kurti saugią, įtraukią ir palaikančią ugdymosi aplinką kiekvienam vaikui.</a:t>
              </a:r>
              <a:endParaRPr lang="en-US" sz="1320" dirty="0"/>
            </a:p>
          </p:txBody>
        </p:sp>
      </p:grpSp>
      <p:sp>
        <p:nvSpPr>
          <p:cNvPr id="62" name="TextBox 61">
            <a:extLst>
              <a:ext uri="{FF2B5EF4-FFF2-40B4-BE49-F238E27FC236}">
                <a16:creationId xmlns:a16="http://schemas.microsoft.com/office/drawing/2014/main" id="{BCE1F725-DAF8-5069-9F32-2DB7AF4BDE5F}"/>
              </a:ext>
            </a:extLst>
          </p:cNvPr>
          <p:cNvSpPr txBox="1"/>
          <p:nvPr/>
        </p:nvSpPr>
        <p:spPr>
          <a:xfrm>
            <a:off x="448638" y="388616"/>
            <a:ext cx="6006965"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3200" i="0" u="none" strike="noStrike" kern="1200" cap="none" spc="0" normalizeH="0" baseline="0" noProof="0" dirty="0">
                <a:ln>
                  <a:noFill/>
                </a:ln>
                <a:solidFill>
                  <a:srgbClr val="262626"/>
                </a:solidFill>
                <a:effectLst/>
                <a:uLnTx/>
                <a:uFillTx/>
                <a:latin typeface="Open Sans"/>
                <a:ea typeface="+mn-ea"/>
                <a:cs typeface="+mn-cs"/>
              </a:rPr>
              <a:t>KAUNO ŠVIETIMO PRIORITETAI</a:t>
            </a:r>
          </a:p>
        </p:txBody>
      </p:sp>
      <p:sp>
        <p:nvSpPr>
          <p:cNvPr id="64" name="Text 18">
            <a:extLst>
              <a:ext uri="{FF2B5EF4-FFF2-40B4-BE49-F238E27FC236}">
                <a16:creationId xmlns:a16="http://schemas.microsoft.com/office/drawing/2014/main" id="{9EDCF68F-3584-D0B5-8E81-D4E383134869}"/>
              </a:ext>
            </a:extLst>
          </p:cNvPr>
          <p:cNvSpPr/>
          <p:nvPr/>
        </p:nvSpPr>
        <p:spPr>
          <a:xfrm>
            <a:off x="4622292" y="3817620"/>
            <a:ext cx="2331720" cy="310896"/>
          </a:xfrm>
          <a:prstGeom prst="rect">
            <a:avLst/>
          </a:prstGeom>
          <a:noFill/>
          <a:ln/>
        </p:spPr>
        <p:txBody>
          <a:bodyPr wrap="square" lIns="0" tIns="0" rIns="0" bIns="0" rtlCol="0" anchor="ctr"/>
          <a:lstStyle/>
          <a:p>
            <a:pPr marL="0" indent="0">
              <a:buNone/>
            </a:pPr>
            <a:r>
              <a:rPr lang="en-US" sz="1700" b="1" dirty="0">
                <a:solidFill>
                  <a:srgbClr val="243B53"/>
                </a:solidFill>
                <a:latin typeface="Aptos Display" pitchFamily="34" charset="0"/>
                <a:ea typeface="Aptos Display" pitchFamily="34" charset="-122"/>
                <a:cs typeface="Aptos Display" pitchFamily="34" charset="-120"/>
              </a:rPr>
              <a:t>SĖKMĖS SĄLYGOS</a:t>
            </a:r>
            <a:endParaRPr lang="en-US" sz="1700" dirty="0"/>
          </a:p>
        </p:txBody>
      </p:sp>
      <p:grpSp>
        <p:nvGrpSpPr>
          <p:cNvPr id="65" name="Grupė 64">
            <a:extLst>
              <a:ext uri="{FF2B5EF4-FFF2-40B4-BE49-F238E27FC236}">
                <a16:creationId xmlns:a16="http://schemas.microsoft.com/office/drawing/2014/main" id="{6DDF8C5F-9C09-3C73-BD5E-4933D0C17C2C}"/>
              </a:ext>
            </a:extLst>
          </p:cNvPr>
          <p:cNvGrpSpPr/>
          <p:nvPr/>
        </p:nvGrpSpPr>
        <p:grpSpPr>
          <a:xfrm>
            <a:off x="717804" y="4430713"/>
            <a:ext cx="10433304" cy="1417320"/>
            <a:chOff x="621792" y="4645152"/>
            <a:chExt cx="10433304" cy="1417320"/>
          </a:xfrm>
        </p:grpSpPr>
        <p:sp>
          <p:nvSpPr>
            <p:cNvPr id="66" name="Shape 20">
              <a:extLst>
                <a:ext uri="{FF2B5EF4-FFF2-40B4-BE49-F238E27FC236}">
                  <a16:creationId xmlns:a16="http://schemas.microsoft.com/office/drawing/2014/main" id="{D79BB6EC-F8D0-C685-B2E7-C2D8A32AC948}"/>
                </a:ext>
              </a:extLst>
            </p:cNvPr>
            <p:cNvSpPr/>
            <p:nvPr/>
          </p:nvSpPr>
          <p:spPr>
            <a:xfrm>
              <a:off x="621792" y="4645152"/>
              <a:ext cx="3246120" cy="1417320"/>
            </a:xfrm>
            <a:prstGeom prst="roundRect">
              <a:avLst>
                <a:gd name="adj" fmla="val 3871"/>
              </a:avLst>
            </a:prstGeom>
            <a:solidFill>
              <a:srgbClr val="F1F5F8"/>
            </a:solidFill>
            <a:ln w="10160">
              <a:solidFill>
                <a:srgbClr val="E4E7EB"/>
              </a:solidFill>
              <a:prstDash val="solid"/>
            </a:ln>
          </p:spPr>
          <p:txBody>
            <a:bodyPr/>
            <a:lstStyle/>
            <a:p>
              <a:endParaRPr lang="lt-LT"/>
            </a:p>
          </p:txBody>
        </p:sp>
        <p:sp>
          <p:nvSpPr>
            <p:cNvPr id="67" name="Shape 21">
              <a:extLst>
                <a:ext uri="{FF2B5EF4-FFF2-40B4-BE49-F238E27FC236}">
                  <a16:creationId xmlns:a16="http://schemas.microsoft.com/office/drawing/2014/main" id="{1A3E64C8-EA02-01B7-B625-FAA080FC2AA2}"/>
                </a:ext>
              </a:extLst>
            </p:cNvPr>
            <p:cNvSpPr/>
            <p:nvPr/>
          </p:nvSpPr>
          <p:spPr>
            <a:xfrm>
              <a:off x="850392" y="4919472"/>
              <a:ext cx="521208" cy="521208"/>
            </a:xfrm>
            <a:prstGeom prst="ellipse">
              <a:avLst/>
            </a:prstGeom>
            <a:solidFill>
              <a:srgbClr val="FFFFFF"/>
            </a:solidFill>
            <a:ln w="10160">
              <a:solidFill>
                <a:srgbClr val="D9E2EC"/>
              </a:solidFill>
              <a:prstDash val="solid"/>
            </a:ln>
          </p:spPr>
          <p:txBody>
            <a:bodyPr/>
            <a:lstStyle/>
            <a:p>
              <a:endParaRPr lang="lt-LT"/>
            </a:p>
          </p:txBody>
        </p:sp>
        <p:pic>
          <p:nvPicPr>
            <p:cNvPr id="68" name="Image 2" descr="preencoded.png">
              <a:extLst>
                <a:ext uri="{FF2B5EF4-FFF2-40B4-BE49-F238E27FC236}">
                  <a16:creationId xmlns:a16="http://schemas.microsoft.com/office/drawing/2014/main" id="{E298B005-4C6F-D426-F0B8-D44351BB76C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0120" y="5029200"/>
              <a:ext cx="301752" cy="301752"/>
            </a:xfrm>
            <a:prstGeom prst="rect">
              <a:avLst/>
            </a:prstGeom>
          </p:spPr>
        </p:pic>
        <p:sp>
          <p:nvSpPr>
            <p:cNvPr id="69" name="Text 22">
              <a:extLst>
                <a:ext uri="{FF2B5EF4-FFF2-40B4-BE49-F238E27FC236}">
                  <a16:creationId xmlns:a16="http://schemas.microsoft.com/office/drawing/2014/main" id="{ADBDB82C-3E31-FF3E-67E0-D872CBDBF687}"/>
                </a:ext>
              </a:extLst>
            </p:cNvPr>
            <p:cNvSpPr/>
            <p:nvPr/>
          </p:nvSpPr>
          <p:spPr>
            <a:xfrm>
              <a:off x="1536192" y="4837176"/>
              <a:ext cx="2075688" cy="310896"/>
            </a:xfrm>
            <a:prstGeom prst="rect">
              <a:avLst/>
            </a:prstGeom>
            <a:noFill/>
            <a:ln/>
          </p:spPr>
          <p:txBody>
            <a:bodyPr wrap="square" lIns="0" tIns="0" rIns="0" bIns="0" rtlCol="0" anchor="ctr">
              <a:normAutofit/>
            </a:bodyPr>
            <a:lstStyle/>
            <a:p>
              <a:pPr marL="0" indent="0">
                <a:buNone/>
              </a:pPr>
              <a:r>
                <a:rPr lang="en-US" sz="1320" b="1" dirty="0">
                  <a:solidFill>
                    <a:srgbClr val="243B53"/>
                  </a:solidFill>
                  <a:latin typeface="Aptos Display" pitchFamily="34" charset="0"/>
                  <a:ea typeface="Aptos Display" pitchFamily="34" charset="-122"/>
                  <a:cs typeface="Aptos Display" pitchFamily="34" charset="-120"/>
                </a:rPr>
                <a:t>LYDERYSTĖ</a:t>
              </a:r>
              <a:endParaRPr lang="en-US" sz="1320" dirty="0"/>
            </a:p>
          </p:txBody>
        </p:sp>
        <p:sp>
          <p:nvSpPr>
            <p:cNvPr id="70" name="Text 23">
              <a:extLst>
                <a:ext uri="{FF2B5EF4-FFF2-40B4-BE49-F238E27FC236}">
                  <a16:creationId xmlns:a16="http://schemas.microsoft.com/office/drawing/2014/main" id="{894A2D6D-788B-6F7E-7E0E-47EAEBF2454E}"/>
                </a:ext>
              </a:extLst>
            </p:cNvPr>
            <p:cNvSpPr/>
            <p:nvPr/>
          </p:nvSpPr>
          <p:spPr>
            <a:xfrm>
              <a:off x="1536192" y="5212080"/>
              <a:ext cx="2075688" cy="566928"/>
            </a:xfrm>
            <a:prstGeom prst="rect">
              <a:avLst/>
            </a:prstGeom>
            <a:noFill/>
            <a:ln/>
          </p:spPr>
          <p:txBody>
            <a:bodyPr wrap="square" lIns="0" tIns="0" rIns="0" bIns="0" rtlCol="0" anchor="ctr">
              <a:normAutofit/>
            </a:bodyPr>
            <a:lstStyle/>
            <a:p>
              <a:pPr marL="0" indent="0">
                <a:buNone/>
              </a:pPr>
              <a:r>
                <a:rPr lang="en-US" sz="1060" dirty="0">
                  <a:solidFill>
                    <a:srgbClr val="52606D"/>
                  </a:solidFill>
                  <a:latin typeface="Aptos" pitchFamily="34" charset="0"/>
                  <a:ea typeface="Aptos" pitchFamily="34" charset="-122"/>
                  <a:cs typeface="Aptos" pitchFamily="34" charset="-120"/>
                </a:rPr>
                <a:t>Duomenimis ir pasitikėjimu grįsti sprendimai</a:t>
              </a:r>
              <a:endParaRPr lang="en-US" sz="1060" dirty="0"/>
            </a:p>
          </p:txBody>
        </p:sp>
        <p:sp>
          <p:nvSpPr>
            <p:cNvPr id="71" name="Shape 24">
              <a:extLst>
                <a:ext uri="{FF2B5EF4-FFF2-40B4-BE49-F238E27FC236}">
                  <a16:creationId xmlns:a16="http://schemas.microsoft.com/office/drawing/2014/main" id="{8B619D1F-21B7-FF43-D8CC-6784D231F543}"/>
                </a:ext>
              </a:extLst>
            </p:cNvPr>
            <p:cNvSpPr/>
            <p:nvPr/>
          </p:nvSpPr>
          <p:spPr>
            <a:xfrm>
              <a:off x="4215384" y="4645152"/>
              <a:ext cx="3246120" cy="1417320"/>
            </a:xfrm>
            <a:prstGeom prst="roundRect">
              <a:avLst>
                <a:gd name="adj" fmla="val 3871"/>
              </a:avLst>
            </a:prstGeom>
            <a:solidFill>
              <a:srgbClr val="F1F5F8"/>
            </a:solidFill>
            <a:ln w="10160">
              <a:solidFill>
                <a:srgbClr val="E4E7EB"/>
              </a:solidFill>
              <a:prstDash val="solid"/>
            </a:ln>
          </p:spPr>
          <p:txBody>
            <a:bodyPr/>
            <a:lstStyle/>
            <a:p>
              <a:endParaRPr lang="lt-LT"/>
            </a:p>
          </p:txBody>
        </p:sp>
        <p:sp>
          <p:nvSpPr>
            <p:cNvPr id="72" name="Shape 25">
              <a:extLst>
                <a:ext uri="{FF2B5EF4-FFF2-40B4-BE49-F238E27FC236}">
                  <a16:creationId xmlns:a16="http://schemas.microsoft.com/office/drawing/2014/main" id="{50AF786A-9799-F2D3-1765-C5B3050B5DCC}"/>
                </a:ext>
              </a:extLst>
            </p:cNvPr>
            <p:cNvSpPr/>
            <p:nvPr/>
          </p:nvSpPr>
          <p:spPr>
            <a:xfrm>
              <a:off x="4443984" y="4919472"/>
              <a:ext cx="521208" cy="521208"/>
            </a:xfrm>
            <a:prstGeom prst="ellipse">
              <a:avLst/>
            </a:prstGeom>
            <a:solidFill>
              <a:srgbClr val="FFFFFF"/>
            </a:solidFill>
            <a:ln w="10160">
              <a:solidFill>
                <a:srgbClr val="D9E2EC"/>
              </a:solidFill>
              <a:prstDash val="solid"/>
            </a:ln>
          </p:spPr>
          <p:txBody>
            <a:bodyPr/>
            <a:lstStyle/>
            <a:p>
              <a:endParaRPr lang="lt-LT"/>
            </a:p>
          </p:txBody>
        </p:sp>
        <p:pic>
          <p:nvPicPr>
            <p:cNvPr id="73" name="Image 3" descr="preencoded.png">
              <a:extLst>
                <a:ext uri="{FF2B5EF4-FFF2-40B4-BE49-F238E27FC236}">
                  <a16:creationId xmlns:a16="http://schemas.microsoft.com/office/drawing/2014/main" id="{BF04416C-5E06-729B-FAB1-69CA7A3AD7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553712" y="5029200"/>
              <a:ext cx="301752" cy="301752"/>
            </a:xfrm>
            <a:prstGeom prst="rect">
              <a:avLst/>
            </a:prstGeom>
          </p:spPr>
        </p:pic>
        <p:sp>
          <p:nvSpPr>
            <p:cNvPr id="74" name="Text 26">
              <a:extLst>
                <a:ext uri="{FF2B5EF4-FFF2-40B4-BE49-F238E27FC236}">
                  <a16:creationId xmlns:a16="http://schemas.microsoft.com/office/drawing/2014/main" id="{A58469F3-9F18-6444-9EE8-9E4ECA9A184B}"/>
                </a:ext>
              </a:extLst>
            </p:cNvPr>
            <p:cNvSpPr/>
            <p:nvPr/>
          </p:nvSpPr>
          <p:spPr>
            <a:xfrm>
              <a:off x="5129784" y="4837176"/>
              <a:ext cx="2075688" cy="310896"/>
            </a:xfrm>
            <a:prstGeom prst="rect">
              <a:avLst/>
            </a:prstGeom>
            <a:noFill/>
            <a:ln/>
          </p:spPr>
          <p:txBody>
            <a:bodyPr wrap="square" lIns="0" tIns="0" rIns="0" bIns="0" rtlCol="0" anchor="ctr">
              <a:normAutofit/>
            </a:bodyPr>
            <a:lstStyle/>
            <a:p>
              <a:pPr marL="0" indent="0">
                <a:buNone/>
              </a:pPr>
              <a:r>
                <a:rPr lang="en-US" sz="1320" b="1" dirty="0">
                  <a:solidFill>
                    <a:srgbClr val="243B53"/>
                  </a:solidFill>
                  <a:latin typeface="Aptos Display" pitchFamily="34" charset="0"/>
                  <a:ea typeface="Aptos Display" pitchFamily="34" charset="-122"/>
                  <a:cs typeface="Aptos Display" pitchFamily="34" charset="-120"/>
                </a:rPr>
                <a:t>MOKYTOJŲ AUGIMAS</a:t>
              </a:r>
              <a:endParaRPr lang="en-US" sz="1320" dirty="0"/>
            </a:p>
          </p:txBody>
        </p:sp>
        <p:sp>
          <p:nvSpPr>
            <p:cNvPr id="75" name="Text 27">
              <a:extLst>
                <a:ext uri="{FF2B5EF4-FFF2-40B4-BE49-F238E27FC236}">
                  <a16:creationId xmlns:a16="http://schemas.microsoft.com/office/drawing/2014/main" id="{A211FD1F-6562-AC75-0CB2-8560E618A2F2}"/>
                </a:ext>
              </a:extLst>
            </p:cNvPr>
            <p:cNvSpPr/>
            <p:nvPr/>
          </p:nvSpPr>
          <p:spPr>
            <a:xfrm>
              <a:off x="5129784" y="5212080"/>
              <a:ext cx="2075688" cy="566928"/>
            </a:xfrm>
            <a:prstGeom prst="rect">
              <a:avLst/>
            </a:prstGeom>
            <a:noFill/>
            <a:ln/>
          </p:spPr>
          <p:txBody>
            <a:bodyPr wrap="square" lIns="0" tIns="0" rIns="0" bIns="0" rtlCol="0" anchor="ctr">
              <a:normAutofit/>
            </a:bodyPr>
            <a:lstStyle/>
            <a:p>
              <a:pPr marL="0" indent="0">
                <a:buNone/>
              </a:pPr>
              <a:r>
                <a:rPr lang="en-US" sz="1060" dirty="0">
                  <a:solidFill>
                    <a:srgbClr val="52606D"/>
                  </a:solidFill>
                  <a:latin typeface="Aptos" pitchFamily="34" charset="0"/>
                  <a:ea typeface="Aptos" pitchFamily="34" charset="-122"/>
                  <a:cs typeface="Aptos" pitchFamily="34" charset="-120"/>
                </a:rPr>
                <a:t>Mokymasis darbo vietoje ir bendradarbiavimas</a:t>
              </a:r>
              <a:endParaRPr lang="en-US" sz="1060" dirty="0"/>
            </a:p>
          </p:txBody>
        </p:sp>
        <p:sp>
          <p:nvSpPr>
            <p:cNvPr id="76" name="Shape 28">
              <a:extLst>
                <a:ext uri="{FF2B5EF4-FFF2-40B4-BE49-F238E27FC236}">
                  <a16:creationId xmlns:a16="http://schemas.microsoft.com/office/drawing/2014/main" id="{7382C2CD-CCDF-9149-CD40-3B0199B961C8}"/>
                </a:ext>
              </a:extLst>
            </p:cNvPr>
            <p:cNvSpPr/>
            <p:nvPr/>
          </p:nvSpPr>
          <p:spPr>
            <a:xfrm>
              <a:off x="7808976" y="4645152"/>
              <a:ext cx="3246120" cy="1417320"/>
            </a:xfrm>
            <a:prstGeom prst="roundRect">
              <a:avLst>
                <a:gd name="adj" fmla="val 3871"/>
              </a:avLst>
            </a:prstGeom>
            <a:solidFill>
              <a:srgbClr val="F1F5F8"/>
            </a:solidFill>
            <a:ln w="10160">
              <a:solidFill>
                <a:srgbClr val="E4E7EB"/>
              </a:solidFill>
              <a:prstDash val="solid"/>
            </a:ln>
          </p:spPr>
          <p:txBody>
            <a:bodyPr/>
            <a:lstStyle/>
            <a:p>
              <a:endParaRPr lang="lt-LT"/>
            </a:p>
          </p:txBody>
        </p:sp>
        <p:sp>
          <p:nvSpPr>
            <p:cNvPr id="77" name="Shape 29">
              <a:extLst>
                <a:ext uri="{FF2B5EF4-FFF2-40B4-BE49-F238E27FC236}">
                  <a16:creationId xmlns:a16="http://schemas.microsoft.com/office/drawing/2014/main" id="{63A66576-3E2F-C477-3EB2-E675D88A23FB}"/>
                </a:ext>
              </a:extLst>
            </p:cNvPr>
            <p:cNvSpPr/>
            <p:nvPr/>
          </p:nvSpPr>
          <p:spPr>
            <a:xfrm>
              <a:off x="8037576" y="4919472"/>
              <a:ext cx="521208" cy="521208"/>
            </a:xfrm>
            <a:prstGeom prst="ellipse">
              <a:avLst/>
            </a:prstGeom>
            <a:solidFill>
              <a:srgbClr val="FFFFFF"/>
            </a:solidFill>
            <a:ln w="10160">
              <a:solidFill>
                <a:srgbClr val="D9E2EC"/>
              </a:solidFill>
              <a:prstDash val="solid"/>
            </a:ln>
          </p:spPr>
          <p:txBody>
            <a:bodyPr/>
            <a:lstStyle/>
            <a:p>
              <a:endParaRPr lang="lt-LT"/>
            </a:p>
          </p:txBody>
        </p:sp>
        <p:pic>
          <p:nvPicPr>
            <p:cNvPr id="78" name="Image 4" descr="preencoded.png">
              <a:extLst>
                <a:ext uri="{FF2B5EF4-FFF2-40B4-BE49-F238E27FC236}">
                  <a16:creationId xmlns:a16="http://schemas.microsoft.com/office/drawing/2014/main" id="{BD8FBA96-77D1-FE9B-A26D-5CE2D8BA5AB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147304" y="5029200"/>
              <a:ext cx="301752" cy="301752"/>
            </a:xfrm>
            <a:prstGeom prst="rect">
              <a:avLst/>
            </a:prstGeom>
          </p:spPr>
        </p:pic>
        <p:sp>
          <p:nvSpPr>
            <p:cNvPr id="79" name="Text 30">
              <a:extLst>
                <a:ext uri="{FF2B5EF4-FFF2-40B4-BE49-F238E27FC236}">
                  <a16:creationId xmlns:a16="http://schemas.microsoft.com/office/drawing/2014/main" id="{9A671353-AB32-69B8-F2EF-AEA81525828D}"/>
                </a:ext>
              </a:extLst>
            </p:cNvPr>
            <p:cNvSpPr/>
            <p:nvPr/>
          </p:nvSpPr>
          <p:spPr>
            <a:xfrm>
              <a:off x="8723376" y="4837176"/>
              <a:ext cx="2075688" cy="310896"/>
            </a:xfrm>
            <a:prstGeom prst="rect">
              <a:avLst/>
            </a:prstGeom>
            <a:noFill/>
            <a:ln/>
          </p:spPr>
          <p:txBody>
            <a:bodyPr wrap="square" lIns="0" tIns="0" rIns="0" bIns="0" rtlCol="0" anchor="ctr">
              <a:normAutofit/>
            </a:bodyPr>
            <a:lstStyle/>
            <a:p>
              <a:pPr marL="0" indent="0">
                <a:buNone/>
              </a:pPr>
              <a:r>
                <a:rPr lang="en-US" sz="1320" b="1" dirty="0">
                  <a:solidFill>
                    <a:srgbClr val="243B53"/>
                  </a:solidFill>
                  <a:latin typeface="Aptos Display" pitchFamily="34" charset="0"/>
                  <a:ea typeface="Aptos Display" pitchFamily="34" charset="-122"/>
                  <a:cs typeface="Aptos Display" pitchFamily="34" charset="-120"/>
                </a:rPr>
                <a:t>PARTNERYSTĖ</a:t>
              </a:r>
              <a:endParaRPr lang="en-US" sz="1320" dirty="0"/>
            </a:p>
          </p:txBody>
        </p:sp>
        <p:sp>
          <p:nvSpPr>
            <p:cNvPr id="80" name="Text 31">
              <a:extLst>
                <a:ext uri="{FF2B5EF4-FFF2-40B4-BE49-F238E27FC236}">
                  <a16:creationId xmlns:a16="http://schemas.microsoft.com/office/drawing/2014/main" id="{3B60CB68-5631-6805-773D-F71C9AFA6B71}"/>
                </a:ext>
              </a:extLst>
            </p:cNvPr>
            <p:cNvSpPr/>
            <p:nvPr/>
          </p:nvSpPr>
          <p:spPr>
            <a:xfrm>
              <a:off x="8723376" y="5212080"/>
              <a:ext cx="2075688" cy="566928"/>
            </a:xfrm>
            <a:prstGeom prst="rect">
              <a:avLst/>
            </a:prstGeom>
            <a:noFill/>
            <a:ln/>
          </p:spPr>
          <p:txBody>
            <a:bodyPr wrap="square" lIns="0" tIns="0" rIns="0" bIns="0" rtlCol="0" anchor="ctr">
              <a:normAutofit/>
            </a:bodyPr>
            <a:lstStyle/>
            <a:p>
              <a:pPr marL="0" indent="0">
                <a:buNone/>
              </a:pPr>
              <a:r>
                <a:rPr lang="en-US" sz="1060" dirty="0">
                  <a:solidFill>
                    <a:srgbClr val="52606D"/>
                  </a:solidFill>
                  <a:latin typeface="Aptos" pitchFamily="34" charset="0"/>
                  <a:ea typeface="Aptos" pitchFamily="34" charset="-122"/>
                  <a:cs typeface="Aptos" pitchFamily="34" charset="-120"/>
                </a:rPr>
                <a:t>Šeimos, savivaldybės, verslo ir aukštųjų mokyklų įsitraukimas</a:t>
              </a:r>
              <a:endParaRPr lang="en-US" sz="1060" dirty="0"/>
            </a:p>
          </p:txBody>
        </p:sp>
      </p:grpSp>
    </p:spTree>
    <p:extLst>
      <p:ext uri="{BB962C8B-B14F-4D97-AF65-F5344CB8AC3E}">
        <p14:creationId xmlns:p14="http://schemas.microsoft.com/office/powerpoint/2010/main" val="849912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a:extLst>
              <a:ext uri="{FF2B5EF4-FFF2-40B4-BE49-F238E27FC236}">
                <a16:creationId xmlns:a16="http://schemas.microsoft.com/office/drawing/2014/main" id="{7CB1DE14-FFE5-C169-3FC0-F29C10FDAB5D}"/>
              </a:ext>
            </a:extLst>
          </p:cNvPr>
          <p:cNvSpPr>
            <a:spLocks noGrp="1"/>
          </p:cNvSpPr>
          <p:nvPr>
            <p:ph idx="1"/>
          </p:nvPr>
        </p:nvSpPr>
        <p:spPr>
          <a:xfrm>
            <a:off x="336489" y="1838325"/>
            <a:ext cx="12128740" cy="4567023"/>
          </a:xfrm>
        </p:spPr>
        <p:txBody>
          <a:bodyPr>
            <a:normAutofit/>
          </a:bodyPr>
          <a:lstStyle/>
          <a:p>
            <a:pPr marL="0" indent="0">
              <a:spcBef>
                <a:spcPts val="3000"/>
              </a:spcBef>
              <a:buNone/>
            </a:pPr>
            <a:endParaRPr lang="lt-LT" b="1" dirty="0">
              <a:solidFill>
                <a:srgbClr val="00B050"/>
              </a:solidFill>
              <a:latin typeface="Open Sans" panose="020B0606030504020204" pitchFamily="34" charset="0"/>
              <a:ea typeface="Open Sans" panose="020B0606030504020204" pitchFamily="34" charset="0"/>
              <a:cs typeface="Open Sans" panose="020B0606030504020204" pitchFamily="34" charset="0"/>
            </a:endParaRPr>
          </a:p>
          <a:p>
            <a:pPr marL="0" indent="0" algn="ctr">
              <a:spcBef>
                <a:spcPts val="3000"/>
              </a:spcBef>
              <a:buNone/>
            </a:pPr>
            <a:r>
              <a:rPr lang="lt-LT" b="1" dirty="0">
                <a:solidFill>
                  <a:srgbClr val="00B050"/>
                </a:solidFill>
                <a:latin typeface="Open Sans" panose="020B0606030504020204" pitchFamily="34" charset="0"/>
                <a:ea typeface="Open Sans" panose="020B0606030504020204" pitchFamily="34" charset="0"/>
                <a:cs typeface="Open Sans" panose="020B0606030504020204" pitchFamily="34" charset="0"/>
              </a:rPr>
              <a:t>Rūtą </a:t>
            </a:r>
            <a:r>
              <a:rPr lang="lt-LT" b="1" dirty="0" err="1">
                <a:solidFill>
                  <a:srgbClr val="00B050"/>
                </a:solidFill>
                <a:latin typeface="Open Sans" panose="020B0606030504020204" pitchFamily="34" charset="0"/>
                <a:ea typeface="Open Sans" panose="020B0606030504020204" pitchFamily="34" charset="0"/>
                <a:cs typeface="Open Sans" panose="020B0606030504020204" pitchFamily="34" charset="0"/>
              </a:rPr>
              <a:t>Gaulienę</a:t>
            </a:r>
            <a:r>
              <a:rPr lang="lt-LT" b="1" dirty="0">
                <a:solidFill>
                  <a:srgbClr val="00B050"/>
                </a:solidFill>
                <a:latin typeface="Open Sans" panose="020B0606030504020204" pitchFamily="34" charset="0"/>
                <a:ea typeface="Open Sans" panose="020B0606030504020204" pitchFamily="34" charset="0"/>
                <a:cs typeface="Open Sans" panose="020B0606030504020204" pitchFamily="34" charset="0"/>
              </a:rPr>
              <a:t> </a:t>
            </a:r>
          </a:p>
          <a:p>
            <a:pPr marL="0" indent="0" algn="ctr">
              <a:spcBef>
                <a:spcPts val="3000"/>
              </a:spcBef>
              <a:buNone/>
            </a:pPr>
            <a:r>
              <a:rPr lang="lt-LT" b="1" dirty="0">
                <a:latin typeface="Open Sans" panose="020B0606030504020204" pitchFamily="34" charset="0"/>
                <a:ea typeface="Open Sans" panose="020B0606030504020204" pitchFamily="34" charset="0"/>
                <a:cs typeface="Open Sans" panose="020B0606030504020204" pitchFamily="34" charset="0"/>
              </a:rPr>
              <a:t>Vytauto Didžiojo universiteto „Rasos“ gimnazijos direktorę  </a:t>
            </a:r>
          </a:p>
        </p:txBody>
      </p:sp>
      <p:sp>
        <p:nvSpPr>
          <p:cNvPr id="3" name="Pavadinimas 2">
            <a:extLst>
              <a:ext uri="{FF2B5EF4-FFF2-40B4-BE49-F238E27FC236}">
                <a16:creationId xmlns:a16="http://schemas.microsoft.com/office/drawing/2014/main" id="{D28B830B-0A03-AE85-8B4E-2E175B611EB3}"/>
              </a:ext>
            </a:extLst>
          </p:cNvPr>
          <p:cNvSpPr>
            <a:spLocks noGrp="1"/>
          </p:cNvSpPr>
          <p:nvPr>
            <p:ph type="title"/>
          </p:nvPr>
        </p:nvSpPr>
        <p:spPr>
          <a:xfrm>
            <a:off x="336489" y="526031"/>
            <a:ext cx="11060999" cy="810152"/>
          </a:xfrm>
        </p:spPr>
        <p:txBody>
          <a:bodyPr>
            <a:normAutofit/>
          </a:bodyPr>
          <a:lstStyle/>
          <a:p>
            <a:r>
              <a:rPr lang="lt-LT" b="1" dirty="0">
                <a:solidFill>
                  <a:srgbClr val="00B050"/>
                </a:solidFill>
                <a:latin typeface="Open Sans" panose="020B0606030504020204" pitchFamily="34" charset="0"/>
                <a:ea typeface="Open Sans" panose="020B0606030504020204" pitchFamily="34" charset="0"/>
                <a:cs typeface="Open Sans" panose="020B0606030504020204" pitchFamily="34" charset="0"/>
              </a:rPr>
              <a:t>Sveikiname</a:t>
            </a:r>
            <a:endParaRPr lang="lt-LT" dirty="0">
              <a:solidFill>
                <a:srgbClr val="00B050"/>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085180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5500" y="338010"/>
            <a:ext cx="11060999" cy="487257"/>
          </a:xfrm>
        </p:spPr>
        <p:txBody>
          <a:bodyPr>
            <a:noAutofit/>
          </a:bodyPr>
          <a:lstStyle/>
          <a:p>
            <a:r>
              <a:rPr lang="lt-LT" sz="2500" dirty="0">
                <a:solidFill>
                  <a:schemeClr val="tx1">
                    <a:lumMod val="95000"/>
                    <a:lumOff val="5000"/>
                  </a:schemeClr>
                </a:solidFill>
                <a:latin typeface="+mn-lt"/>
                <a:cs typeface="Calibri" panose="020F0502020204030204" pitchFamily="34" charset="0"/>
              </a:rPr>
              <a:t>Švietimo skyriaus priemonių (5101) 2024-2026* metais palyginimas</a:t>
            </a:r>
            <a:endParaRPr lang="en-US" sz="2500" dirty="0">
              <a:latin typeface="+mn-lt"/>
              <a:cs typeface="Calibri" panose="020F0502020204030204" pitchFamily="34" charset="0"/>
            </a:endParaRPr>
          </a:p>
        </p:txBody>
      </p:sp>
      <p:sp>
        <p:nvSpPr>
          <p:cNvPr id="6" name="TextBox 5"/>
          <p:cNvSpPr txBox="1"/>
          <p:nvPr/>
        </p:nvSpPr>
        <p:spPr>
          <a:xfrm>
            <a:off x="9372600" y="5807136"/>
            <a:ext cx="2677563" cy="307777"/>
          </a:xfrm>
          <a:prstGeom prst="rect">
            <a:avLst/>
          </a:prstGeom>
          <a:noFill/>
        </p:spPr>
        <p:txBody>
          <a:bodyPr wrap="square" rtlCol="0">
            <a:spAutoFit/>
          </a:bodyPr>
          <a:lstStyle/>
          <a:p>
            <a:r>
              <a:rPr lang="lt-LT" sz="1400" dirty="0"/>
              <a:t>*2026-06-30 datos duomenys</a:t>
            </a:r>
          </a:p>
        </p:txBody>
      </p:sp>
      <p:graphicFrame>
        <p:nvGraphicFramePr>
          <p:cNvPr id="2" name="Diagrama 1">
            <a:extLst>
              <a:ext uri="{FF2B5EF4-FFF2-40B4-BE49-F238E27FC236}">
                <a16:creationId xmlns:a16="http://schemas.microsoft.com/office/drawing/2014/main" id="{EA63DA8A-E5CF-17A8-E1EE-37CDEAA9EE4E}"/>
              </a:ext>
            </a:extLst>
          </p:cNvPr>
          <p:cNvGraphicFramePr>
            <a:graphicFrameLocks/>
          </p:cNvGraphicFramePr>
          <p:nvPr>
            <p:extLst>
              <p:ext uri="{D42A27DB-BD31-4B8C-83A1-F6EECF244321}">
                <p14:modId xmlns:p14="http://schemas.microsoft.com/office/powerpoint/2010/main" val="633112316"/>
              </p:ext>
            </p:extLst>
          </p:nvPr>
        </p:nvGraphicFramePr>
        <p:xfrm>
          <a:off x="309971" y="959224"/>
          <a:ext cx="11810311" cy="50023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43032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sz="3000" dirty="0">
                <a:solidFill>
                  <a:schemeClr val="tx1">
                    <a:lumMod val="95000"/>
                    <a:lumOff val="5000"/>
                  </a:schemeClr>
                </a:solidFill>
                <a:latin typeface="+mn-lt"/>
                <a:cs typeface="Calibri" panose="020F0502020204030204" pitchFamily="34" charset="0"/>
              </a:rPr>
              <a:t>BUM </a:t>
            </a:r>
            <a:r>
              <a:rPr lang="lt-LT" sz="3000" dirty="0">
                <a:solidFill>
                  <a:schemeClr val="tx1">
                    <a:lumMod val="95000"/>
                    <a:lumOff val="5000"/>
                  </a:schemeClr>
                </a:solidFill>
                <a:latin typeface="+mn-lt"/>
                <a:cs typeface="Calibri" panose="020F0502020204030204" pitchFamily="34" charset="0"/>
              </a:rPr>
              <a:t>skiriamų lėšų 2024-2026* metais palyginimas</a:t>
            </a:r>
            <a:endParaRPr lang="en-US" sz="3000" dirty="0">
              <a:latin typeface="+mn-lt"/>
              <a:cs typeface="Calibri" panose="020F0502020204030204" pitchFamily="34" charset="0"/>
            </a:endParaRPr>
          </a:p>
        </p:txBody>
      </p:sp>
      <p:sp>
        <p:nvSpPr>
          <p:cNvPr id="4" name="TextBox 3">
            <a:extLst>
              <a:ext uri="{FF2B5EF4-FFF2-40B4-BE49-F238E27FC236}">
                <a16:creationId xmlns:a16="http://schemas.microsoft.com/office/drawing/2014/main" id="{C53FEF23-BA06-8B64-2EB2-7412A277474E}"/>
              </a:ext>
            </a:extLst>
          </p:cNvPr>
          <p:cNvSpPr txBox="1"/>
          <p:nvPr/>
        </p:nvSpPr>
        <p:spPr>
          <a:xfrm>
            <a:off x="9410700" y="5815357"/>
            <a:ext cx="2677563"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t-LT" sz="1400" b="0" i="0" u="none" strike="noStrike" kern="1200" cap="none" spc="0" normalizeH="0" baseline="0" noProof="0" dirty="0">
                <a:ln>
                  <a:noFill/>
                </a:ln>
                <a:solidFill>
                  <a:srgbClr val="262626"/>
                </a:solidFill>
                <a:effectLst/>
                <a:uLnTx/>
                <a:uFillTx/>
                <a:latin typeface="Open Sans"/>
                <a:ea typeface="+mn-ea"/>
                <a:cs typeface="+mn-cs"/>
              </a:rPr>
              <a:t>*2026-06-30 datos duomenys</a:t>
            </a:r>
          </a:p>
        </p:txBody>
      </p:sp>
      <p:graphicFrame>
        <p:nvGraphicFramePr>
          <p:cNvPr id="2" name="Diagrama 1">
            <a:extLst>
              <a:ext uri="{FF2B5EF4-FFF2-40B4-BE49-F238E27FC236}">
                <a16:creationId xmlns:a16="http://schemas.microsoft.com/office/drawing/2014/main" id="{6A94AE41-2DAA-03A7-635B-AF75A249B198}"/>
              </a:ext>
            </a:extLst>
          </p:cNvPr>
          <p:cNvGraphicFramePr>
            <a:graphicFrameLocks/>
          </p:cNvGraphicFramePr>
          <p:nvPr/>
        </p:nvGraphicFramePr>
        <p:xfrm>
          <a:off x="546800" y="1293961"/>
          <a:ext cx="10848693" cy="46210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732668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65500" y="-135683"/>
            <a:ext cx="11371308" cy="973884"/>
          </a:xfrm>
        </p:spPr>
        <p:txBody>
          <a:bodyPr>
            <a:normAutofit/>
          </a:bodyPr>
          <a:lstStyle/>
          <a:p>
            <a:r>
              <a:rPr lang="en-US" sz="3000" dirty="0">
                <a:latin typeface="+mn-lt"/>
              </a:rPr>
              <a:t>BUM </a:t>
            </a:r>
            <a:r>
              <a:rPr lang="lt-LT" sz="3000" dirty="0">
                <a:latin typeface="+mn-lt"/>
              </a:rPr>
              <a:t>skirtos lėšos</a:t>
            </a:r>
            <a:r>
              <a:rPr lang="en-US" sz="3000" dirty="0">
                <a:latin typeface="+mn-lt"/>
              </a:rPr>
              <a:t> </a:t>
            </a:r>
            <a:r>
              <a:rPr lang="en-US" sz="3000" dirty="0" err="1">
                <a:latin typeface="+mn-lt"/>
              </a:rPr>
              <a:t>kvalifikacijai</a:t>
            </a:r>
            <a:r>
              <a:rPr lang="lt-LT" sz="3000" dirty="0">
                <a:latin typeface="+mn-lt"/>
              </a:rPr>
              <a:t> 2024-2026* metams</a:t>
            </a:r>
            <a:endParaRPr lang="en-US" sz="3000" dirty="0">
              <a:latin typeface="+mn-lt"/>
              <a:cs typeface="Calibri" panose="020F0502020204030204" pitchFamily="34" charset="0"/>
            </a:endParaRPr>
          </a:p>
        </p:txBody>
      </p:sp>
      <p:sp>
        <p:nvSpPr>
          <p:cNvPr id="2" name="TextBox 1">
            <a:extLst>
              <a:ext uri="{FF2B5EF4-FFF2-40B4-BE49-F238E27FC236}">
                <a16:creationId xmlns:a16="http://schemas.microsoft.com/office/drawing/2014/main" id="{C5C2F1EB-47EC-5616-DDE5-6B239B994DF3}"/>
              </a:ext>
            </a:extLst>
          </p:cNvPr>
          <p:cNvSpPr txBox="1"/>
          <p:nvPr/>
        </p:nvSpPr>
        <p:spPr>
          <a:xfrm>
            <a:off x="9372600" y="5807136"/>
            <a:ext cx="2677563" cy="307777"/>
          </a:xfrm>
          <a:prstGeom prst="rect">
            <a:avLst/>
          </a:prstGeom>
          <a:noFill/>
        </p:spPr>
        <p:txBody>
          <a:bodyPr wrap="square" rtlCol="0">
            <a:spAutoFit/>
          </a:bodyPr>
          <a:lstStyle/>
          <a:p>
            <a:r>
              <a:rPr lang="lt-LT" sz="1400" dirty="0"/>
              <a:t>*2026-06-30 datos duomenys</a:t>
            </a:r>
          </a:p>
        </p:txBody>
      </p:sp>
      <p:graphicFrame>
        <p:nvGraphicFramePr>
          <p:cNvPr id="6" name="Diagrama 5">
            <a:extLst>
              <a:ext uri="{FF2B5EF4-FFF2-40B4-BE49-F238E27FC236}">
                <a16:creationId xmlns:a16="http://schemas.microsoft.com/office/drawing/2014/main" id="{B8F5F88D-AF2B-7BCB-4161-674DAEF1FD34}"/>
              </a:ext>
            </a:extLst>
          </p:cNvPr>
          <p:cNvGraphicFramePr>
            <a:graphicFrameLocks/>
          </p:cNvGraphicFramePr>
          <p:nvPr/>
        </p:nvGraphicFramePr>
        <p:xfrm>
          <a:off x="410345" y="1165953"/>
          <a:ext cx="11371308" cy="479507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94934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F1EB3-C840-0CDD-AE6C-9555AE0EE90B}"/>
            </a:ext>
          </a:extLst>
        </p:cNvPr>
        <p:cNvGrpSpPr/>
        <p:nvPr/>
      </p:nvGrpSpPr>
      <p:grpSpPr>
        <a:xfrm>
          <a:off x="0" y="0"/>
          <a:ext cx="0" cy="0"/>
          <a:chOff x="0" y="0"/>
          <a:chExt cx="0" cy="0"/>
        </a:xfrm>
      </p:grpSpPr>
      <p:sp>
        <p:nvSpPr>
          <p:cNvPr id="3" name="Pavadinimas 2">
            <a:extLst>
              <a:ext uri="{FF2B5EF4-FFF2-40B4-BE49-F238E27FC236}">
                <a16:creationId xmlns:a16="http://schemas.microsoft.com/office/drawing/2014/main" id="{7A06E18C-1112-ACA0-F18C-EC9A321F0E86}"/>
              </a:ext>
            </a:extLst>
          </p:cNvPr>
          <p:cNvSpPr>
            <a:spLocks noGrp="1"/>
          </p:cNvSpPr>
          <p:nvPr>
            <p:ph type="title"/>
          </p:nvPr>
        </p:nvSpPr>
        <p:spPr>
          <a:xfrm>
            <a:off x="432553" y="23164"/>
            <a:ext cx="11060999" cy="718083"/>
          </a:xfrm>
        </p:spPr>
        <p:txBody>
          <a:bodyPr/>
          <a:lstStyle/>
          <a:p>
            <a:r>
              <a:rPr lang="lt-LT" dirty="0">
                <a:latin typeface="+mn-lt"/>
              </a:rPr>
              <a:t>Kokias priemones taikysime?</a:t>
            </a:r>
          </a:p>
        </p:txBody>
      </p:sp>
      <p:grpSp>
        <p:nvGrpSpPr>
          <p:cNvPr id="47" name="Grupė 46">
            <a:extLst>
              <a:ext uri="{FF2B5EF4-FFF2-40B4-BE49-F238E27FC236}">
                <a16:creationId xmlns:a16="http://schemas.microsoft.com/office/drawing/2014/main" id="{055D00AC-E7AE-99F5-ACF4-3C73DAF07927}"/>
              </a:ext>
            </a:extLst>
          </p:cNvPr>
          <p:cNvGrpSpPr/>
          <p:nvPr/>
        </p:nvGrpSpPr>
        <p:grpSpPr>
          <a:xfrm>
            <a:off x="1971834" y="869865"/>
            <a:ext cx="2176857" cy="1081433"/>
            <a:chOff x="499793" y="2361970"/>
            <a:chExt cx="3396869" cy="1920176"/>
          </a:xfrm>
        </p:grpSpPr>
        <p:sp>
          <p:nvSpPr>
            <p:cNvPr id="46" name="Ovalas 45">
              <a:extLst>
                <a:ext uri="{FF2B5EF4-FFF2-40B4-BE49-F238E27FC236}">
                  <a16:creationId xmlns:a16="http://schemas.microsoft.com/office/drawing/2014/main" id="{455A6CC3-0736-AF6A-8642-C6BE2FB7BF0A}"/>
                </a:ext>
              </a:extLst>
            </p:cNvPr>
            <p:cNvSpPr/>
            <p:nvPr/>
          </p:nvSpPr>
          <p:spPr>
            <a:xfrm>
              <a:off x="1581621" y="2361970"/>
              <a:ext cx="1080000" cy="1080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800" b="0" i="0" u="none" strike="noStrike" kern="1200" cap="none" spc="0" normalizeH="0" baseline="0" noProof="0" dirty="0">
                <a:ln>
                  <a:noFill/>
                </a:ln>
                <a:solidFill>
                  <a:srgbClr val="262626"/>
                </a:solidFill>
                <a:effectLst/>
                <a:uLnTx/>
                <a:uFillTx/>
                <a:latin typeface="Open Sans"/>
                <a:ea typeface="+mn-ea"/>
                <a:cs typeface="+mn-cs"/>
              </a:endParaRPr>
            </a:p>
          </p:txBody>
        </p:sp>
        <p:pic>
          <p:nvPicPr>
            <p:cNvPr id="34" name="Grafinis elementas 33" descr="Diploma roll outline">
              <a:extLst>
                <a:ext uri="{FF2B5EF4-FFF2-40B4-BE49-F238E27FC236}">
                  <a16:creationId xmlns:a16="http://schemas.microsoft.com/office/drawing/2014/main" id="{BA5A01D3-2235-B352-90C1-37C2F938E98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45174" y="2453761"/>
              <a:ext cx="952891" cy="952891"/>
            </a:xfrm>
            <a:prstGeom prst="rect">
              <a:avLst/>
            </a:prstGeom>
          </p:spPr>
        </p:pic>
        <p:sp>
          <p:nvSpPr>
            <p:cNvPr id="45" name="Stačiakampis: suapvalinti kampai 44">
              <a:extLst>
                <a:ext uri="{FF2B5EF4-FFF2-40B4-BE49-F238E27FC236}">
                  <a16:creationId xmlns:a16="http://schemas.microsoft.com/office/drawing/2014/main" id="{991CF588-9193-92E8-F9C5-9A30116E0E66}"/>
                </a:ext>
              </a:extLst>
            </p:cNvPr>
            <p:cNvSpPr/>
            <p:nvPr/>
          </p:nvSpPr>
          <p:spPr>
            <a:xfrm>
              <a:off x="499793" y="3303278"/>
              <a:ext cx="3396869" cy="97886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dirty="0">
                  <a:ln>
                    <a:noFill/>
                  </a:ln>
                  <a:solidFill>
                    <a:prstClr val="white"/>
                  </a:solidFill>
                  <a:effectLst/>
                  <a:uLnTx/>
                  <a:uFillTx/>
                  <a:latin typeface="Open Sans"/>
                  <a:ea typeface="+mn-ea"/>
                  <a:cs typeface="+mn-cs"/>
                </a:rPr>
                <a:t>MOKINIŲ PAŽANGA</a:t>
              </a:r>
            </a:p>
          </p:txBody>
        </p:sp>
      </p:grpSp>
      <p:sp>
        <p:nvSpPr>
          <p:cNvPr id="87" name="Stačiakampis: suapvalinti kampai 86">
            <a:extLst>
              <a:ext uri="{FF2B5EF4-FFF2-40B4-BE49-F238E27FC236}">
                <a16:creationId xmlns:a16="http://schemas.microsoft.com/office/drawing/2014/main" id="{54450247-E7AE-60F5-9FF9-8B57411EEA64}"/>
              </a:ext>
            </a:extLst>
          </p:cNvPr>
          <p:cNvSpPr/>
          <p:nvPr/>
        </p:nvSpPr>
        <p:spPr>
          <a:xfrm>
            <a:off x="54931" y="2027468"/>
            <a:ext cx="3005332" cy="404405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a:t>
            </a:r>
            <a:r>
              <a:rPr kumimoji="0" lang="lt-LT" sz="1300" b="0" i="0" u="none" strike="noStrike" kern="1200" cap="none" spc="0" normalizeH="0" baseline="0" noProof="0" dirty="0" err="1">
                <a:ln>
                  <a:noFill/>
                </a:ln>
                <a:solidFill>
                  <a:srgbClr val="262626"/>
                </a:solidFill>
                <a:effectLst/>
                <a:uLnTx/>
                <a:uFillTx/>
                <a:latin typeface="Open Sans"/>
                <a:ea typeface="+mn-ea"/>
                <a:cs typeface="+mn-cs"/>
              </a:rPr>
              <a:t>Elicėjus</a:t>
            </a:r>
            <a:r>
              <a:rPr kumimoji="0" lang="lt-LT" sz="1300" b="0" i="0" u="none" strike="noStrike" kern="1200" cap="none" spc="0" normalizeH="0" baseline="0" noProof="0" dirty="0">
                <a:ln>
                  <a:noFill/>
                </a:ln>
                <a:solidFill>
                  <a:srgbClr val="262626"/>
                </a:solidFill>
                <a:effectLst/>
                <a:uLnTx/>
                <a:uFillTx/>
                <a:latin typeface="Open Sans"/>
                <a:ea typeface="+mn-ea"/>
                <a:cs typeface="+mn-cs"/>
              </a:rPr>
              <a:t> prieigos 8-12 kl. mokiniams.</a:t>
            </a:r>
          </a:p>
          <a:p>
            <a:pPr indent="69850">
              <a:buFont typeface="Wingdings" panose="05000000000000000000" pitchFamily="2" charset="2"/>
              <a:buChar char="§"/>
              <a:defRPr/>
            </a:pPr>
            <a:r>
              <a:rPr lang="lt-LT" sz="1300" dirty="0">
                <a:solidFill>
                  <a:srgbClr val="262626"/>
                </a:solidFill>
                <a:latin typeface="Open Sans"/>
              </a:rPr>
              <a:t> 8-12 kl. mokinių PROTAU </a:t>
            </a:r>
            <a:r>
              <a:rPr lang="lt-LT" sz="1300" dirty="0">
                <a:solidFill>
                  <a:srgbClr val="262626"/>
                </a:solidFill>
              </a:rPr>
              <a:t>testavimas</a:t>
            </a:r>
            <a:r>
              <a:rPr lang="lt-LT" sz="1300" dirty="0">
                <a:solidFill>
                  <a:srgbClr val="262626"/>
                </a:solidFill>
                <a:latin typeface="Open Sans"/>
              </a:rPr>
              <a:t>.</a:t>
            </a:r>
            <a:r>
              <a:rPr lang="lt-LT" sz="1300" dirty="0">
                <a:solidFill>
                  <a:srgbClr val="262626"/>
                </a:solidFill>
              </a:rPr>
              <a:t> </a:t>
            </a:r>
          </a:p>
          <a:p>
            <a:pPr indent="69850">
              <a:buFont typeface="Wingdings" panose="05000000000000000000" pitchFamily="2" charset="2"/>
              <a:buChar char="§"/>
              <a:defRPr/>
            </a:pPr>
            <a:r>
              <a:rPr lang="lt-LT" sz="1300" dirty="0">
                <a:solidFill>
                  <a:srgbClr val="262626"/>
                </a:solidFill>
              </a:rPr>
              <a:t> Skaičiuotuvų naudojimas ugdymo procese.</a:t>
            </a:r>
          </a:p>
          <a:p>
            <a:pPr indent="69850">
              <a:buFont typeface="Wingdings" panose="05000000000000000000" pitchFamily="2" charset="2"/>
              <a:buChar char="§"/>
              <a:defRPr/>
            </a:pPr>
            <a:r>
              <a:rPr lang="lt-LT" sz="1300" dirty="0">
                <a:solidFill>
                  <a:srgbClr val="262626"/>
                </a:solidFill>
              </a:rPr>
              <a:t> Naujos iniciatyvos „</a:t>
            </a:r>
            <a:r>
              <a:rPr lang="lt-LT" sz="1300" dirty="0" err="1">
                <a:solidFill>
                  <a:srgbClr val="262626"/>
                </a:solidFill>
              </a:rPr>
              <a:t>Slenkstiada</a:t>
            </a:r>
            <a:r>
              <a:rPr lang="lt-LT" sz="1300" dirty="0">
                <a:solidFill>
                  <a:srgbClr val="262626"/>
                </a:solidFill>
              </a:rPr>
              <a:t>“ vykdymas.</a:t>
            </a: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a:t>
            </a:r>
            <a:r>
              <a:rPr kumimoji="0" lang="lt-LT" sz="1300" b="0" i="0" u="none" strike="noStrike" kern="1200" cap="none" spc="0" normalizeH="0" baseline="0" noProof="0" dirty="0" err="1">
                <a:ln>
                  <a:noFill/>
                </a:ln>
                <a:solidFill>
                  <a:srgbClr val="262626"/>
                </a:solidFill>
                <a:effectLst/>
                <a:uLnTx/>
                <a:uFillTx/>
                <a:latin typeface="Open Sans"/>
                <a:ea typeface="+mn-ea"/>
                <a:cs typeface="+mn-cs"/>
              </a:rPr>
              <a:t>MatLab</a:t>
            </a:r>
            <a:r>
              <a:rPr kumimoji="0" lang="en-US" sz="1300" b="0" i="0" u="none" strike="noStrike" kern="1200" cap="none" spc="0" normalizeH="0" baseline="0" noProof="0" dirty="0">
                <a:ln>
                  <a:noFill/>
                </a:ln>
                <a:solidFill>
                  <a:srgbClr val="262626"/>
                </a:solidFill>
                <a:effectLst/>
                <a:uLnTx/>
                <a:uFillTx/>
                <a:latin typeface="Open Sans"/>
                <a:ea typeface="+mn-ea"/>
                <a:cs typeface="+mn-cs"/>
              </a:rPr>
              <a:t>, „MADA – DAMA“</a:t>
            </a:r>
            <a:r>
              <a:rPr lang="lt-LT" sz="1300" dirty="0">
                <a:solidFill>
                  <a:srgbClr val="262626"/>
                </a:solidFill>
                <a:latin typeface="Open Sans"/>
              </a:rPr>
              <a:t>.</a:t>
            </a: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lvl="0" indent="69850">
              <a:buFont typeface="Wingdings" panose="05000000000000000000" pitchFamily="2" charset="2"/>
              <a:buChar char="§"/>
              <a:defRPr/>
            </a:pPr>
            <a:r>
              <a:rPr lang="lt-LT" sz="1300" dirty="0">
                <a:solidFill>
                  <a:srgbClr val="262626"/>
                </a:solidFill>
                <a:latin typeface="Open Sans"/>
              </a:rPr>
              <a:t> P</a:t>
            </a:r>
            <a:r>
              <a:rPr kumimoji="0" lang="lt-LT" sz="1300" b="0" i="0" u="none" strike="noStrike" kern="1200" cap="none" spc="0" normalizeH="0" baseline="0" noProof="0" dirty="0" err="1">
                <a:ln>
                  <a:noFill/>
                </a:ln>
                <a:solidFill>
                  <a:srgbClr val="262626"/>
                </a:solidFill>
                <a:effectLst/>
                <a:uLnTx/>
                <a:uFillTx/>
                <a:latin typeface="Open Sans"/>
                <a:ea typeface="+mn-ea"/>
                <a:cs typeface="+mn-cs"/>
              </a:rPr>
              <a:t>rojekto</a:t>
            </a:r>
            <a:r>
              <a:rPr kumimoji="0" lang="lt-LT" sz="1300" b="0" i="0" u="none" strike="noStrike" kern="1200" cap="none" spc="0" normalizeH="0" baseline="0" noProof="0" dirty="0">
                <a:ln>
                  <a:noFill/>
                </a:ln>
                <a:solidFill>
                  <a:srgbClr val="262626"/>
                </a:solidFill>
                <a:effectLst/>
                <a:uLnTx/>
                <a:uFillTx/>
                <a:latin typeface="Open Sans"/>
                <a:ea typeface="+mn-ea"/>
                <a:cs typeface="+mn-cs"/>
              </a:rPr>
              <a:t> „Ugdymo priemonės mokykloms“ </a:t>
            </a:r>
            <a:r>
              <a:rPr lang="lt-LT" sz="1300" dirty="0">
                <a:solidFill>
                  <a:srgbClr val="262626"/>
                </a:solidFill>
              </a:rPr>
              <a:t>įgyvendinimas</a:t>
            </a:r>
            <a:r>
              <a:rPr lang="lt-LT" sz="1300" dirty="0">
                <a:solidFill>
                  <a:srgbClr val="262626"/>
                </a:solidFill>
                <a:latin typeface="Open Sans"/>
              </a:rPr>
              <a:t>.</a:t>
            </a: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Mokyklų iniciatyvos mokymosi pažangai užtikrinti.</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t-LT" sz="1300" dirty="0">
                <a:solidFill>
                  <a:srgbClr val="262626"/>
                </a:solidFill>
                <a:latin typeface="Open Sans"/>
              </a:rPr>
              <a:t> Progimnazijų ir gimnazijų bendradarbiavimo modelis.</a:t>
            </a: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t-LT" sz="1300" dirty="0">
                <a:solidFill>
                  <a:srgbClr val="262626"/>
                </a:solidFill>
                <a:latin typeface="Open Sans"/>
              </a:rPr>
              <a:t> P</a:t>
            </a:r>
            <a:r>
              <a:rPr kumimoji="0" lang="lt-LT" sz="1300" b="0" i="0" u="none" strike="noStrike" kern="1200" cap="none" spc="0" normalizeH="0" baseline="0" noProof="0" dirty="0" err="1">
                <a:ln>
                  <a:noFill/>
                </a:ln>
                <a:solidFill>
                  <a:srgbClr val="262626"/>
                </a:solidFill>
                <a:effectLst/>
                <a:uLnTx/>
                <a:uFillTx/>
                <a:latin typeface="Open Sans"/>
                <a:ea typeface="+mn-ea"/>
                <a:cs typeface="+mn-cs"/>
              </a:rPr>
              <a:t>edagoginių</a:t>
            </a:r>
            <a:r>
              <a:rPr kumimoji="0" lang="lt-LT" sz="1300" b="0" i="0" u="none" strike="noStrike" kern="1200" cap="none" spc="0" normalizeH="0" baseline="0" noProof="0" dirty="0">
                <a:ln>
                  <a:noFill/>
                </a:ln>
                <a:solidFill>
                  <a:srgbClr val="262626"/>
                </a:solidFill>
                <a:effectLst/>
                <a:uLnTx/>
                <a:uFillTx/>
                <a:latin typeface="Open Sans"/>
                <a:ea typeface="+mn-ea"/>
                <a:cs typeface="+mn-cs"/>
              </a:rPr>
              <a:t> darbuotojų kompetencijų ir įvaizdžio stiprinimas.</a:t>
            </a:r>
          </a:p>
        </p:txBody>
      </p:sp>
      <p:sp>
        <p:nvSpPr>
          <p:cNvPr id="88" name="Stačiakampis: suapvalinti kampai 87">
            <a:extLst>
              <a:ext uri="{FF2B5EF4-FFF2-40B4-BE49-F238E27FC236}">
                <a16:creationId xmlns:a16="http://schemas.microsoft.com/office/drawing/2014/main" id="{8D85CC58-E0C1-B49E-BB10-A122E54070CA}"/>
              </a:ext>
            </a:extLst>
          </p:cNvPr>
          <p:cNvSpPr/>
          <p:nvPr/>
        </p:nvSpPr>
        <p:spPr>
          <a:xfrm>
            <a:off x="6114961" y="2027468"/>
            <a:ext cx="3101107" cy="4044054"/>
          </a:xfrm>
          <a:prstGeom prst="roundRect">
            <a:avLst/>
          </a:prstGeom>
          <a:ln>
            <a:solidFill>
              <a:schemeClr val="dk1">
                <a:alpha val="92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lt-LT" sz="1300" b="0" i="0" u="none" strike="noStrike" kern="1200" cap="none" spc="0" normalizeH="0" baseline="0" noProof="0" dirty="0">
              <a:ln>
                <a:noFill/>
              </a:ln>
              <a:solidFill>
                <a:srgbClr val="262626"/>
              </a:solidFill>
              <a:effectLst/>
              <a:uLnTx/>
              <a:uFillTx/>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lt-LT" sz="1300" b="0" i="0" u="none" strike="noStrike" kern="1200" cap="none" spc="0" normalizeH="0" baseline="0" noProof="0" dirty="0">
              <a:ln>
                <a:noFill/>
              </a:ln>
              <a:solidFill>
                <a:srgbClr val="262626"/>
              </a:solidFill>
              <a:effectLst/>
              <a:uLnTx/>
              <a:uFillTx/>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lt-LT" sz="1300" dirty="0">
              <a:solidFill>
                <a:srgbClr val="262626"/>
              </a:solidFill>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ea typeface="+mn-ea"/>
                <a:cs typeface="+mn-cs"/>
              </a:rPr>
              <a:t> </a:t>
            </a:r>
            <a:r>
              <a:rPr kumimoji="0" lang="lt-LT" sz="1300" b="0" i="0" u="none" strike="noStrike" kern="1200" cap="none" spc="0" normalizeH="0" baseline="0" noProof="0" dirty="0" err="1">
                <a:ln>
                  <a:noFill/>
                </a:ln>
                <a:solidFill>
                  <a:srgbClr val="262626"/>
                </a:solidFill>
                <a:effectLst/>
                <a:uLnTx/>
                <a:uFillTx/>
                <a:ea typeface="+mn-ea"/>
                <a:cs typeface="+mn-cs"/>
              </a:rPr>
              <a:t>Įtraukties</a:t>
            </a:r>
            <a:r>
              <a:rPr kumimoji="0" lang="lt-LT" sz="1300" b="0" i="0" u="none" strike="noStrike" kern="1200" cap="none" spc="0" normalizeH="0" baseline="0" noProof="0" dirty="0">
                <a:ln>
                  <a:noFill/>
                </a:ln>
                <a:solidFill>
                  <a:srgbClr val="262626"/>
                </a:solidFill>
                <a:effectLst/>
                <a:uLnTx/>
                <a:uFillTx/>
                <a:ea typeface="+mn-ea"/>
                <a:cs typeface="+mn-cs"/>
              </a:rPr>
              <a:t> ir prevencijos planų įgyvendinimas. </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ea typeface="+mn-ea"/>
                <a:cs typeface="+mn-cs"/>
              </a:rPr>
              <a:t> Patobulinto </a:t>
            </a:r>
            <a:r>
              <a:rPr kumimoji="0" lang="lt-LT" sz="1300" b="0" i="0" u="none" strike="noStrike" kern="1200" cap="none" spc="0" normalizeH="0" baseline="0" noProof="0" dirty="0" err="1">
                <a:ln>
                  <a:noFill/>
                </a:ln>
                <a:solidFill>
                  <a:srgbClr val="262626"/>
                </a:solidFill>
                <a:effectLst/>
                <a:uLnTx/>
                <a:uFillTx/>
                <a:ea typeface="+mn-ea"/>
                <a:cs typeface="+mn-cs"/>
              </a:rPr>
              <a:t>įraukties</a:t>
            </a:r>
            <a:r>
              <a:rPr kumimoji="0" lang="lt-LT" sz="1300" b="0" i="0" u="none" strike="noStrike" kern="1200" cap="none" spc="0" normalizeH="0" baseline="0" noProof="0" dirty="0">
                <a:ln>
                  <a:noFill/>
                </a:ln>
                <a:solidFill>
                  <a:srgbClr val="262626"/>
                </a:solidFill>
                <a:effectLst/>
                <a:uLnTx/>
                <a:uFillTx/>
                <a:ea typeface="+mn-ea"/>
                <a:cs typeface="+mn-cs"/>
              </a:rPr>
              <a:t> principo įgyvendinimo modelio taikymas.</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t-LT" sz="1300" dirty="0">
                <a:solidFill>
                  <a:srgbClr val="262626"/>
                </a:solidFill>
              </a:rPr>
              <a:t> V</a:t>
            </a:r>
            <a:r>
              <a:rPr kumimoji="0" lang="lt-LT" sz="1300" b="0" i="0" u="none" strike="noStrike" kern="1200" cap="none" spc="0" normalizeH="0" baseline="0" noProof="0" dirty="0" err="1">
                <a:ln>
                  <a:noFill/>
                </a:ln>
                <a:solidFill>
                  <a:srgbClr val="262626"/>
                </a:solidFill>
                <a:effectLst/>
                <a:uLnTx/>
                <a:uFillTx/>
                <a:ea typeface="+mn-ea"/>
                <a:cs typeface="+mn-cs"/>
              </a:rPr>
              <a:t>aizdo</a:t>
            </a:r>
            <a:r>
              <a:rPr kumimoji="0" lang="lt-LT" sz="1300" b="0" i="0" u="none" strike="noStrike" kern="1200" cap="none" spc="0" normalizeH="0" baseline="0" noProof="0" dirty="0">
                <a:ln>
                  <a:noFill/>
                </a:ln>
                <a:solidFill>
                  <a:srgbClr val="262626"/>
                </a:solidFill>
                <a:effectLst/>
                <a:uLnTx/>
                <a:uFillTx/>
                <a:ea typeface="+mn-ea"/>
                <a:cs typeface="+mn-cs"/>
              </a:rPr>
              <a:t> kamerų visose mokyklose įrengimas.</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ea typeface="+mn-ea"/>
                <a:cs typeface="+mn-cs"/>
              </a:rPr>
              <a:t> Praėjimo kontrolės </a:t>
            </a:r>
            <a:r>
              <a:rPr kumimoji="0" lang="lt-LT" sz="1300" i="0" u="none" strike="noStrike" kern="1200" cap="none" spc="0" normalizeH="0" baseline="0" noProof="0" dirty="0">
                <a:ln>
                  <a:noFill/>
                </a:ln>
                <a:solidFill>
                  <a:srgbClr val="262626"/>
                </a:solidFill>
                <a:effectLst/>
                <a:uLnTx/>
                <a:uFillTx/>
                <a:ea typeface="+mn-ea"/>
                <a:cs typeface="+mn-cs"/>
              </a:rPr>
              <a:t>45-iose</a:t>
            </a:r>
            <a:r>
              <a:rPr kumimoji="0" lang="lt-LT" sz="1300" b="1" i="0" u="none" strike="noStrike" kern="1200" cap="none" spc="0" normalizeH="0" baseline="0" noProof="0" dirty="0">
                <a:ln>
                  <a:noFill/>
                </a:ln>
                <a:solidFill>
                  <a:srgbClr val="262626"/>
                </a:solidFill>
                <a:effectLst/>
                <a:uLnTx/>
                <a:uFillTx/>
                <a:ea typeface="+mn-ea"/>
                <a:cs typeface="+mn-cs"/>
              </a:rPr>
              <a:t> </a:t>
            </a:r>
            <a:r>
              <a:rPr kumimoji="0" lang="lt-LT" sz="1300" b="0" i="0" u="none" strike="noStrike" kern="1200" cap="none" spc="0" normalizeH="0" baseline="0" noProof="0" dirty="0">
                <a:ln>
                  <a:noFill/>
                </a:ln>
                <a:solidFill>
                  <a:srgbClr val="262626"/>
                </a:solidFill>
                <a:effectLst/>
                <a:uLnTx/>
                <a:uFillTx/>
                <a:ea typeface="+mn-ea"/>
                <a:cs typeface="+mn-cs"/>
              </a:rPr>
              <a:t>mokyklose įrengimas.</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ea typeface="+mn-ea"/>
                <a:cs typeface="+mn-cs"/>
              </a:rPr>
              <a:t> Atvirųjų klasių projekto įgyvendinimas.</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ea typeface="+mn-ea"/>
                <a:cs typeface="+mn-cs"/>
              </a:rPr>
              <a:t> Pedagoginių darbuotojų kompetencijų ir įvaizdžio stiprinimas.</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ea typeface="+mn-ea"/>
                <a:cs typeface="+mn-cs"/>
              </a:rPr>
              <a:t> Tėvų atsakomybės stiprinimas mokinių specialiųjų ugdymosi poreikių nustatymo aspektu.</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i="0" u="none" strike="noStrike" kern="1200" cap="none" spc="0" normalizeH="0" baseline="0" noProof="0" dirty="0">
                <a:ln>
                  <a:noFill/>
                </a:ln>
                <a:solidFill>
                  <a:srgbClr val="262626"/>
                </a:solidFill>
                <a:effectLst/>
                <a:uLnTx/>
                <a:uFillTx/>
                <a:ea typeface="+mn-ea"/>
                <a:cs typeface="+mn-cs"/>
              </a:rPr>
              <a:t> Švietimo įstatymo </a:t>
            </a:r>
            <a:r>
              <a:rPr kumimoji="0" lang="lt-LT" sz="1300" i="0" u="none" strike="noStrike" kern="1200" cap="none" spc="0" normalizeH="0" baseline="0" noProof="0" dirty="0">
                <a:ln>
                  <a:noFill/>
                </a:ln>
                <a:solidFill>
                  <a:srgbClr val="000000"/>
                </a:solidFill>
                <a:effectLst/>
                <a:uLnTx/>
                <a:uFillTx/>
                <a:ea typeface="+mn-ea"/>
                <a:cs typeface="+mn-cs"/>
              </a:rPr>
              <a:t>23</a:t>
            </a:r>
            <a:r>
              <a:rPr kumimoji="0" lang="lt-LT" sz="1300" i="0" u="none" strike="noStrike" kern="1200" cap="none" spc="0" normalizeH="0" baseline="30000" noProof="0" dirty="0">
                <a:ln>
                  <a:noFill/>
                </a:ln>
                <a:solidFill>
                  <a:srgbClr val="000000"/>
                </a:solidFill>
                <a:effectLst/>
                <a:uLnTx/>
                <a:uFillTx/>
                <a:ea typeface="+mn-ea"/>
                <a:cs typeface="+mn-cs"/>
              </a:rPr>
              <a:t>1</a:t>
            </a:r>
            <a:r>
              <a:rPr kumimoji="0" lang="lt-LT" sz="1300" i="0" u="none" strike="noStrike" kern="1200" cap="none" spc="0" normalizeH="0" baseline="0" noProof="0" dirty="0">
                <a:ln>
                  <a:noFill/>
                </a:ln>
                <a:solidFill>
                  <a:srgbClr val="000000"/>
                </a:solidFill>
                <a:effectLst/>
                <a:uLnTx/>
                <a:uFillTx/>
                <a:ea typeface="+mn-ea"/>
                <a:cs typeface="+mn-cs"/>
              </a:rPr>
              <a:t> straipsni</a:t>
            </a:r>
            <a:r>
              <a:rPr lang="lt-LT" sz="1300" dirty="0">
                <a:solidFill>
                  <a:srgbClr val="000000"/>
                </a:solidFill>
              </a:rPr>
              <a:t>o taikymas</a:t>
            </a:r>
            <a:r>
              <a:rPr kumimoji="0" lang="lt-LT" sz="1300" i="0" u="none" strike="noStrike" kern="1200" cap="none" spc="0" normalizeH="0" baseline="0" noProof="0" dirty="0">
                <a:ln>
                  <a:noFill/>
                </a:ln>
                <a:solidFill>
                  <a:srgbClr val="000000"/>
                </a:solidFill>
                <a:effectLst/>
                <a:uLnTx/>
                <a:uFillTx/>
                <a:ea typeface="+mn-ea"/>
                <a:cs typeface="+mn-cs"/>
              </a:rPr>
              <a:t>. Apsauga nuo smurto švietimo įstaigose.</a:t>
            </a:r>
            <a:endParaRPr kumimoji="0" lang="lt-LT" sz="1300" i="0" u="none" strike="noStrike" kern="1200" cap="none" spc="0" normalizeH="0" baseline="0" noProof="0" dirty="0">
              <a:ln>
                <a:noFill/>
              </a:ln>
              <a:solidFill>
                <a:srgbClr val="262626"/>
              </a:solidFill>
              <a:effectLst/>
              <a:uLnTx/>
              <a:uFillTx/>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lt-LT" sz="1300" b="0" i="0" u="none" strike="noStrike" kern="1200" cap="none" spc="0" normalizeH="0" baseline="0" noProof="0" dirty="0">
              <a:ln>
                <a:noFill/>
              </a:ln>
              <a:solidFill>
                <a:srgbClr val="262626"/>
              </a:solidFill>
              <a:effectLst/>
              <a:uLnTx/>
              <a:uFillTx/>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lt-LT" sz="1300" b="0" i="0" u="none" strike="noStrike" kern="1200" cap="none" spc="0" normalizeH="0" baseline="0" noProof="0" dirty="0">
              <a:ln>
                <a:noFill/>
              </a:ln>
              <a:solidFill>
                <a:srgbClr val="262626"/>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300" b="0" i="0" u="none" strike="noStrike" kern="1200" cap="none" spc="0" normalizeH="0" baseline="0" noProof="0" dirty="0">
              <a:ln>
                <a:noFill/>
              </a:ln>
              <a:solidFill>
                <a:srgbClr val="262626"/>
              </a:solidFill>
              <a:effectLst/>
              <a:uLnTx/>
              <a:uFillTx/>
              <a:ea typeface="+mn-ea"/>
              <a:cs typeface="+mn-cs"/>
            </a:endParaRPr>
          </a:p>
        </p:txBody>
      </p:sp>
      <p:grpSp>
        <p:nvGrpSpPr>
          <p:cNvPr id="94" name="Grupė 93">
            <a:extLst>
              <a:ext uri="{FF2B5EF4-FFF2-40B4-BE49-F238E27FC236}">
                <a16:creationId xmlns:a16="http://schemas.microsoft.com/office/drawing/2014/main" id="{EB8BBEC5-25ED-7707-D7A9-0B2842B60715}"/>
              </a:ext>
            </a:extLst>
          </p:cNvPr>
          <p:cNvGrpSpPr/>
          <p:nvPr/>
        </p:nvGrpSpPr>
        <p:grpSpPr>
          <a:xfrm>
            <a:off x="8437433" y="877190"/>
            <a:ext cx="1557269" cy="1045630"/>
            <a:chOff x="2723654" y="1431180"/>
            <a:chExt cx="2052000" cy="1883295"/>
          </a:xfrm>
        </p:grpSpPr>
        <p:sp>
          <p:nvSpPr>
            <p:cNvPr id="49" name="Ovalas 48">
              <a:extLst>
                <a:ext uri="{FF2B5EF4-FFF2-40B4-BE49-F238E27FC236}">
                  <a16:creationId xmlns:a16="http://schemas.microsoft.com/office/drawing/2014/main" id="{044C35BB-12EC-0D61-B074-9A3A5125131B}"/>
                </a:ext>
              </a:extLst>
            </p:cNvPr>
            <p:cNvSpPr/>
            <p:nvPr/>
          </p:nvSpPr>
          <p:spPr>
            <a:xfrm>
              <a:off x="3242285" y="1431180"/>
              <a:ext cx="1014734" cy="1080000"/>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600" b="0" i="0" u="none" strike="noStrike" kern="1200" cap="none" spc="0" normalizeH="0" baseline="0" noProof="0" dirty="0">
                <a:ln>
                  <a:noFill/>
                </a:ln>
                <a:solidFill>
                  <a:srgbClr val="262626"/>
                </a:solidFill>
                <a:effectLst/>
                <a:uLnTx/>
                <a:uFillTx/>
                <a:latin typeface="Open Sans"/>
                <a:ea typeface="+mn-ea"/>
                <a:cs typeface="+mn-cs"/>
              </a:endParaRPr>
            </a:p>
          </p:txBody>
        </p:sp>
        <p:sp>
          <p:nvSpPr>
            <p:cNvPr id="51" name="Stačiakampis: suapvalinti kampai 50">
              <a:extLst>
                <a:ext uri="{FF2B5EF4-FFF2-40B4-BE49-F238E27FC236}">
                  <a16:creationId xmlns:a16="http://schemas.microsoft.com/office/drawing/2014/main" id="{086B2C93-741A-8C91-4FE6-D0212FFEEECB}"/>
                </a:ext>
              </a:extLst>
            </p:cNvPr>
            <p:cNvSpPr/>
            <p:nvPr/>
          </p:nvSpPr>
          <p:spPr>
            <a:xfrm>
              <a:off x="2723654" y="2335607"/>
              <a:ext cx="2052000" cy="978868"/>
            </a:xfrm>
            <a:prstGeom prst="round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t-LT" sz="1600" b="0" i="0" u="none" strike="noStrike" kern="1200" cap="none" spc="0" normalizeH="0" baseline="0" noProof="0" dirty="0">
                  <a:ln>
                    <a:noFill/>
                  </a:ln>
                  <a:solidFill>
                    <a:prstClr val="white"/>
                  </a:solidFill>
                  <a:effectLst/>
                  <a:uLnTx/>
                  <a:uFillTx/>
                  <a:latin typeface="Open Sans"/>
                  <a:ea typeface="+mn-ea"/>
                  <a:cs typeface="+mn-cs"/>
                </a:rPr>
                <a:t>SAUGUMAS IR ĮTRAUKTIS</a:t>
              </a:r>
            </a:p>
          </p:txBody>
        </p:sp>
        <p:pic>
          <p:nvPicPr>
            <p:cNvPr id="93" name="Grafinis elementas 92" descr="Angel face outline outline">
              <a:extLst>
                <a:ext uri="{FF2B5EF4-FFF2-40B4-BE49-F238E27FC236}">
                  <a16:creationId xmlns:a16="http://schemas.microsoft.com/office/drawing/2014/main" id="{CD1E9A01-8EDA-7549-ECCA-3859445235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92452" y="1509446"/>
              <a:ext cx="914400" cy="914400"/>
            </a:xfrm>
            <a:prstGeom prst="rect">
              <a:avLst/>
            </a:prstGeom>
          </p:spPr>
        </p:pic>
      </p:grpSp>
      <p:sp>
        <p:nvSpPr>
          <p:cNvPr id="2" name="Stačiakampis: suapvalinti kampai 1">
            <a:extLst>
              <a:ext uri="{FF2B5EF4-FFF2-40B4-BE49-F238E27FC236}">
                <a16:creationId xmlns:a16="http://schemas.microsoft.com/office/drawing/2014/main" id="{28494CA5-C8C7-5453-9389-2F7051FF3768}"/>
              </a:ext>
            </a:extLst>
          </p:cNvPr>
          <p:cNvSpPr/>
          <p:nvPr/>
        </p:nvSpPr>
        <p:spPr>
          <a:xfrm>
            <a:off x="3152152" y="2027468"/>
            <a:ext cx="2892092" cy="4044054"/>
          </a:xfrm>
          <a:prstGeom prst="roundRect">
            <a:avLst/>
          </a:prstGeom>
          <a:ln>
            <a:solidFill>
              <a:schemeClr val="dk1">
                <a:alpha val="92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Neformalusis švietimas (užimtumas 5-8 kl., ŠVIS ir kt.).</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a:t>
            </a:r>
            <a:r>
              <a:rPr kumimoji="0" lang="it-IT" sz="1300" b="0" i="0" u="none" strike="noStrike" kern="1200" cap="none" spc="0" normalizeH="0" baseline="0" noProof="0" dirty="0">
                <a:ln>
                  <a:noFill/>
                </a:ln>
                <a:solidFill>
                  <a:srgbClr val="262626"/>
                </a:solidFill>
                <a:effectLst/>
                <a:uLnTx/>
                <a:uFillTx/>
                <a:latin typeface="Open Sans"/>
                <a:ea typeface="+mn-ea"/>
                <a:cs typeface="+mn-cs"/>
              </a:rPr>
              <a:t>Tarptautinio bakalaureato progra</a:t>
            </a:r>
            <a:r>
              <a:rPr kumimoji="0" lang="lt-LT" sz="1300" b="0" i="0" u="none" strike="noStrike" kern="1200" cap="none" spc="0" normalizeH="0" baseline="0" noProof="0" dirty="0">
                <a:ln>
                  <a:noFill/>
                </a:ln>
                <a:solidFill>
                  <a:srgbClr val="262626"/>
                </a:solidFill>
                <a:effectLst/>
                <a:uLnTx/>
                <a:uFillTx/>
                <a:latin typeface="Open Sans"/>
                <a:ea typeface="+mn-ea"/>
                <a:cs typeface="+mn-cs"/>
              </a:rPr>
              <a:t>mos</a:t>
            </a:r>
            <a:r>
              <a:rPr lang="lt-LT" sz="1300" dirty="0">
                <a:solidFill>
                  <a:srgbClr val="262626"/>
                </a:solidFill>
                <a:latin typeface="Open Sans"/>
              </a:rPr>
              <a:t> </a:t>
            </a:r>
            <a:r>
              <a:rPr kumimoji="0" lang="lt-LT" sz="1300" b="0" i="0" u="none" strike="noStrike" kern="1200" cap="none" spc="0" normalizeH="0" baseline="0" noProof="0" dirty="0">
                <a:ln>
                  <a:noFill/>
                </a:ln>
                <a:solidFill>
                  <a:srgbClr val="262626"/>
                </a:solidFill>
                <a:effectLst/>
                <a:uLnTx/>
                <a:uFillTx/>
                <a:latin typeface="Open Sans"/>
                <a:ea typeface="+mn-ea"/>
                <a:cs typeface="+mn-cs"/>
              </a:rPr>
              <a:t>įgyvendinimas</a:t>
            </a:r>
            <a:r>
              <a:rPr lang="lt-LT" sz="1300" dirty="0">
                <a:solidFill>
                  <a:srgbClr val="262626"/>
                </a:solidFill>
                <a:latin typeface="Open Sans"/>
              </a:rPr>
              <a:t>.</a:t>
            </a: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t-LT" sz="1300" dirty="0">
                <a:solidFill>
                  <a:srgbClr val="262626"/>
                </a:solidFill>
                <a:latin typeface="Open Sans"/>
              </a:rPr>
              <a:t> Gabių vaikų programa, </a:t>
            </a:r>
            <a:r>
              <a:rPr kumimoji="0" lang="lt-LT" sz="1300" b="0" i="0" u="none" strike="noStrike" kern="1200" cap="none" spc="0" normalizeH="0" baseline="0" noProof="0" dirty="0">
                <a:ln>
                  <a:noFill/>
                </a:ln>
                <a:solidFill>
                  <a:srgbClr val="262626"/>
                </a:solidFill>
                <a:effectLst/>
                <a:uLnTx/>
                <a:uFillTx/>
                <a:latin typeface="Open Sans"/>
                <a:ea typeface="+mn-ea"/>
                <a:cs typeface="+mn-cs"/>
              </a:rPr>
              <a:t>VDM.</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t-LT" sz="1300" dirty="0">
                <a:solidFill>
                  <a:srgbClr val="262626"/>
                </a:solidFill>
                <a:latin typeface="Open Sans"/>
              </a:rPr>
              <a:t> Padėjusių dirbti ir būsimų pedagogų skatinimo programa.</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Mokinių, mokytojų ir vadovų skatinimo programa.</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lt-LT" sz="1300" dirty="0">
                <a:solidFill>
                  <a:srgbClr val="262626"/>
                </a:solidFill>
                <a:latin typeface="Open Sans"/>
              </a:rPr>
              <a:t> Profesinio orientavimo stiprinimas.</a:t>
            </a:r>
          </a:p>
          <a:p>
            <a:pPr indent="69850">
              <a:buFont typeface="Wingdings" panose="05000000000000000000" pitchFamily="2" charset="2"/>
              <a:buChar char="§"/>
              <a:defRPr/>
            </a:pPr>
            <a:r>
              <a:rPr lang="lt-LT" sz="1300" dirty="0">
                <a:solidFill>
                  <a:srgbClr val="262626"/>
                </a:solidFill>
              </a:rPr>
              <a:t> Pedagoginių klasių steigimas, mokinių stažuotės, galimybės gauti VDU kreditus.</a:t>
            </a:r>
          </a:p>
          <a:p>
            <a:pPr indent="69850">
              <a:buFont typeface="Wingdings" panose="05000000000000000000" pitchFamily="2" charset="2"/>
              <a:buChar char="§"/>
              <a:defRPr/>
            </a:pPr>
            <a:r>
              <a:rPr lang="lt-LT" sz="1300" dirty="0">
                <a:solidFill>
                  <a:srgbClr val="262626"/>
                </a:solidFill>
              </a:rPr>
              <a:t> Tėvų atsakomybės stiprinimas mokinių mokymosi ir lankomumo aspektu.</a:t>
            </a: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p:txBody>
      </p:sp>
      <p:sp>
        <p:nvSpPr>
          <p:cNvPr id="4" name="Stačiakampis: suapvalinti kampai 3">
            <a:extLst>
              <a:ext uri="{FF2B5EF4-FFF2-40B4-BE49-F238E27FC236}">
                <a16:creationId xmlns:a16="http://schemas.microsoft.com/office/drawing/2014/main" id="{27047A7C-A1E4-F25C-BAFD-55CC5C33092E}"/>
              </a:ext>
            </a:extLst>
          </p:cNvPr>
          <p:cNvSpPr/>
          <p:nvPr/>
        </p:nvSpPr>
        <p:spPr>
          <a:xfrm>
            <a:off x="9286785" y="2046030"/>
            <a:ext cx="2853459" cy="4025492"/>
          </a:xfrm>
          <a:prstGeom prst="roundRect">
            <a:avLst/>
          </a:prstGeom>
          <a:ln>
            <a:solidFill>
              <a:schemeClr val="dk1">
                <a:alpha val="92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Kriterijų „Neformaliojo vaikų švietimo programose dalyvauja ne mažiau kaip 40 proc. mokinių, gaunančių nemokamą maitinimą, finansinę ir kitą paramą“; Kultūros paso edukacijose  dalyvauja ne mažiau kaip 60 proc. mokinių, gaunančių nemokamą maitinimą,  finansinę ir kitą paramą“ užtikrinimas.</a:t>
            </a:r>
          </a:p>
          <a:p>
            <a:pPr marL="0" marR="0" lvl="0" indent="698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lt-LT" sz="1300" b="0" i="0" u="none" strike="noStrike" kern="1200" cap="none" spc="0" normalizeH="0" baseline="0" noProof="0" dirty="0">
                <a:ln>
                  <a:noFill/>
                </a:ln>
                <a:solidFill>
                  <a:srgbClr val="262626"/>
                </a:solidFill>
                <a:effectLst/>
                <a:uLnTx/>
                <a:uFillTx/>
                <a:latin typeface="Open Sans"/>
                <a:ea typeface="+mn-ea"/>
                <a:cs typeface="+mn-cs"/>
              </a:rPr>
              <a:t> </a:t>
            </a:r>
            <a:r>
              <a:rPr kumimoji="0" lang="pt-BR" sz="1300" b="0" i="0" u="none" strike="noStrike" kern="1200" cap="none" spc="0" normalizeH="0" baseline="0" noProof="0" dirty="0">
                <a:ln>
                  <a:noFill/>
                </a:ln>
                <a:solidFill>
                  <a:srgbClr val="262626"/>
                </a:solidFill>
                <a:effectLst/>
                <a:uLnTx/>
                <a:uFillTx/>
                <a:latin typeface="Open Sans"/>
                <a:ea typeface="+mn-ea"/>
                <a:cs typeface="+mn-cs"/>
              </a:rPr>
              <a:t>Iniciatyvos Kaunui programos įgyvendinimas ir vaikų vasaros poilsio organizavimas</a:t>
            </a:r>
            <a:r>
              <a:rPr kumimoji="0" lang="lt-LT" sz="1300" b="0" i="0" u="none" strike="noStrike" kern="1200" cap="none" spc="0" normalizeH="0" baseline="0" noProof="0" dirty="0">
                <a:ln>
                  <a:noFill/>
                </a:ln>
                <a:solidFill>
                  <a:srgbClr val="262626"/>
                </a:solidFill>
                <a:effectLst/>
                <a:uLnTx/>
                <a:uFillTx/>
                <a:latin typeface="Open Sans"/>
                <a:ea typeface="+mn-ea"/>
                <a:cs typeface="+mn-cs"/>
              </a:rPr>
              <a:t>.</a:t>
            </a:r>
          </a:p>
          <a:p>
            <a:pPr lvl="0" indent="69850">
              <a:buFont typeface="Wingdings" panose="05000000000000000000" pitchFamily="2" charset="2"/>
              <a:buChar char="§"/>
              <a:defRPr/>
            </a:pPr>
            <a:r>
              <a:rPr lang="lt-LT" sz="1300" dirty="0">
                <a:solidFill>
                  <a:srgbClr val="262626"/>
                </a:solidFill>
              </a:rPr>
              <a:t> Antrokų plaukimo programa.</a:t>
            </a:r>
          </a:p>
          <a:p>
            <a:pPr lvl="0" indent="69850">
              <a:buFont typeface="Wingdings" panose="05000000000000000000" pitchFamily="2" charset="2"/>
              <a:buChar char="§"/>
              <a:defRPr/>
            </a:pPr>
            <a:r>
              <a:rPr lang="lt-LT" sz="1300" dirty="0">
                <a:solidFill>
                  <a:srgbClr val="262626"/>
                </a:solidFill>
                <a:latin typeface="Open Sans"/>
              </a:rPr>
              <a:t> Kultūros paso naudojimas </a:t>
            </a:r>
            <a:r>
              <a:rPr lang="lt-LT" sz="1300" dirty="0" err="1">
                <a:solidFill>
                  <a:srgbClr val="262626"/>
                </a:solidFill>
                <a:latin typeface="Open Sans"/>
              </a:rPr>
              <a:t>priešmokyklinukams</a:t>
            </a:r>
            <a:r>
              <a:rPr lang="lt-LT" sz="1300" dirty="0">
                <a:solidFill>
                  <a:srgbClr val="262626"/>
                </a:solidFill>
                <a:latin typeface="Open Sans"/>
              </a:rPr>
              <a:t>.</a:t>
            </a:r>
            <a:endParaRPr kumimoji="0" lang="pt-BR" sz="1300" b="0" i="0" u="none" strike="noStrike" kern="1200" cap="none" spc="0" normalizeH="0" baseline="0" noProof="0" dirty="0">
              <a:ln>
                <a:noFill/>
              </a:ln>
              <a:solidFill>
                <a:srgbClr val="262626"/>
              </a:solidFill>
              <a:effectLst/>
              <a:uLnTx/>
              <a:uFillTx/>
              <a:latin typeface="Open Sans"/>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a:p>
            <a:pPr marR="0" lvl="0" algn="l" defTabSz="914400" rtl="0" eaLnBrk="1" fontAlgn="auto" latinLnBrk="0" hangingPunct="1">
              <a:lnSpc>
                <a:spcPct val="100000"/>
              </a:lnSpc>
              <a:spcBef>
                <a:spcPts val="0"/>
              </a:spcBef>
              <a:spcAft>
                <a:spcPts val="0"/>
              </a:spcAft>
              <a:buClrTx/>
              <a:buSzTx/>
              <a:tabLst/>
              <a:defRPr/>
            </a:pPr>
            <a:endParaRPr kumimoji="0" lang="lt-LT" sz="1300" b="0" i="0" u="none" strike="noStrike" kern="1200" cap="none" spc="0" normalizeH="0" baseline="0" noProof="0" dirty="0">
              <a:ln>
                <a:noFill/>
              </a:ln>
              <a:solidFill>
                <a:srgbClr val="262626"/>
              </a:solidFill>
              <a:effectLst/>
              <a:uLnTx/>
              <a:uFillTx/>
              <a:latin typeface="Open Sans"/>
              <a:ea typeface="+mn-ea"/>
              <a:cs typeface="+mn-cs"/>
            </a:endParaRPr>
          </a:p>
        </p:txBody>
      </p:sp>
    </p:spTree>
    <p:extLst>
      <p:ext uri="{BB962C8B-B14F-4D97-AF65-F5344CB8AC3E}">
        <p14:creationId xmlns:p14="http://schemas.microsoft.com/office/powerpoint/2010/main" val="4105848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F28AEC0C-2763-48AF-C48D-93BAE4D676A1}"/>
              </a:ext>
            </a:extLst>
          </p:cNvPr>
          <p:cNvPicPr>
            <a:picLocks noChangeAspect="1"/>
          </p:cNvPicPr>
          <p:nvPr/>
        </p:nvPicPr>
        <p:blipFill>
          <a:blip r:embed="rId2"/>
          <a:stretch>
            <a:fillRect/>
          </a:stretch>
        </p:blipFill>
        <p:spPr>
          <a:xfrm>
            <a:off x="5786421" y="1757506"/>
            <a:ext cx="6300804" cy="3342987"/>
          </a:xfrm>
          <a:prstGeom prst="rect">
            <a:avLst/>
          </a:prstGeom>
        </p:spPr>
      </p:pic>
      <p:sp>
        <p:nvSpPr>
          <p:cNvPr id="7" name="TextBox 6">
            <a:extLst>
              <a:ext uri="{FF2B5EF4-FFF2-40B4-BE49-F238E27FC236}">
                <a16:creationId xmlns:a16="http://schemas.microsoft.com/office/drawing/2014/main" id="{41B58D76-6D8E-25BC-3F01-353867317468}"/>
              </a:ext>
            </a:extLst>
          </p:cNvPr>
          <p:cNvSpPr txBox="1"/>
          <p:nvPr/>
        </p:nvSpPr>
        <p:spPr>
          <a:xfrm>
            <a:off x="219076" y="1666907"/>
            <a:ext cx="5429250" cy="3746347"/>
          </a:xfrm>
          <a:prstGeom prst="rect">
            <a:avLst/>
          </a:prstGeom>
          <a:noFill/>
        </p:spPr>
        <p:txBody>
          <a:bodyPr wrap="square">
            <a:spAutoFit/>
          </a:bodyPr>
          <a:lstStyle/>
          <a:p>
            <a:pPr marL="285750" indent="-285750" algn="just">
              <a:lnSpc>
                <a:spcPct val="150000"/>
              </a:lnSpc>
              <a:buFont typeface="Wingdings" panose="05000000000000000000" pitchFamily="2" charset="2"/>
              <a:buChar char="ü"/>
            </a:pPr>
            <a:r>
              <a:rPr lang="lt-LT" sz="1600" b="1" dirty="0"/>
              <a:t>Individualizuotas mokymosi maršrutas </a:t>
            </a:r>
            <a:r>
              <a:rPr lang="lt-LT" sz="1600" dirty="0"/>
              <a:t>kiekvienam mokiniui, sudaromas pagal realius mokymosi rezultatus ir žinių spragas. </a:t>
            </a:r>
          </a:p>
          <a:p>
            <a:pPr marL="285750" indent="-285750" algn="just">
              <a:lnSpc>
                <a:spcPct val="150000"/>
              </a:lnSpc>
              <a:buFont typeface="Wingdings" panose="05000000000000000000" pitchFamily="2" charset="2"/>
              <a:buChar char="ü"/>
            </a:pPr>
            <a:r>
              <a:rPr lang="lt-LT" sz="1600" b="1" dirty="0"/>
              <a:t>Turinio įvairovė ir aktualumas </a:t>
            </a:r>
            <a:r>
              <a:rPr lang="lt-LT" sz="1600" dirty="0"/>
              <a:t>– vaizdo įrašai, interaktyvios užduotys, realaus gyvenimo pavyzdžiai, parengti profesionalių mokytojų. </a:t>
            </a:r>
          </a:p>
          <a:p>
            <a:pPr marL="285750" indent="-285750" algn="just">
              <a:lnSpc>
                <a:spcPct val="150000"/>
              </a:lnSpc>
              <a:buFont typeface="Wingdings" panose="05000000000000000000" pitchFamily="2" charset="2"/>
              <a:buChar char="ü"/>
            </a:pPr>
            <a:r>
              <a:rPr lang="lt-LT" sz="1600" b="1" dirty="0"/>
              <a:t>Mokytojo įrankiai </a:t>
            </a:r>
            <a:r>
              <a:rPr lang="lt-LT" sz="1600" dirty="0"/>
              <a:t>– galimybė stebėti kiekvieno mokinio pažangą, identifikuoti žinių spragas, skirti tikslingas užduotis ir gilinti temas pagal individualius poreikius. </a:t>
            </a:r>
          </a:p>
        </p:txBody>
      </p:sp>
      <p:sp>
        <p:nvSpPr>
          <p:cNvPr id="8" name="Pavadinimas 2">
            <a:extLst>
              <a:ext uri="{FF2B5EF4-FFF2-40B4-BE49-F238E27FC236}">
                <a16:creationId xmlns:a16="http://schemas.microsoft.com/office/drawing/2014/main" id="{679DDCCE-83E0-D6CF-DA47-7CE90112328D}"/>
              </a:ext>
            </a:extLst>
          </p:cNvPr>
          <p:cNvSpPr>
            <a:spLocks noGrp="1"/>
          </p:cNvSpPr>
          <p:nvPr>
            <p:ph type="title"/>
          </p:nvPr>
        </p:nvSpPr>
        <p:spPr>
          <a:xfrm>
            <a:off x="442078" y="156514"/>
            <a:ext cx="11060999" cy="718083"/>
          </a:xfrm>
        </p:spPr>
        <p:txBody>
          <a:bodyPr>
            <a:normAutofit fontScale="90000"/>
          </a:bodyPr>
          <a:lstStyle/>
          <a:p>
            <a:r>
              <a:rPr lang="lt-LT" dirty="0">
                <a:latin typeface="+mn-lt"/>
              </a:rPr>
              <a:t>Skaitmeninė matematikos mokymosi platforma </a:t>
            </a:r>
            <a:r>
              <a:rPr lang="lt-LT" dirty="0" err="1">
                <a:latin typeface="+mn-lt"/>
              </a:rPr>
              <a:t>Elicėjus</a:t>
            </a:r>
            <a:endParaRPr lang="lt-LT" dirty="0">
              <a:latin typeface="+mn-lt"/>
            </a:endParaRPr>
          </a:p>
        </p:txBody>
      </p:sp>
    </p:spTree>
    <p:extLst>
      <p:ext uri="{BB962C8B-B14F-4D97-AF65-F5344CB8AC3E}">
        <p14:creationId xmlns:p14="http://schemas.microsoft.com/office/powerpoint/2010/main" val="31650247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564795EE-3EC9-4C37-5B37-B9D6EABD4AAA}"/>
              </a:ext>
            </a:extLst>
          </p:cNvPr>
          <p:cNvPicPr>
            <a:picLocks noChangeAspect="1"/>
          </p:cNvPicPr>
          <p:nvPr/>
        </p:nvPicPr>
        <p:blipFill>
          <a:blip r:embed="rId2"/>
          <a:stretch>
            <a:fillRect/>
          </a:stretch>
        </p:blipFill>
        <p:spPr>
          <a:xfrm>
            <a:off x="0" y="1"/>
            <a:ext cx="12192000" cy="6122894"/>
          </a:xfrm>
          <a:prstGeom prst="rect">
            <a:avLst/>
          </a:prstGeom>
        </p:spPr>
      </p:pic>
    </p:spTree>
    <p:extLst>
      <p:ext uri="{BB962C8B-B14F-4D97-AF65-F5344CB8AC3E}">
        <p14:creationId xmlns:p14="http://schemas.microsoft.com/office/powerpoint/2010/main" val="2809927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30C95131-76B3-7E0A-D796-D5658AB521CF}"/>
              </a:ext>
            </a:extLst>
          </p:cNvPr>
          <p:cNvPicPr>
            <a:picLocks noChangeAspect="1"/>
          </p:cNvPicPr>
          <p:nvPr/>
        </p:nvPicPr>
        <p:blipFill>
          <a:blip r:embed="rId2"/>
          <a:stretch>
            <a:fillRect/>
          </a:stretch>
        </p:blipFill>
        <p:spPr>
          <a:xfrm>
            <a:off x="0" y="0"/>
            <a:ext cx="12192000" cy="6140824"/>
          </a:xfrm>
          <a:prstGeom prst="rect">
            <a:avLst/>
          </a:prstGeom>
        </p:spPr>
      </p:pic>
    </p:spTree>
    <p:extLst>
      <p:ext uri="{BB962C8B-B14F-4D97-AF65-F5344CB8AC3E}">
        <p14:creationId xmlns:p14="http://schemas.microsoft.com/office/powerpoint/2010/main" val="36781717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aveikslėlis 4">
            <a:extLst>
              <a:ext uri="{FF2B5EF4-FFF2-40B4-BE49-F238E27FC236}">
                <a16:creationId xmlns:a16="http://schemas.microsoft.com/office/drawing/2014/main" id="{788A1587-8B00-88DA-DDE3-9A04FD3E2853}"/>
              </a:ext>
            </a:extLst>
          </p:cNvPr>
          <p:cNvPicPr>
            <a:picLocks noChangeAspect="1"/>
          </p:cNvPicPr>
          <p:nvPr/>
        </p:nvPicPr>
        <p:blipFill>
          <a:blip r:embed="rId2"/>
          <a:stretch>
            <a:fillRect/>
          </a:stretch>
        </p:blipFill>
        <p:spPr>
          <a:xfrm>
            <a:off x="4076337" y="42945"/>
            <a:ext cx="3483525" cy="1585995"/>
          </a:xfrm>
          <a:prstGeom prst="rect">
            <a:avLst/>
          </a:prstGeom>
          <a:ln w="3175">
            <a:solidFill>
              <a:schemeClr val="tx1"/>
            </a:solidFill>
          </a:ln>
        </p:spPr>
      </p:pic>
      <p:sp>
        <p:nvSpPr>
          <p:cNvPr id="8" name="Turinio vietos rezervavimo ženklas 4">
            <a:extLst>
              <a:ext uri="{FF2B5EF4-FFF2-40B4-BE49-F238E27FC236}">
                <a16:creationId xmlns:a16="http://schemas.microsoft.com/office/drawing/2014/main" id="{423CB203-4805-BA0D-5BA8-99DF1223E405}"/>
              </a:ext>
            </a:extLst>
          </p:cNvPr>
          <p:cNvSpPr>
            <a:spLocks noGrp="1"/>
          </p:cNvSpPr>
          <p:nvPr>
            <p:ph idx="1"/>
          </p:nvPr>
        </p:nvSpPr>
        <p:spPr>
          <a:xfrm>
            <a:off x="797170" y="1943579"/>
            <a:ext cx="10756656" cy="3857146"/>
          </a:xfrm>
        </p:spPr>
        <p:txBody>
          <a:bodyPr>
            <a:noAutofit/>
          </a:bodyPr>
          <a:lstStyle/>
          <a:p>
            <a:pPr marL="0" indent="360363" algn="just">
              <a:lnSpc>
                <a:spcPct val="100000"/>
              </a:lnSpc>
              <a:buNone/>
            </a:pPr>
            <a:r>
              <a:rPr lang="lt-LT" sz="1600" b="1" dirty="0">
                <a:latin typeface="Open Sans" panose="020B0606030504020204" pitchFamily="34" charset="0"/>
                <a:ea typeface="Open Sans" panose="020B0606030504020204" pitchFamily="34" charset="0"/>
                <a:cs typeface="Open Sans" panose="020B0606030504020204" pitchFamily="34" charset="0"/>
              </a:rPr>
              <a:t>„</a:t>
            </a:r>
            <a:r>
              <a:rPr lang="lt-LT" sz="1600" b="1" dirty="0" err="1">
                <a:latin typeface="Open Sans" panose="020B0606030504020204" pitchFamily="34" charset="0"/>
                <a:ea typeface="Open Sans" panose="020B0606030504020204" pitchFamily="34" charset="0"/>
                <a:cs typeface="Open Sans" panose="020B0606030504020204" pitchFamily="34" charset="0"/>
              </a:rPr>
              <a:t>Slenkstiada</a:t>
            </a:r>
            <a:r>
              <a:rPr lang="lt-LT" sz="1600" b="1" dirty="0">
                <a:latin typeface="Open Sans" panose="020B0606030504020204" pitchFamily="34" charset="0"/>
                <a:ea typeface="Open Sans" panose="020B0606030504020204" pitchFamily="34" charset="0"/>
                <a:cs typeface="Open Sans" panose="020B0606030504020204" pitchFamily="34" charset="0"/>
              </a:rPr>
              <a:t>“ </a:t>
            </a:r>
            <a:r>
              <a:rPr lang="lt-LT" sz="1600" dirty="0">
                <a:latin typeface="Open Sans" panose="020B0606030504020204" pitchFamily="34" charset="0"/>
                <a:ea typeface="Open Sans" panose="020B0606030504020204" pitchFamily="34" charset="0"/>
                <a:cs typeface="Open Sans" panose="020B0606030504020204" pitchFamily="34" charset="0"/>
              </a:rPr>
              <a:t>– inovatyvi matematikos veikla penktokams, kurios tikslas – ne tik stiprinti mokinių matematikos pagrindus, bet ir motyvuoti mokinius mokytis, siekti pažangos ir patirti sėkmę. Tai iššūkis, kuriame svarbus ne vien galutinis rezultatas. Mokiniai skatinami pastebėti savo pažangą, įveikti matematinius iššūkius ir su klasės draugais siekti bendro tikslo.</a:t>
            </a:r>
          </a:p>
          <a:p>
            <a:pPr marL="0" indent="360363" algn="just">
              <a:lnSpc>
                <a:spcPct val="100000"/>
              </a:lnSpc>
              <a:buNone/>
            </a:pPr>
            <a:r>
              <a:rPr lang="lt-LT" sz="1600" b="1" dirty="0">
                <a:latin typeface="Open Sans" panose="020B0606030504020204" pitchFamily="34" charset="0"/>
                <a:ea typeface="Open Sans" panose="020B0606030504020204" pitchFamily="34" charset="0"/>
                <a:cs typeface="Open Sans" panose="020B0606030504020204" pitchFamily="34" charset="0"/>
              </a:rPr>
              <a:t>Kodėl verta įsitraukti?</a:t>
            </a:r>
          </a:p>
          <a:p>
            <a:pPr lvl="0" algn="just">
              <a:lnSpc>
                <a:spcPct val="100000"/>
              </a:lnSpc>
              <a:buFont typeface="Wingdings" panose="05000000000000000000" pitchFamily="2" charset="2"/>
              <a:buChar char="Ø"/>
            </a:pPr>
            <a:r>
              <a:rPr lang="lt-LT" sz="1600" b="1" i="1" dirty="0">
                <a:latin typeface="Open Sans" panose="020B0606030504020204" pitchFamily="34" charset="0"/>
                <a:ea typeface="Open Sans" panose="020B0606030504020204" pitchFamily="34" charset="0"/>
                <a:cs typeface="Open Sans" panose="020B0606030504020204" pitchFamily="34" charset="0"/>
              </a:rPr>
              <a:t>Mokiniams</a:t>
            </a:r>
            <a:r>
              <a:rPr lang="lt-LT" sz="1600" i="1" dirty="0">
                <a:latin typeface="Open Sans" panose="020B0606030504020204" pitchFamily="34" charset="0"/>
                <a:ea typeface="Open Sans" panose="020B0606030504020204" pitchFamily="34" charset="0"/>
                <a:cs typeface="Open Sans" panose="020B0606030504020204" pitchFamily="34" charset="0"/>
              </a:rPr>
              <a:t> – daugiau motyvacijos, įsitraukimo ir pasitikėjimo savo matematiniais gebėjimais.</a:t>
            </a:r>
          </a:p>
          <a:p>
            <a:pPr lvl="0" algn="just">
              <a:lnSpc>
                <a:spcPct val="100000"/>
              </a:lnSpc>
              <a:buFont typeface="Wingdings" panose="05000000000000000000" pitchFamily="2" charset="2"/>
              <a:buChar char="Ø"/>
            </a:pPr>
            <a:r>
              <a:rPr lang="lt-LT" sz="1600" b="1" i="1" dirty="0">
                <a:latin typeface="Open Sans" panose="020B0606030504020204" pitchFamily="34" charset="0"/>
                <a:ea typeface="Open Sans" panose="020B0606030504020204" pitchFamily="34" charset="0"/>
                <a:cs typeface="Open Sans" panose="020B0606030504020204" pitchFamily="34" charset="0"/>
              </a:rPr>
              <a:t>Mokytojams</a:t>
            </a:r>
            <a:r>
              <a:rPr lang="lt-LT" sz="1600" i="1" dirty="0">
                <a:latin typeface="Open Sans" panose="020B0606030504020204" pitchFamily="34" charset="0"/>
                <a:ea typeface="Open Sans" panose="020B0606030504020204" pitchFamily="34" charset="0"/>
                <a:cs typeface="Open Sans" panose="020B0606030504020204" pitchFamily="34" charset="0"/>
              </a:rPr>
              <a:t> – galimybė pamatyti mokinių stiprybes ir sritis, kurioms reikia daugiau dėmesio.</a:t>
            </a:r>
          </a:p>
          <a:p>
            <a:pPr lvl="0" algn="just">
              <a:lnSpc>
                <a:spcPct val="100000"/>
              </a:lnSpc>
              <a:buFont typeface="Wingdings" panose="05000000000000000000" pitchFamily="2" charset="2"/>
              <a:buChar char="Ø"/>
            </a:pPr>
            <a:r>
              <a:rPr lang="lt-LT" sz="1600" b="1" i="1" dirty="0">
                <a:latin typeface="Open Sans" panose="020B0606030504020204" pitchFamily="34" charset="0"/>
                <a:ea typeface="Open Sans" panose="020B0606030504020204" pitchFamily="34" charset="0"/>
                <a:cs typeface="Open Sans" panose="020B0606030504020204" pitchFamily="34" charset="0"/>
              </a:rPr>
              <a:t>Klasėms</a:t>
            </a:r>
            <a:r>
              <a:rPr lang="lt-LT" sz="1600" i="1" dirty="0">
                <a:latin typeface="Open Sans" panose="020B0606030504020204" pitchFamily="34" charset="0"/>
                <a:ea typeface="Open Sans" panose="020B0606030504020204" pitchFamily="34" charset="0"/>
                <a:cs typeface="Open Sans" panose="020B0606030504020204" pitchFamily="34" charset="0"/>
              </a:rPr>
              <a:t> – smagus bendras iššūkis, kuriame kiekvieno mokinio pastangos prisideda prie klasės rezultato.</a:t>
            </a:r>
          </a:p>
          <a:p>
            <a:pPr lvl="0" algn="just">
              <a:lnSpc>
                <a:spcPct val="100000"/>
              </a:lnSpc>
              <a:buFont typeface="Wingdings" panose="05000000000000000000" pitchFamily="2" charset="2"/>
              <a:buChar char="Ø"/>
            </a:pPr>
            <a:r>
              <a:rPr lang="lt-LT" sz="1600" b="1" i="1" dirty="0">
                <a:latin typeface="Open Sans" panose="020B0606030504020204" pitchFamily="34" charset="0"/>
                <a:ea typeface="Open Sans" panose="020B0606030504020204" pitchFamily="34" charset="0"/>
                <a:cs typeface="Open Sans" panose="020B0606030504020204" pitchFamily="34" charset="0"/>
              </a:rPr>
              <a:t>Mokyklai</a:t>
            </a:r>
            <a:r>
              <a:rPr lang="lt-LT" sz="1600" i="1" dirty="0">
                <a:latin typeface="Open Sans" panose="020B0606030504020204" pitchFamily="34" charset="0"/>
                <a:ea typeface="Open Sans" panose="020B0606030504020204" pitchFamily="34" charset="0"/>
                <a:cs typeface="Open Sans" panose="020B0606030504020204" pitchFamily="34" charset="0"/>
              </a:rPr>
              <a:t> – galimybė būti inovatyvios matematikos iniciatyvos dalimi ir pastebėti mokinių pasiekimus.</a:t>
            </a:r>
            <a:endParaRPr lang="lt-LT" sz="1600" b="1" dirty="0">
              <a:latin typeface="Open Sans" panose="020B0606030504020204" pitchFamily="34" charset="0"/>
              <a:ea typeface="Open Sans" panose="020B0606030504020204" pitchFamily="34" charset="0"/>
              <a:cs typeface="Open Sans" panose="020B0606030504020204" pitchFamily="34" charset="0"/>
            </a:endParaRPr>
          </a:p>
          <a:p>
            <a:pPr marL="0" lvl="0" indent="358775" algn="just">
              <a:lnSpc>
                <a:spcPct val="100000"/>
              </a:lnSpc>
              <a:buNone/>
            </a:pPr>
            <a:r>
              <a:rPr lang="lt-LT" sz="1600" dirty="0">
                <a:latin typeface="Open Sans" panose="020B0606030504020204" pitchFamily="34" charset="0"/>
                <a:ea typeface="Open Sans" panose="020B0606030504020204" pitchFamily="34" charset="0"/>
                <a:cs typeface="Open Sans" panose="020B0606030504020204" pitchFamily="34" charset="0"/>
              </a:rPr>
              <a:t>🏆 </a:t>
            </a:r>
            <a:r>
              <a:rPr lang="lt-LT" sz="1600" b="1" dirty="0">
                <a:latin typeface="Open Sans" panose="020B0606030504020204" pitchFamily="34" charset="0"/>
                <a:ea typeface="Open Sans" panose="020B0606030504020204" pitchFamily="34" charset="0"/>
                <a:cs typeface="Open Sans" panose="020B0606030504020204" pitchFamily="34" charset="0"/>
              </a:rPr>
              <a:t>Aukščiausių rezultatų pasiekusios klasės bus pastebėtos – jų laukia smagios staigmenos ir dovanos! </a:t>
            </a:r>
            <a:r>
              <a:rPr lang="lt-LT" sz="1600" i="1" dirty="0">
                <a:latin typeface="Open Sans" panose="020B0606030504020204" pitchFamily="34" charset="0"/>
                <a:ea typeface="Open Sans" panose="020B0606030504020204" pitchFamily="34" charset="0"/>
                <a:cs typeface="Open Sans" panose="020B0606030504020204" pitchFamily="34" charset="0"/>
              </a:rPr>
              <a:t>Svarbiausia – kiekviena klasė turi galimybę siekti pažangos ir aukštesnių rezultatų. Čia svarbus ne tik galutinis rezultatas, bet ir mokinių įsitraukimas, pažanga bei gebėjimas kartu siekti bendro tikslo.</a:t>
            </a:r>
            <a:endParaRPr lang="lt-LT" sz="1600"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31188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a:extLst>
            <a:ext uri="{FF2B5EF4-FFF2-40B4-BE49-F238E27FC236}">
              <a16:creationId xmlns:a16="http://schemas.microsoft.com/office/drawing/2014/main" id="{A387D150-2D04-D9C8-B6B0-546C2BBE640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ADDCFE-6DA8-B7E2-8754-B4CBAC884607}"/>
              </a:ext>
            </a:extLst>
          </p:cNvPr>
          <p:cNvSpPr>
            <a:spLocks noGrp="1"/>
          </p:cNvSpPr>
          <p:nvPr>
            <p:ph idx="1"/>
          </p:nvPr>
        </p:nvSpPr>
        <p:spPr>
          <a:xfrm>
            <a:off x="385482" y="1057617"/>
            <a:ext cx="11429999" cy="5382589"/>
          </a:xfrm>
        </p:spPr>
        <p:txBody>
          <a:bodyPr>
            <a:noAutofit/>
          </a:bodyPr>
          <a:lstStyle/>
          <a:p>
            <a:pPr marL="0" indent="0" algn="just">
              <a:lnSpc>
                <a:spcPct val="100000"/>
              </a:lnSpc>
              <a:buNone/>
            </a:pPr>
            <a:endParaRPr lang="lt-LT" sz="1600" dirty="0"/>
          </a:p>
          <a:p>
            <a:pPr marL="0" indent="0" algn="just">
              <a:lnSpc>
                <a:spcPct val="100000"/>
              </a:lnSpc>
              <a:buNone/>
            </a:pPr>
            <a:r>
              <a:rPr lang="lt-LT" sz="1600" dirty="0"/>
              <a:t>2) sudaryti vaikui sveikas ir saugias gyvenimo sąlygas, gerbti vaiko asmenybę, apsaugoti jį nuo smurto, prievartos ir išnaudojimo, užtikrinti, kad vaiko sveikata būtų patikrinta laiku;</a:t>
            </a:r>
          </a:p>
          <a:p>
            <a:pPr marL="0" indent="0" algn="just">
              <a:lnSpc>
                <a:spcPct val="100000"/>
              </a:lnSpc>
              <a:buNone/>
            </a:pPr>
            <a:r>
              <a:rPr lang="lt-LT" sz="1600" dirty="0"/>
              <a:t>3) bendradarbiauti su mokyklos vadovu, kitu švietimo teikėju, mokytojais, kitais specialistais, teikiančiais specialiąją, psichologinę, socialinę pedagoginę, specialiąją pedagoginę pagalbą, sveikatos priežiūrą, sprendžiant vaiko ugdymosi klausimus ir vykdyti jų rekomendacijas. Vaikui smurtaujant ar patiriant smurtą, kartu su vaiku psichologo nurodytu laiku atvykti į konsultaciją;</a:t>
            </a:r>
          </a:p>
          <a:p>
            <a:pPr marL="0" indent="0" algn="just">
              <a:lnSpc>
                <a:spcPct val="100000"/>
              </a:lnSpc>
              <a:buNone/>
            </a:pPr>
            <a:r>
              <a:rPr lang="lt-LT" sz="1600" dirty="0"/>
              <a:t>5) ugdyti vaiko vertybines orientacijas, kontroliuoti ir koreguoti jo elgesį, ugdyti pagarbą Lietuvos valstybei, Lietuvos Respublikos Konstitucijai, Lietuvos istorijai, lietuvių kalbai, visuomenei ir valstybės simboliams;</a:t>
            </a:r>
          </a:p>
          <a:p>
            <a:pPr marL="0" indent="0" algn="just">
              <a:lnSpc>
                <a:spcPct val="100000"/>
              </a:lnSpc>
              <a:buNone/>
            </a:pPr>
            <a:r>
              <a:rPr lang="lt-LT" sz="1600" dirty="0"/>
              <a:t>6</a:t>
            </a:r>
            <a:r>
              <a:rPr lang="lt-LT" sz="1600" b="1" dirty="0"/>
              <a:t>) užtikrinti vaiko parengimą mokyklai, jo nuoseklų ir stropų mokymąsi, mokymosi užduočių atlikimą pagal priešmokyklinio, pradinio ir pagrindinio ugdymo programas iki 16 metų;</a:t>
            </a:r>
          </a:p>
          <a:p>
            <a:pPr marL="0" indent="0" algn="just">
              <a:lnSpc>
                <a:spcPct val="100000"/>
              </a:lnSpc>
              <a:buNone/>
            </a:pPr>
            <a:r>
              <a:rPr lang="lt-LT" sz="1600" dirty="0"/>
              <a:t>7</a:t>
            </a:r>
            <a:r>
              <a:rPr lang="lt-LT" sz="1600" b="1" dirty="0"/>
              <a:t>) užtikrinti vaiko punktualų ir reguliarų mokyklos lankymą, pamokų ir kitų privalomų ugdymo proceso užsiėmimų nepraleidimą be pateisinamos priežasties; jeigu vaikas negali atvykti į mokyklą, nedelsdami informuoti mokyklos administraciją ar jos įgaliotus asmenis;</a:t>
            </a:r>
          </a:p>
          <a:p>
            <a:pPr marL="0" indent="0" algn="just">
              <a:lnSpc>
                <a:spcPct val="100000"/>
              </a:lnSpc>
              <a:buNone/>
            </a:pPr>
            <a:r>
              <a:rPr lang="lt-LT" sz="1600" dirty="0"/>
              <a:t>10) gerbti mokytojus ir kitus mokyklos bendruomenės narius, nepažeisti jų teisių ir teisėtų interesų.</a:t>
            </a:r>
            <a:endParaRPr lang="en-US" sz="1600" dirty="0"/>
          </a:p>
        </p:txBody>
      </p:sp>
      <p:sp>
        <p:nvSpPr>
          <p:cNvPr id="2" name="Title 1">
            <a:extLst>
              <a:ext uri="{FF2B5EF4-FFF2-40B4-BE49-F238E27FC236}">
                <a16:creationId xmlns:a16="http://schemas.microsoft.com/office/drawing/2014/main" id="{B8195EBE-E211-FF1D-19A5-A419B80DDB63}"/>
              </a:ext>
            </a:extLst>
          </p:cNvPr>
          <p:cNvSpPr>
            <a:spLocks noGrp="1"/>
          </p:cNvSpPr>
          <p:nvPr>
            <p:ph type="title"/>
          </p:nvPr>
        </p:nvSpPr>
        <p:spPr>
          <a:xfrm>
            <a:off x="235459" y="288183"/>
            <a:ext cx="12037223" cy="814039"/>
          </a:xfrm>
        </p:spPr>
        <p:txBody>
          <a:bodyPr>
            <a:normAutofit fontScale="90000"/>
          </a:bodyPr>
          <a:lstStyle/>
          <a:p>
            <a:r>
              <a:rPr lang="lt-LT" sz="3200" dirty="0">
                <a:latin typeface="+mn-lt"/>
              </a:rPr>
              <a:t>Tėvų teisės ir pareigos (LR Švietimo įstatymo 47 straipsnis) lankomumui užtikrinti:</a:t>
            </a:r>
            <a:endParaRPr lang="en-US" sz="3200" dirty="0">
              <a:latin typeface="+mn-lt"/>
            </a:endParaRPr>
          </a:p>
        </p:txBody>
      </p:sp>
    </p:spTree>
    <p:extLst>
      <p:ext uri="{BB962C8B-B14F-4D97-AF65-F5344CB8AC3E}">
        <p14:creationId xmlns:p14="http://schemas.microsoft.com/office/powerpoint/2010/main" val="2538441948"/>
      </p:ext>
    </p:extLst>
  </p:cSld>
  <p:clrMapOvr>
    <a:overrideClrMapping bg1="lt1" tx1="dk1" bg2="lt2" tx2="dk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modelis_apkirptas.png">
            <a:extLst>
              <a:ext uri="{FF2B5EF4-FFF2-40B4-BE49-F238E27FC236}">
                <a16:creationId xmlns:a16="http://schemas.microsoft.com/office/drawing/2014/main" id="{C20DDA91-1956-BC6E-A2D9-867F8F127757}"/>
              </a:ext>
            </a:extLst>
          </p:cNvPr>
          <p:cNvPicPr>
            <a:picLocks noChangeAspect="1"/>
          </p:cNvPicPr>
          <p:nvPr/>
        </p:nvPicPr>
        <p:blipFill>
          <a:blip r:embed="rId2"/>
          <a:stretch>
            <a:fillRect/>
          </a:stretch>
        </p:blipFill>
        <p:spPr>
          <a:xfrm>
            <a:off x="940278" y="68708"/>
            <a:ext cx="10375421" cy="6117019"/>
          </a:xfrm>
          <a:prstGeom prst="rect">
            <a:avLst/>
          </a:prstGeom>
        </p:spPr>
      </p:pic>
    </p:spTree>
    <p:extLst>
      <p:ext uri="{BB962C8B-B14F-4D97-AF65-F5344CB8AC3E}">
        <p14:creationId xmlns:p14="http://schemas.microsoft.com/office/powerpoint/2010/main" val="2307726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a:extLst>
              <a:ext uri="{FF2B5EF4-FFF2-40B4-BE49-F238E27FC236}">
                <a16:creationId xmlns:a16="http://schemas.microsoft.com/office/drawing/2014/main" id="{F462C0E6-54E0-579A-53F7-B38CA2CD7368}"/>
              </a:ext>
            </a:extLst>
          </p:cNvPr>
          <p:cNvSpPr>
            <a:spLocks noGrp="1"/>
          </p:cNvSpPr>
          <p:nvPr>
            <p:ph type="title"/>
          </p:nvPr>
        </p:nvSpPr>
        <p:spPr>
          <a:xfrm>
            <a:off x="428624" y="78059"/>
            <a:ext cx="11700115" cy="763189"/>
          </a:xfrm>
        </p:spPr>
        <p:txBody>
          <a:bodyPr>
            <a:normAutofit/>
          </a:bodyPr>
          <a:lstStyle/>
          <a:p>
            <a:r>
              <a:rPr lang="lt-LT" sz="3200" dirty="0">
                <a:latin typeface="Open Sans" panose="020B0606030504020204" pitchFamily="34" charset="0"/>
                <a:ea typeface="Open Sans" panose="020B0606030504020204" pitchFamily="34" charset="0"/>
                <a:cs typeface="Open Sans" panose="020B0606030504020204" pitchFamily="34" charset="0"/>
              </a:rPr>
              <a:t>ĮGYVENDINTA DAUG...</a:t>
            </a:r>
          </a:p>
        </p:txBody>
      </p:sp>
      <p:grpSp>
        <p:nvGrpSpPr>
          <p:cNvPr id="6" name="Grupė 5">
            <a:extLst>
              <a:ext uri="{FF2B5EF4-FFF2-40B4-BE49-F238E27FC236}">
                <a16:creationId xmlns:a16="http://schemas.microsoft.com/office/drawing/2014/main" id="{7D5D96C5-BDDE-42B8-03FA-BDBD83EB7D71}"/>
              </a:ext>
            </a:extLst>
          </p:cNvPr>
          <p:cNvGrpSpPr/>
          <p:nvPr/>
        </p:nvGrpSpPr>
        <p:grpSpPr>
          <a:xfrm>
            <a:off x="502920" y="962025"/>
            <a:ext cx="11198138" cy="4954143"/>
            <a:chOff x="502920" y="1417319"/>
            <a:chExt cx="11198138" cy="4498849"/>
          </a:xfrm>
        </p:grpSpPr>
        <p:sp>
          <p:nvSpPr>
            <p:cNvPr id="7" name="Shape 2">
              <a:extLst>
                <a:ext uri="{FF2B5EF4-FFF2-40B4-BE49-F238E27FC236}">
                  <a16:creationId xmlns:a16="http://schemas.microsoft.com/office/drawing/2014/main" id="{3EF6EAE9-D4DD-845C-1F1A-D720E83A1502}"/>
                </a:ext>
              </a:extLst>
            </p:cNvPr>
            <p:cNvSpPr/>
            <p:nvPr/>
          </p:nvSpPr>
          <p:spPr>
            <a:xfrm>
              <a:off x="502920" y="1417320"/>
              <a:ext cx="5449824" cy="1984248"/>
            </a:xfrm>
            <a:prstGeom prst="roundRect">
              <a:avLst>
                <a:gd name="adj" fmla="val 4167"/>
              </a:avLst>
            </a:prstGeom>
            <a:solidFill>
              <a:srgbClr val="FFFFFF"/>
            </a:solidFill>
            <a:ln w="10160">
              <a:solidFill>
                <a:srgbClr val="DCE3EB"/>
              </a:solidFill>
              <a:prstDash val="solid"/>
            </a:ln>
            <a:effectLst>
              <a:outerShdw blurRad="15240" dist="6350" dir="2700000" algn="bl" rotWithShape="0">
                <a:srgbClr val="000000">
                  <a:alpha val="10000"/>
                </a:srgbClr>
              </a:outerShdw>
            </a:effectLst>
          </p:spPr>
          <p:txBody>
            <a:bodyPr/>
            <a:lstStyle/>
            <a:p>
              <a:endParaRPr lang="lt-LT"/>
            </a:p>
          </p:txBody>
        </p:sp>
        <p:sp>
          <p:nvSpPr>
            <p:cNvPr id="8" name="Shape 3">
              <a:extLst>
                <a:ext uri="{FF2B5EF4-FFF2-40B4-BE49-F238E27FC236}">
                  <a16:creationId xmlns:a16="http://schemas.microsoft.com/office/drawing/2014/main" id="{FCC206DF-757C-4707-874E-6B460F07EAED}"/>
                </a:ext>
              </a:extLst>
            </p:cNvPr>
            <p:cNvSpPr/>
            <p:nvPr/>
          </p:nvSpPr>
          <p:spPr>
            <a:xfrm>
              <a:off x="502920" y="1417319"/>
              <a:ext cx="109728" cy="1984247"/>
            </a:xfrm>
            <a:prstGeom prst="roundRect">
              <a:avLst/>
            </a:prstGeom>
            <a:solidFill>
              <a:srgbClr val="2F6BFF"/>
            </a:solidFill>
            <a:ln w="12700">
              <a:solidFill>
                <a:srgbClr val="2F6BFF"/>
              </a:solidFill>
              <a:prstDash val="solid"/>
            </a:ln>
          </p:spPr>
          <p:txBody>
            <a:bodyPr/>
            <a:lstStyle/>
            <a:p>
              <a:endParaRPr lang="lt-LT"/>
            </a:p>
          </p:txBody>
        </p:sp>
        <p:sp>
          <p:nvSpPr>
            <p:cNvPr id="9" name="Shape 4">
              <a:extLst>
                <a:ext uri="{FF2B5EF4-FFF2-40B4-BE49-F238E27FC236}">
                  <a16:creationId xmlns:a16="http://schemas.microsoft.com/office/drawing/2014/main" id="{4048F02B-0D37-5FCF-2C7C-ECCB273949CF}"/>
                </a:ext>
              </a:extLst>
            </p:cNvPr>
            <p:cNvSpPr/>
            <p:nvPr/>
          </p:nvSpPr>
          <p:spPr>
            <a:xfrm>
              <a:off x="777240" y="1645920"/>
              <a:ext cx="502920" cy="502920"/>
            </a:xfrm>
            <a:prstGeom prst="ellipse">
              <a:avLst/>
            </a:prstGeom>
            <a:solidFill>
              <a:srgbClr val="EAF0FF"/>
            </a:solidFill>
            <a:ln w="12700">
              <a:solidFill>
                <a:srgbClr val="EAF0FF"/>
              </a:solidFill>
              <a:prstDash val="solid"/>
            </a:ln>
          </p:spPr>
          <p:txBody>
            <a:bodyPr/>
            <a:lstStyle/>
            <a:p>
              <a:endParaRPr lang="lt-LT"/>
            </a:p>
          </p:txBody>
        </p:sp>
        <p:sp>
          <p:nvSpPr>
            <p:cNvPr id="10" name="Text 5">
              <a:extLst>
                <a:ext uri="{FF2B5EF4-FFF2-40B4-BE49-F238E27FC236}">
                  <a16:creationId xmlns:a16="http://schemas.microsoft.com/office/drawing/2014/main" id="{7EB42482-F4B2-C92A-F350-6F2DAB68C557}"/>
                </a:ext>
              </a:extLst>
            </p:cNvPr>
            <p:cNvSpPr/>
            <p:nvPr/>
          </p:nvSpPr>
          <p:spPr>
            <a:xfrm>
              <a:off x="777240" y="1746504"/>
              <a:ext cx="502920" cy="182880"/>
            </a:xfrm>
            <a:prstGeom prst="rect">
              <a:avLst/>
            </a:prstGeom>
            <a:noFill/>
            <a:ln/>
          </p:spPr>
          <p:txBody>
            <a:bodyPr wrap="square" lIns="0" tIns="0" rIns="0" bIns="0" rtlCol="0" anchor="ctr"/>
            <a:lstStyle/>
            <a:p>
              <a:pPr marL="0" indent="0" algn="ctr">
                <a:buNone/>
              </a:pPr>
              <a:r>
                <a:rPr lang="en-US" sz="1100" b="1" dirty="0">
                  <a:solidFill>
                    <a:srgbClr val="2F6BFF"/>
                  </a:solidFill>
                  <a:latin typeface="Aptos" pitchFamily="34" charset="0"/>
                  <a:ea typeface="Aptos" pitchFamily="34" charset="-122"/>
                  <a:cs typeface="Aptos" pitchFamily="34" charset="-120"/>
                </a:rPr>
                <a:t>01</a:t>
              </a:r>
              <a:endParaRPr lang="en-US" sz="1100" dirty="0"/>
            </a:p>
          </p:txBody>
        </p:sp>
        <p:sp>
          <p:nvSpPr>
            <p:cNvPr id="11" name="Text 6">
              <a:extLst>
                <a:ext uri="{FF2B5EF4-FFF2-40B4-BE49-F238E27FC236}">
                  <a16:creationId xmlns:a16="http://schemas.microsoft.com/office/drawing/2014/main" id="{8E13E2A4-3C18-316C-25A6-0EB68E205F93}"/>
                </a:ext>
              </a:extLst>
            </p:cNvPr>
            <p:cNvSpPr/>
            <p:nvPr/>
          </p:nvSpPr>
          <p:spPr>
            <a:xfrm>
              <a:off x="1435608" y="1664208"/>
              <a:ext cx="4160520" cy="274320"/>
            </a:xfrm>
            <a:prstGeom prst="rect">
              <a:avLst/>
            </a:prstGeom>
            <a:noFill/>
            <a:ln/>
          </p:spPr>
          <p:txBody>
            <a:bodyPr wrap="square" lIns="0" tIns="0" rIns="0" bIns="0" rtlCol="0" anchor="ctr">
              <a:normAutofit/>
            </a:bodyPr>
            <a:lstStyle/>
            <a:p>
              <a:pPr marL="0" indent="0">
                <a:buNone/>
              </a:pPr>
              <a:r>
                <a:rPr lang="en-US" sz="1500" b="1" dirty="0">
                  <a:solidFill>
                    <a:srgbClr val="183153"/>
                  </a:solidFill>
                  <a:latin typeface="Aptos" pitchFamily="34" charset="0"/>
                  <a:ea typeface="Aptos" pitchFamily="34" charset="-122"/>
                  <a:cs typeface="Aptos" pitchFamily="34" charset="-120"/>
                </a:rPr>
                <a:t>UGDYMO KOKYBĖ</a:t>
              </a:r>
              <a:endParaRPr lang="en-US" sz="1500" dirty="0"/>
            </a:p>
          </p:txBody>
        </p:sp>
        <p:sp>
          <p:nvSpPr>
            <p:cNvPr id="12" name="Text 7">
              <a:extLst>
                <a:ext uri="{FF2B5EF4-FFF2-40B4-BE49-F238E27FC236}">
                  <a16:creationId xmlns:a16="http://schemas.microsoft.com/office/drawing/2014/main" id="{AA0AD52B-E0F7-3467-3343-EA777F43ABF0}"/>
                </a:ext>
              </a:extLst>
            </p:cNvPr>
            <p:cNvSpPr/>
            <p:nvPr/>
          </p:nvSpPr>
          <p:spPr>
            <a:xfrm>
              <a:off x="1435608" y="2029967"/>
              <a:ext cx="4432554" cy="1335023"/>
            </a:xfrm>
            <a:prstGeom prst="rect">
              <a:avLst/>
            </a:prstGeom>
            <a:noFill/>
            <a:ln/>
          </p:spPr>
          <p:txBody>
            <a:bodyPr wrap="square" lIns="0" tIns="0" rIns="0" bIns="0" rtlCol="0" anchor="t">
              <a:normAutofit/>
            </a:bodyPr>
            <a:lstStyle/>
            <a:p>
              <a:pPr marL="152400" indent="-152400">
                <a:buSzPct val="100000"/>
                <a:buFontTx/>
                <a:buChar char="•"/>
              </a:pPr>
              <a:r>
                <a:rPr lang="en-US" sz="1200" dirty="0">
                  <a:ea typeface="Aptos" pitchFamily="34" charset="-122"/>
                  <a:cs typeface="Aptos" pitchFamily="34" charset="-120"/>
                </a:rPr>
                <a:t>Aukšti </a:t>
              </a:r>
              <a:r>
                <a:rPr lang="en-US" sz="1200" dirty="0" err="1">
                  <a:ea typeface="Aptos" pitchFamily="34" charset="-122"/>
                  <a:cs typeface="Aptos" pitchFamily="34" charset="-120"/>
                </a:rPr>
                <a:t>mokinių</a:t>
              </a:r>
              <a:r>
                <a:rPr lang="en-US" sz="1200" dirty="0">
                  <a:ea typeface="Aptos" pitchFamily="34" charset="-122"/>
                  <a:cs typeface="Aptos" pitchFamily="34" charset="-120"/>
                </a:rPr>
                <a:t> </a:t>
              </a:r>
              <a:r>
                <a:rPr lang="en-US" sz="1200" dirty="0" err="1">
                  <a:ea typeface="Aptos" pitchFamily="34" charset="-122"/>
                  <a:cs typeface="Aptos" pitchFamily="34" charset="-120"/>
                </a:rPr>
                <a:t>pasiekimai</a:t>
              </a:r>
              <a:r>
                <a:rPr lang="lt-LT" sz="1200" dirty="0">
                  <a:ea typeface="Aptos" pitchFamily="34" charset="-122"/>
                  <a:cs typeface="Aptos" pitchFamily="34" charset="-120"/>
                </a:rPr>
                <a:t> </a:t>
              </a:r>
              <a:r>
                <a:rPr lang="lt-LT" sz="1200" dirty="0"/>
                <a:t>(nacionaliniai patikrinimai, VBE, olimpiados, konkursai)</a:t>
              </a:r>
              <a:endParaRPr lang="en-US" sz="1200" dirty="0"/>
            </a:p>
            <a:p>
              <a:pPr marL="152400" indent="-152400">
                <a:buSzPct val="100000"/>
                <a:buChar char="•"/>
              </a:pPr>
              <a:r>
                <a:rPr lang="lt-LT" sz="1200" dirty="0">
                  <a:ea typeface="Aptos" pitchFamily="34" charset="-122"/>
                  <a:cs typeface="Aptos" pitchFamily="34" charset="-120"/>
                </a:rPr>
                <a:t>Auštas b</a:t>
              </a:r>
              <a:r>
                <a:rPr lang="en-US" sz="1200" dirty="0" err="1">
                  <a:ea typeface="Aptos" pitchFamily="34" charset="-122"/>
                  <a:cs typeface="Aptos" pitchFamily="34" charset="-120"/>
                </a:rPr>
                <a:t>akalaureato</a:t>
              </a:r>
              <a:r>
                <a:rPr lang="en-US" sz="1200" dirty="0">
                  <a:ea typeface="Aptos" pitchFamily="34" charset="-122"/>
                  <a:cs typeface="Aptos" pitchFamily="34" charset="-120"/>
                </a:rPr>
                <a:t> programų ekspertinis įvertinimas</a:t>
              </a:r>
              <a:endParaRPr lang="en-US" sz="1200" dirty="0"/>
            </a:p>
            <a:p>
              <a:pPr marL="152400" indent="-152400">
                <a:buSzPct val="100000"/>
                <a:buChar char="•"/>
              </a:pPr>
              <a:r>
                <a:rPr lang="lt-LT" sz="1200" dirty="0">
                  <a:ea typeface="Aptos" pitchFamily="34" charset="-122"/>
                  <a:cs typeface="Aptos" pitchFamily="34" charset="-120"/>
                </a:rPr>
                <a:t>Pagilintos tiksliųjų mokslų programos įgyvendinimas „Saulės“ gimnazijoje</a:t>
              </a:r>
            </a:p>
            <a:p>
              <a:pPr marL="152400" indent="-152400">
                <a:buSzPct val="100000"/>
                <a:buChar char="•"/>
              </a:pPr>
              <a:r>
                <a:rPr lang="lt-LT" sz="1200" dirty="0">
                  <a:ea typeface="Aptos" pitchFamily="34" charset="-122"/>
                  <a:cs typeface="Aptos" pitchFamily="34" charset="-120"/>
                </a:rPr>
                <a:t>Gabių vaikų ugdymo (GVU) programos įgyvendinimas</a:t>
              </a:r>
            </a:p>
            <a:p>
              <a:pPr marL="152400" indent="-152400">
                <a:buSzPct val="100000"/>
                <a:buChar char="•"/>
              </a:pPr>
              <a:r>
                <a:rPr lang="lt-LT" sz="1200" dirty="0">
                  <a:ea typeface="Aptos" pitchFamily="34" charset="-122"/>
                  <a:cs typeface="Aptos" pitchFamily="34" charset="-120"/>
                </a:rPr>
                <a:t>Priemonių įgyvendinimas: </a:t>
              </a:r>
              <a:r>
                <a:rPr lang="lt-LT" sz="1200" dirty="0" err="1">
                  <a:ea typeface="Aptos" pitchFamily="34" charset="-122"/>
                  <a:cs typeface="Aptos" pitchFamily="34" charset="-120"/>
                </a:rPr>
                <a:t>MatLab</a:t>
              </a:r>
              <a:r>
                <a:rPr lang="lt-LT" sz="1200" dirty="0">
                  <a:ea typeface="Aptos" pitchFamily="34" charset="-122"/>
                  <a:cs typeface="Aptos" pitchFamily="34" charset="-120"/>
                </a:rPr>
                <a:t>, </a:t>
              </a:r>
              <a:r>
                <a:rPr lang="lt-LT" sz="1200" dirty="0" err="1">
                  <a:ea typeface="Aptos" pitchFamily="34" charset="-122"/>
                  <a:cs typeface="Aptos" pitchFamily="34" charset="-120"/>
                </a:rPr>
                <a:t>Elicėjus</a:t>
              </a:r>
              <a:r>
                <a:rPr lang="lt-LT" sz="1200" dirty="0">
                  <a:ea typeface="Aptos" pitchFamily="34" charset="-122"/>
                  <a:cs typeface="Aptos" pitchFamily="34" charset="-120"/>
                </a:rPr>
                <a:t>, PROTAU, Mada-Dama, mokyklų inovacijos </a:t>
              </a:r>
            </a:p>
            <a:p>
              <a:pPr marL="152400" indent="-152400">
                <a:buSzPct val="100000"/>
                <a:buChar char="•"/>
              </a:pPr>
              <a:endParaRPr lang="lt-LT" sz="1200" dirty="0">
                <a:solidFill>
                  <a:srgbClr val="26384A"/>
                </a:solidFill>
                <a:ea typeface="Aptos" pitchFamily="34" charset="-122"/>
                <a:cs typeface="Aptos" pitchFamily="34" charset="-120"/>
              </a:endParaRPr>
            </a:p>
          </p:txBody>
        </p:sp>
        <p:sp>
          <p:nvSpPr>
            <p:cNvPr id="13" name="Shape 8">
              <a:extLst>
                <a:ext uri="{FF2B5EF4-FFF2-40B4-BE49-F238E27FC236}">
                  <a16:creationId xmlns:a16="http://schemas.microsoft.com/office/drawing/2014/main" id="{679551A1-0505-666C-F75A-407758711DCE}"/>
                </a:ext>
              </a:extLst>
            </p:cNvPr>
            <p:cNvSpPr/>
            <p:nvPr/>
          </p:nvSpPr>
          <p:spPr>
            <a:xfrm>
              <a:off x="6236208" y="1417320"/>
              <a:ext cx="5449824" cy="1984246"/>
            </a:xfrm>
            <a:prstGeom prst="roundRect">
              <a:avLst>
                <a:gd name="adj" fmla="val 4167"/>
              </a:avLst>
            </a:prstGeom>
            <a:solidFill>
              <a:srgbClr val="FFFFFF"/>
            </a:solidFill>
            <a:ln w="10160">
              <a:solidFill>
                <a:srgbClr val="DCE3EB"/>
              </a:solidFill>
              <a:prstDash val="solid"/>
            </a:ln>
            <a:effectLst>
              <a:outerShdw blurRad="15240" dist="6350" dir="2700000" algn="bl" rotWithShape="0">
                <a:srgbClr val="000000">
                  <a:alpha val="10000"/>
                </a:srgbClr>
              </a:outerShdw>
            </a:effectLst>
          </p:spPr>
          <p:txBody>
            <a:bodyPr/>
            <a:lstStyle/>
            <a:p>
              <a:endParaRPr lang="lt-LT"/>
            </a:p>
          </p:txBody>
        </p:sp>
        <p:sp>
          <p:nvSpPr>
            <p:cNvPr id="14" name="Shape 9">
              <a:extLst>
                <a:ext uri="{FF2B5EF4-FFF2-40B4-BE49-F238E27FC236}">
                  <a16:creationId xmlns:a16="http://schemas.microsoft.com/office/drawing/2014/main" id="{8D98F31C-BC3F-E41B-662B-CC832480E68E}"/>
                </a:ext>
              </a:extLst>
            </p:cNvPr>
            <p:cNvSpPr/>
            <p:nvPr/>
          </p:nvSpPr>
          <p:spPr>
            <a:xfrm>
              <a:off x="6236208" y="1417320"/>
              <a:ext cx="91440" cy="1984246"/>
            </a:xfrm>
            <a:prstGeom prst="roundRect">
              <a:avLst/>
            </a:prstGeom>
            <a:solidFill>
              <a:srgbClr val="7456D8"/>
            </a:solidFill>
            <a:ln w="12700">
              <a:solidFill>
                <a:srgbClr val="7456D8"/>
              </a:solidFill>
              <a:prstDash val="solid"/>
            </a:ln>
          </p:spPr>
          <p:txBody>
            <a:bodyPr/>
            <a:lstStyle/>
            <a:p>
              <a:endParaRPr lang="lt-LT"/>
            </a:p>
          </p:txBody>
        </p:sp>
        <p:sp>
          <p:nvSpPr>
            <p:cNvPr id="15" name="Shape 10">
              <a:extLst>
                <a:ext uri="{FF2B5EF4-FFF2-40B4-BE49-F238E27FC236}">
                  <a16:creationId xmlns:a16="http://schemas.microsoft.com/office/drawing/2014/main" id="{F07BC275-2591-4380-D06D-A5F30128CE81}"/>
                </a:ext>
              </a:extLst>
            </p:cNvPr>
            <p:cNvSpPr/>
            <p:nvPr/>
          </p:nvSpPr>
          <p:spPr>
            <a:xfrm>
              <a:off x="6510528" y="1645920"/>
              <a:ext cx="502920" cy="502920"/>
            </a:xfrm>
            <a:prstGeom prst="ellipse">
              <a:avLst/>
            </a:prstGeom>
            <a:solidFill>
              <a:srgbClr val="F0ECFC"/>
            </a:solidFill>
            <a:ln w="12700">
              <a:solidFill>
                <a:srgbClr val="F0ECFC"/>
              </a:solidFill>
              <a:prstDash val="solid"/>
            </a:ln>
          </p:spPr>
          <p:txBody>
            <a:bodyPr/>
            <a:lstStyle/>
            <a:p>
              <a:endParaRPr lang="lt-LT"/>
            </a:p>
          </p:txBody>
        </p:sp>
        <p:sp>
          <p:nvSpPr>
            <p:cNvPr id="16" name="Text 11">
              <a:extLst>
                <a:ext uri="{FF2B5EF4-FFF2-40B4-BE49-F238E27FC236}">
                  <a16:creationId xmlns:a16="http://schemas.microsoft.com/office/drawing/2014/main" id="{D562966A-4CC4-BA1C-0997-66420C5FAD56}"/>
                </a:ext>
              </a:extLst>
            </p:cNvPr>
            <p:cNvSpPr/>
            <p:nvPr/>
          </p:nvSpPr>
          <p:spPr>
            <a:xfrm>
              <a:off x="6510528" y="1746504"/>
              <a:ext cx="502920" cy="182880"/>
            </a:xfrm>
            <a:prstGeom prst="rect">
              <a:avLst/>
            </a:prstGeom>
            <a:noFill/>
            <a:ln/>
          </p:spPr>
          <p:txBody>
            <a:bodyPr wrap="square" lIns="0" tIns="0" rIns="0" bIns="0" rtlCol="0" anchor="ctr"/>
            <a:lstStyle/>
            <a:p>
              <a:pPr marL="0" indent="0" algn="ctr">
                <a:buNone/>
              </a:pPr>
              <a:r>
                <a:rPr lang="en-US" sz="1100" b="1" dirty="0">
                  <a:solidFill>
                    <a:srgbClr val="7456D8"/>
                  </a:solidFill>
                  <a:latin typeface="Aptos" pitchFamily="34" charset="0"/>
                  <a:ea typeface="Aptos" pitchFamily="34" charset="-122"/>
                  <a:cs typeface="Aptos" pitchFamily="34" charset="-120"/>
                </a:rPr>
                <a:t>02</a:t>
              </a:r>
              <a:endParaRPr lang="en-US" sz="1100" dirty="0"/>
            </a:p>
          </p:txBody>
        </p:sp>
        <p:sp>
          <p:nvSpPr>
            <p:cNvPr id="17" name="Text 12">
              <a:extLst>
                <a:ext uri="{FF2B5EF4-FFF2-40B4-BE49-F238E27FC236}">
                  <a16:creationId xmlns:a16="http://schemas.microsoft.com/office/drawing/2014/main" id="{4F6F080D-6473-92C2-C275-56074E76F615}"/>
                </a:ext>
              </a:extLst>
            </p:cNvPr>
            <p:cNvSpPr/>
            <p:nvPr/>
          </p:nvSpPr>
          <p:spPr>
            <a:xfrm>
              <a:off x="7168896" y="1664208"/>
              <a:ext cx="4160520" cy="274320"/>
            </a:xfrm>
            <a:prstGeom prst="rect">
              <a:avLst/>
            </a:prstGeom>
            <a:noFill/>
            <a:ln/>
          </p:spPr>
          <p:txBody>
            <a:bodyPr wrap="square" lIns="0" tIns="0" rIns="0" bIns="0" rtlCol="0" anchor="ctr">
              <a:normAutofit/>
            </a:bodyPr>
            <a:lstStyle/>
            <a:p>
              <a:pPr marL="0" indent="0">
                <a:buNone/>
              </a:pPr>
              <a:r>
                <a:rPr lang="en-US" sz="1500" b="1" dirty="0">
                  <a:solidFill>
                    <a:srgbClr val="183153"/>
                  </a:solidFill>
                  <a:latin typeface="Aptos" pitchFamily="34" charset="0"/>
                  <a:ea typeface="Aptos" pitchFamily="34" charset="-122"/>
                  <a:cs typeface="Aptos" pitchFamily="34" charset="-120"/>
                </a:rPr>
                <a:t>PRIPAŽINIMAS</a:t>
              </a:r>
              <a:endParaRPr lang="en-US" sz="1500" dirty="0"/>
            </a:p>
          </p:txBody>
        </p:sp>
        <p:sp>
          <p:nvSpPr>
            <p:cNvPr id="18" name="Text 13">
              <a:extLst>
                <a:ext uri="{FF2B5EF4-FFF2-40B4-BE49-F238E27FC236}">
                  <a16:creationId xmlns:a16="http://schemas.microsoft.com/office/drawing/2014/main" id="{BB0B0E53-4F48-B08C-38BC-2398B06193A1}"/>
                </a:ext>
              </a:extLst>
            </p:cNvPr>
            <p:cNvSpPr/>
            <p:nvPr/>
          </p:nvSpPr>
          <p:spPr>
            <a:xfrm>
              <a:off x="7168896" y="2029968"/>
              <a:ext cx="4432554" cy="1143000"/>
            </a:xfrm>
            <a:prstGeom prst="rect">
              <a:avLst/>
            </a:prstGeom>
            <a:noFill/>
            <a:ln/>
          </p:spPr>
          <p:txBody>
            <a:bodyPr wrap="square" lIns="0" tIns="0" rIns="0" bIns="0" rtlCol="0" anchor="t">
              <a:noAutofit/>
            </a:bodyPr>
            <a:lstStyle/>
            <a:p>
              <a:pPr marL="152400" indent="-152400">
                <a:buSzPct val="100000"/>
                <a:buChar char="•"/>
              </a:pPr>
              <a:r>
                <a:rPr lang="en-US" sz="1200" dirty="0">
                  <a:ea typeface="Aptos" pitchFamily="34" charset="-122"/>
                  <a:cs typeface="Aptos" pitchFamily="34" charset="-120"/>
                </a:rPr>
                <a:t>Patvirtintas VDU klasikinio ugdymo </a:t>
              </a:r>
              <a:r>
                <a:rPr lang="lt-LT" sz="1200" dirty="0">
                  <a:ea typeface="Aptos" pitchFamily="34" charset="-122"/>
                  <a:cs typeface="Aptos" pitchFamily="34" charset="-120"/>
                </a:rPr>
                <a:t>l</a:t>
              </a:r>
              <a:r>
                <a:rPr lang="en-US" sz="1200" dirty="0" err="1">
                  <a:ea typeface="Aptos" pitchFamily="34" charset="-122"/>
                  <a:cs typeface="Aptos" pitchFamily="34" charset="-120"/>
                </a:rPr>
                <a:t>icėjus</a:t>
              </a:r>
              <a:endParaRPr lang="en-US" sz="1200" dirty="0"/>
            </a:p>
            <a:p>
              <a:pPr marL="152400" indent="-152400">
                <a:buSzPct val="100000"/>
                <a:buChar char="•"/>
              </a:pPr>
              <a:r>
                <a:rPr lang="en-US" sz="1200" dirty="0">
                  <a:ea typeface="Aptos" pitchFamily="34" charset="-122"/>
                  <a:cs typeface="Aptos" pitchFamily="34" charset="-120"/>
                </a:rPr>
                <a:t>Prezidento Valdo </a:t>
              </a:r>
              <a:r>
                <a:rPr lang="en-US" sz="1200" dirty="0" err="1">
                  <a:ea typeface="Aptos" pitchFamily="34" charset="-122"/>
                  <a:cs typeface="Aptos" pitchFamily="34" charset="-120"/>
                </a:rPr>
                <a:t>Adamkaus</a:t>
              </a:r>
              <a:r>
                <a:rPr lang="en-US" sz="1200" dirty="0">
                  <a:ea typeface="Aptos" pitchFamily="34" charset="-122"/>
                  <a:cs typeface="Aptos" pitchFamily="34" charset="-120"/>
                </a:rPr>
                <a:t> gimnazija </a:t>
              </a:r>
              <a:r>
                <a:rPr lang="en-US" sz="1200" dirty="0" err="1">
                  <a:ea typeface="Aptos" pitchFamily="34" charset="-122"/>
                  <a:cs typeface="Aptos" pitchFamily="34" charset="-120"/>
                </a:rPr>
                <a:t>įregistruota</a:t>
              </a:r>
              <a:r>
                <a:rPr lang="en-US" sz="1200" dirty="0">
                  <a:ea typeface="Aptos" pitchFamily="34" charset="-122"/>
                  <a:cs typeface="Aptos" pitchFamily="34" charset="-120"/>
                </a:rPr>
                <a:t> </a:t>
              </a:r>
              <a:r>
                <a:rPr lang="en-US" sz="1200" dirty="0" err="1">
                  <a:ea typeface="Aptos" pitchFamily="34" charset="-122"/>
                  <a:cs typeface="Aptos" pitchFamily="34" charset="-120"/>
                </a:rPr>
                <a:t>kaip</a:t>
              </a:r>
              <a:r>
                <a:rPr lang="en-US" sz="1200" dirty="0">
                  <a:ea typeface="Aptos" pitchFamily="34" charset="-122"/>
                  <a:cs typeface="Aptos" pitchFamily="34" charset="-120"/>
                </a:rPr>
                <a:t> </a:t>
              </a:r>
              <a:r>
                <a:rPr lang="en-US" sz="1200" dirty="0" err="1">
                  <a:ea typeface="Aptos" pitchFamily="34" charset="-122"/>
                  <a:cs typeface="Aptos" pitchFamily="34" charset="-120"/>
                </a:rPr>
                <a:t>Kembridžo</a:t>
              </a:r>
              <a:r>
                <a:rPr lang="en-US" sz="1200" dirty="0">
                  <a:ea typeface="Aptos" pitchFamily="34" charset="-122"/>
                  <a:cs typeface="Aptos" pitchFamily="34" charset="-120"/>
                </a:rPr>
                <a:t> mokykla</a:t>
              </a:r>
              <a:endParaRPr lang="lt-LT" sz="1200" dirty="0">
                <a:ea typeface="Aptos" pitchFamily="34" charset="-122"/>
                <a:cs typeface="Aptos" pitchFamily="34" charset="-120"/>
              </a:endParaRPr>
            </a:p>
            <a:p>
              <a:pPr marL="152400" indent="-152400">
                <a:buSzPct val="100000"/>
                <a:buChar char="•"/>
              </a:pPr>
              <a:r>
                <a:rPr lang="pt-BR" sz="1200" dirty="0">
                  <a:ea typeface="Aptos" pitchFamily="34" charset="-122"/>
                  <a:cs typeface="Aptos" pitchFamily="34" charset="-120"/>
                </a:rPr>
                <a:t>Kauno Jono ir Petro Vileišių mokykla</a:t>
              </a:r>
              <a:r>
                <a:rPr lang="lt-LT" sz="1200" dirty="0">
                  <a:ea typeface="Aptos" pitchFamily="34" charset="-122"/>
                  <a:cs typeface="Aptos" pitchFamily="34" charset="-120"/>
                </a:rPr>
                <a:t> vienintelė Lietuvoje turinti Microsoft </a:t>
              </a:r>
              <a:r>
                <a:rPr lang="lt-LT" sz="1200" dirty="0" err="1">
                  <a:ea typeface="Aptos" pitchFamily="34" charset="-122"/>
                  <a:cs typeface="Aptos" pitchFamily="34" charset="-120"/>
                </a:rPr>
                <a:t>Showcase</a:t>
              </a:r>
              <a:r>
                <a:rPr lang="lt-LT" sz="1200" dirty="0">
                  <a:ea typeface="Aptos" pitchFamily="34" charset="-122"/>
                  <a:cs typeface="Aptos" pitchFamily="34" charset="-120"/>
                </a:rPr>
                <a:t> </a:t>
              </a:r>
              <a:r>
                <a:rPr lang="lt-LT" sz="1200" dirty="0" err="1">
                  <a:ea typeface="Aptos" pitchFamily="34" charset="-122"/>
                  <a:cs typeface="Aptos" pitchFamily="34" charset="-120"/>
                </a:rPr>
                <a:t>School</a:t>
              </a:r>
              <a:r>
                <a:rPr lang="lt-LT" sz="1200" dirty="0">
                  <a:ea typeface="Aptos" pitchFamily="34" charset="-122"/>
                  <a:cs typeface="Aptos" pitchFamily="34" charset="-120"/>
                </a:rPr>
                <a:t> statusą</a:t>
              </a:r>
            </a:p>
            <a:p>
              <a:pPr marL="152400" indent="-152400">
                <a:buSzPct val="100000"/>
                <a:buChar char="•"/>
              </a:pPr>
              <a:r>
                <a:rPr lang="lt-LT" sz="1200" dirty="0"/>
                <a:t>Atstovavimas Dainų šventėje.</a:t>
              </a:r>
            </a:p>
            <a:p>
              <a:pPr marL="152400" indent="-152400">
                <a:buSzPct val="100000"/>
                <a:buChar char="•"/>
              </a:pPr>
              <a:r>
                <a:rPr lang="lt-LT" sz="1200" dirty="0"/>
                <a:t>Aktyvus dalyvavimas Japonijos dienose.</a:t>
              </a:r>
            </a:p>
            <a:p>
              <a:pPr marL="152400" indent="-152400">
                <a:buSzPct val="100000"/>
                <a:buFontTx/>
                <a:buChar char="•"/>
              </a:pPr>
              <a:r>
                <a:rPr lang="lt-LT" sz="1200" dirty="0"/>
                <a:t>Išplėtota mokinių, mokytojų ir vadovų skatinimo sistema</a:t>
              </a:r>
            </a:p>
            <a:p>
              <a:pPr marL="152400" indent="-152400">
                <a:buSzPct val="100000"/>
                <a:buChar char="•"/>
              </a:pPr>
              <a:endParaRPr lang="en-US" sz="1200" dirty="0"/>
            </a:p>
          </p:txBody>
        </p:sp>
        <p:sp>
          <p:nvSpPr>
            <p:cNvPr id="19" name="Shape 14">
              <a:extLst>
                <a:ext uri="{FF2B5EF4-FFF2-40B4-BE49-F238E27FC236}">
                  <a16:creationId xmlns:a16="http://schemas.microsoft.com/office/drawing/2014/main" id="{E2D7A792-8CE6-E2E5-F266-08A46CE4BF7F}"/>
                </a:ext>
              </a:extLst>
            </p:cNvPr>
            <p:cNvSpPr/>
            <p:nvPr/>
          </p:nvSpPr>
          <p:spPr>
            <a:xfrm>
              <a:off x="502920" y="3456431"/>
              <a:ext cx="5449824" cy="2459736"/>
            </a:xfrm>
            <a:prstGeom prst="roundRect">
              <a:avLst>
                <a:gd name="adj" fmla="val 4167"/>
              </a:avLst>
            </a:prstGeom>
            <a:solidFill>
              <a:srgbClr val="FFFFFF"/>
            </a:solidFill>
            <a:ln w="10160">
              <a:solidFill>
                <a:srgbClr val="DCE3EB"/>
              </a:solidFill>
              <a:prstDash val="solid"/>
            </a:ln>
            <a:effectLst>
              <a:outerShdw blurRad="15240" dist="6350" dir="2700000" algn="bl" rotWithShape="0">
                <a:srgbClr val="000000">
                  <a:alpha val="10000"/>
                </a:srgbClr>
              </a:outerShdw>
            </a:effectLst>
          </p:spPr>
          <p:txBody>
            <a:bodyPr/>
            <a:lstStyle/>
            <a:p>
              <a:endParaRPr lang="lt-LT"/>
            </a:p>
          </p:txBody>
        </p:sp>
        <p:sp>
          <p:nvSpPr>
            <p:cNvPr id="20" name="Shape 15">
              <a:extLst>
                <a:ext uri="{FF2B5EF4-FFF2-40B4-BE49-F238E27FC236}">
                  <a16:creationId xmlns:a16="http://schemas.microsoft.com/office/drawing/2014/main" id="{9245E459-9DB7-1731-4FFF-748C85DF93D9}"/>
                </a:ext>
              </a:extLst>
            </p:cNvPr>
            <p:cNvSpPr/>
            <p:nvPr/>
          </p:nvSpPr>
          <p:spPr>
            <a:xfrm>
              <a:off x="502920" y="3456431"/>
              <a:ext cx="91440" cy="2441399"/>
            </a:xfrm>
            <a:prstGeom prst="roundRect">
              <a:avLst/>
            </a:prstGeom>
            <a:solidFill>
              <a:srgbClr val="198A73"/>
            </a:solidFill>
            <a:ln w="12700">
              <a:solidFill>
                <a:srgbClr val="198A73"/>
              </a:solidFill>
              <a:prstDash val="solid"/>
            </a:ln>
          </p:spPr>
          <p:txBody>
            <a:bodyPr/>
            <a:lstStyle/>
            <a:p>
              <a:endParaRPr lang="lt-LT"/>
            </a:p>
          </p:txBody>
        </p:sp>
        <p:sp>
          <p:nvSpPr>
            <p:cNvPr id="21" name="Shape 16">
              <a:extLst>
                <a:ext uri="{FF2B5EF4-FFF2-40B4-BE49-F238E27FC236}">
                  <a16:creationId xmlns:a16="http://schemas.microsoft.com/office/drawing/2014/main" id="{ED14CA20-7B12-40AF-88A9-8C3945B9A32B}"/>
                </a:ext>
              </a:extLst>
            </p:cNvPr>
            <p:cNvSpPr/>
            <p:nvPr/>
          </p:nvSpPr>
          <p:spPr>
            <a:xfrm>
              <a:off x="777240" y="3685032"/>
              <a:ext cx="502920" cy="502920"/>
            </a:xfrm>
            <a:prstGeom prst="ellipse">
              <a:avLst/>
            </a:prstGeom>
            <a:solidFill>
              <a:srgbClr val="E7F5F1"/>
            </a:solidFill>
            <a:ln w="12700">
              <a:solidFill>
                <a:srgbClr val="E7F5F1"/>
              </a:solidFill>
              <a:prstDash val="solid"/>
            </a:ln>
          </p:spPr>
          <p:txBody>
            <a:bodyPr/>
            <a:lstStyle/>
            <a:p>
              <a:endParaRPr lang="lt-LT"/>
            </a:p>
          </p:txBody>
        </p:sp>
        <p:sp>
          <p:nvSpPr>
            <p:cNvPr id="22" name="Text 17">
              <a:extLst>
                <a:ext uri="{FF2B5EF4-FFF2-40B4-BE49-F238E27FC236}">
                  <a16:creationId xmlns:a16="http://schemas.microsoft.com/office/drawing/2014/main" id="{C9CA4396-DAB1-556C-5953-3566CE7EDDA8}"/>
                </a:ext>
              </a:extLst>
            </p:cNvPr>
            <p:cNvSpPr/>
            <p:nvPr/>
          </p:nvSpPr>
          <p:spPr>
            <a:xfrm>
              <a:off x="777240" y="3785616"/>
              <a:ext cx="502920" cy="182880"/>
            </a:xfrm>
            <a:prstGeom prst="rect">
              <a:avLst/>
            </a:prstGeom>
            <a:noFill/>
            <a:ln/>
          </p:spPr>
          <p:txBody>
            <a:bodyPr wrap="square" lIns="0" tIns="0" rIns="0" bIns="0" rtlCol="0" anchor="ctr"/>
            <a:lstStyle/>
            <a:p>
              <a:pPr marL="0" indent="0" algn="ctr">
                <a:buNone/>
              </a:pPr>
              <a:r>
                <a:rPr lang="en-US" sz="1100" b="1" dirty="0">
                  <a:solidFill>
                    <a:srgbClr val="198A73"/>
                  </a:solidFill>
                  <a:latin typeface="Aptos" pitchFamily="34" charset="0"/>
                  <a:ea typeface="Aptos" pitchFamily="34" charset="-122"/>
                  <a:cs typeface="Aptos" pitchFamily="34" charset="-120"/>
                </a:rPr>
                <a:t>03</a:t>
              </a:r>
              <a:endParaRPr lang="en-US" sz="1100" dirty="0"/>
            </a:p>
          </p:txBody>
        </p:sp>
        <p:sp>
          <p:nvSpPr>
            <p:cNvPr id="23" name="Text 18">
              <a:extLst>
                <a:ext uri="{FF2B5EF4-FFF2-40B4-BE49-F238E27FC236}">
                  <a16:creationId xmlns:a16="http://schemas.microsoft.com/office/drawing/2014/main" id="{83F89DD5-433B-F029-D13F-7E596E8C57EA}"/>
                </a:ext>
              </a:extLst>
            </p:cNvPr>
            <p:cNvSpPr/>
            <p:nvPr/>
          </p:nvSpPr>
          <p:spPr>
            <a:xfrm>
              <a:off x="1435608" y="3703320"/>
              <a:ext cx="4160520" cy="274320"/>
            </a:xfrm>
            <a:prstGeom prst="rect">
              <a:avLst/>
            </a:prstGeom>
            <a:noFill/>
            <a:ln/>
          </p:spPr>
          <p:txBody>
            <a:bodyPr wrap="square" lIns="0" tIns="0" rIns="0" bIns="0" rtlCol="0" anchor="ctr">
              <a:normAutofit/>
            </a:bodyPr>
            <a:lstStyle/>
            <a:p>
              <a:pPr marL="0" indent="0">
                <a:buNone/>
              </a:pPr>
              <a:r>
                <a:rPr lang="en-US" sz="1500" b="1" dirty="0">
                  <a:solidFill>
                    <a:srgbClr val="183153"/>
                  </a:solidFill>
                  <a:latin typeface="Aptos" pitchFamily="34" charset="0"/>
                  <a:ea typeface="Aptos" pitchFamily="34" charset="-122"/>
                  <a:cs typeface="Aptos" pitchFamily="34" charset="-120"/>
                </a:rPr>
                <a:t>MODERNI IR SAUGI APLINKA</a:t>
              </a:r>
              <a:endParaRPr lang="en-US" sz="1500" dirty="0"/>
            </a:p>
          </p:txBody>
        </p:sp>
        <p:sp>
          <p:nvSpPr>
            <p:cNvPr id="24" name="Text 19">
              <a:extLst>
                <a:ext uri="{FF2B5EF4-FFF2-40B4-BE49-F238E27FC236}">
                  <a16:creationId xmlns:a16="http://schemas.microsoft.com/office/drawing/2014/main" id="{42C996F6-2A89-4154-288F-09BCA2FD2D72}"/>
                </a:ext>
              </a:extLst>
            </p:cNvPr>
            <p:cNvSpPr/>
            <p:nvPr/>
          </p:nvSpPr>
          <p:spPr>
            <a:xfrm>
              <a:off x="1435608" y="4069080"/>
              <a:ext cx="4432554" cy="1143000"/>
            </a:xfrm>
            <a:prstGeom prst="rect">
              <a:avLst/>
            </a:prstGeom>
            <a:noFill/>
            <a:ln/>
          </p:spPr>
          <p:txBody>
            <a:bodyPr wrap="square" lIns="0" tIns="0" rIns="0" bIns="0" rtlCol="0" anchor="t">
              <a:noAutofit/>
            </a:bodyPr>
            <a:lstStyle/>
            <a:p>
              <a:pPr marL="152400" indent="-152400">
                <a:buSzPct val="100000"/>
                <a:buFontTx/>
                <a:buChar char="•"/>
              </a:pPr>
              <a:r>
                <a:rPr lang="en-US" sz="1200" dirty="0">
                  <a:ea typeface="Aptos" pitchFamily="34" charset="-122"/>
                  <a:cs typeface="Aptos" pitchFamily="34" charset="-120"/>
                </a:rPr>
                <a:t>STEAM laboratorijos gimnazijose ir </a:t>
              </a:r>
              <a:r>
                <a:rPr lang="en-US" sz="1200" dirty="0" err="1">
                  <a:ea typeface="Aptos" pitchFamily="34" charset="-122"/>
                  <a:cs typeface="Aptos" pitchFamily="34" charset="-120"/>
                </a:rPr>
                <a:t>progimnazijose</a:t>
              </a:r>
              <a:r>
                <a:rPr lang="lt-LT" sz="1200" dirty="0">
                  <a:ea typeface="Aptos" pitchFamily="34" charset="-122"/>
                  <a:cs typeface="Aptos" pitchFamily="34" charset="-120"/>
                </a:rPr>
                <a:t> (312 tūkst. Eur)  </a:t>
              </a:r>
              <a:endParaRPr lang="en-US" sz="1200" dirty="0"/>
            </a:p>
            <a:p>
              <a:pPr marL="152400" indent="-152400">
                <a:buSzPct val="100000"/>
                <a:buChar char="•"/>
              </a:pPr>
              <a:r>
                <a:rPr lang="en-US" sz="1200" dirty="0">
                  <a:ea typeface="Aptos" pitchFamily="34" charset="-122"/>
                  <a:cs typeface="Aptos" pitchFamily="34" charset="-120"/>
                </a:rPr>
                <a:t>Nusiraminimo erdvės 30 mokyklų</a:t>
              </a:r>
              <a:r>
                <a:rPr lang="lt-LT" sz="1200" dirty="0">
                  <a:ea typeface="Aptos" pitchFamily="34" charset="-122"/>
                  <a:cs typeface="Aptos" pitchFamily="34" charset="-120"/>
                </a:rPr>
                <a:t> (312 tūkst. Eur) </a:t>
              </a:r>
              <a:endParaRPr lang="en-US" sz="1200" dirty="0"/>
            </a:p>
            <a:p>
              <a:pPr marL="152400" indent="-152400">
                <a:buSzPct val="100000"/>
                <a:buChar char="•"/>
              </a:pPr>
              <a:r>
                <a:rPr lang="en-US" sz="1200" dirty="0" err="1">
                  <a:ea typeface="Aptos" pitchFamily="34" charset="-122"/>
                  <a:cs typeface="Aptos" pitchFamily="34" charset="-120"/>
                </a:rPr>
                <a:t>Saugumo</a:t>
              </a:r>
              <a:r>
                <a:rPr lang="en-US" sz="1200" dirty="0">
                  <a:ea typeface="Aptos" pitchFamily="34" charset="-122"/>
                  <a:cs typeface="Aptos" pitchFamily="34" charset="-120"/>
                </a:rPr>
                <a:t> ir </a:t>
              </a:r>
              <a:r>
                <a:rPr lang="en-US" sz="1200" dirty="0" err="1">
                  <a:ea typeface="Aptos" pitchFamily="34" charset="-122"/>
                  <a:cs typeface="Aptos" pitchFamily="34" charset="-120"/>
                </a:rPr>
                <a:t>prevencijos</a:t>
              </a:r>
              <a:r>
                <a:rPr lang="en-US" sz="1200" dirty="0">
                  <a:ea typeface="Aptos" pitchFamily="34" charset="-122"/>
                  <a:cs typeface="Aptos" pitchFamily="34" charset="-120"/>
                </a:rPr>
                <a:t> </a:t>
              </a:r>
              <a:r>
                <a:rPr lang="en-US" sz="1200" dirty="0" err="1">
                  <a:ea typeface="Aptos" pitchFamily="34" charset="-122"/>
                  <a:cs typeface="Aptos" pitchFamily="34" charset="-120"/>
                </a:rPr>
                <a:t>priemonės</a:t>
              </a:r>
              <a:r>
                <a:rPr lang="lt-LT" sz="1200" dirty="0">
                  <a:ea typeface="Aptos" pitchFamily="34" charset="-122"/>
                  <a:cs typeface="Aptos" pitchFamily="34" charset="-120"/>
                </a:rPr>
                <a:t> (įrengti </a:t>
              </a:r>
              <a:r>
                <a:rPr lang="lt-LT" sz="1200" dirty="0" err="1">
                  <a:ea typeface="Aptos" pitchFamily="34" charset="-122"/>
                  <a:cs typeface="Aptos" pitchFamily="34" charset="-120"/>
                </a:rPr>
                <a:t>Vape</a:t>
              </a:r>
              <a:r>
                <a:rPr lang="lt-LT" sz="1200" dirty="0">
                  <a:ea typeface="Aptos" pitchFamily="34" charset="-122"/>
                  <a:cs typeface="Aptos" pitchFamily="34" charset="-120"/>
                </a:rPr>
                <a:t> detektoriai, įeigos kontrolės, kameros)</a:t>
              </a:r>
            </a:p>
            <a:p>
              <a:pPr marL="152400" indent="-152400">
                <a:buSzPct val="100000"/>
                <a:buFontTx/>
                <a:buChar char="•"/>
              </a:pPr>
              <a:r>
                <a:rPr lang="lt-LT" sz="1200" dirty="0"/>
                <a:t>Mokinių vasaros poilsio organizavimas (Kauno Senamiesčio progimnazija, Kauno Juozo Grušo meno gimnazija, Kauno Juozo Urbšio progimnazija, Kauno J. ir P. Vileišių mokykla, Kauno Martyno Mažvydo progimnazija)</a:t>
              </a:r>
              <a:endParaRPr lang="en-US" sz="1200" dirty="0"/>
            </a:p>
          </p:txBody>
        </p:sp>
        <p:sp>
          <p:nvSpPr>
            <p:cNvPr id="25" name="Shape 20">
              <a:extLst>
                <a:ext uri="{FF2B5EF4-FFF2-40B4-BE49-F238E27FC236}">
                  <a16:creationId xmlns:a16="http://schemas.microsoft.com/office/drawing/2014/main" id="{49ED37AC-F1D8-3231-6806-6FF755B460F6}"/>
                </a:ext>
              </a:extLst>
            </p:cNvPr>
            <p:cNvSpPr/>
            <p:nvPr/>
          </p:nvSpPr>
          <p:spPr>
            <a:xfrm>
              <a:off x="6236208" y="3456432"/>
              <a:ext cx="5449824" cy="2459736"/>
            </a:xfrm>
            <a:prstGeom prst="roundRect">
              <a:avLst>
                <a:gd name="adj" fmla="val 4167"/>
              </a:avLst>
            </a:prstGeom>
            <a:solidFill>
              <a:srgbClr val="FFFFFF"/>
            </a:solidFill>
            <a:ln w="10160">
              <a:solidFill>
                <a:srgbClr val="DCE3EB"/>
              </a:solidFill>
              <a:prstDash val="solid"/>
            </a:ln>
            <a:effectLst>
              <a:outerShdw blurRad="15240" dist="6350" dir="2700000" algn="bl" rotWithShape="0">
                <a:srgbClr val="000000">
                  <a:alpha val="10000"/>
                </a:srgbClr>
              </a:outerShdw>
            </a:effectLst>
          </p:spPr>
          <p:txBody>
            <a:bodyPr/>
            <a:lstStyle/>
            <a:p>
              <a:endParaRPr lang="lt-LT"/>
            </a:p>
          </p:txBody>
        </p:sp>
        <p:sp>
          <p:nvSpPr>
            <p:cNvPr id="26" name="Shape 21">
              <a:extLst>
                <a:ext uri="{FF2B5EF4-FFF2-40B4-BE49-F238E27FC236}">
                  <a16:creationId xmlns:a16="http://schemas.microsoft.com/office/drawing/2014/main" id="{2E7319E1-E11B-28AD-276A-8B15911C1B6B}"/>
                </a:ext>
              </a:extLst>
            </p:cNvPr>
            <p:cNvSpPr/>
            <p:nvPr/>
          </p:nvSpPr>
          <p:spPr>
            <a:xfrm>
              <a:off x="6236208" y="3456432"/>
              <a:ext cx="91440" cy="2459736"/>
            </a:xfrm>
            <a:prstGeom prst="roundRect">
              <a:avLst/>
            </a:prstGeom>
            <a:solidFill>
              <a:srgbClr val="D87828"/>
            </a:solidFill>
            <a:ln w="12700">
              <a:solidFill>
                <a:srgbClr val="D87828"/>
              </a:solidFill>
              <a:prstDash val="solid"/>
            </a:ln>
          </p:spPr>
          <p:txBody>
            <a:bodyPr/>
            <a:lstStyle/>
            <a:p>
              <a:endParaRPr lang="lt-LT"/>
            </a:p>
          </p:txBody>
        </p:sp>
        <p:sp>
          <p:nvSpPr>
            <p:cNvPr id="27" name="Shape 22">
              <a:extLst>
                <a:ext uri="{FF2B5EF4-FFF2-40B4-BE49-F238E27FC236}">
                  <a16:creationId xmlns:a16="http://schemas.microsoft.com/office/drawing/2014/main" id="{A3D7162C-1178-D0E4-2A63-0B68A0108DA2}"/>
                </a:ext>
              </a:extLst>
            </p:cNvPr>
            <p:cNvSpPr/>
            <p:nvPr/>
          </p:nvSpPr>
          <p:spPr>
            <a:xfrm>
              <a:off x="6510528" y="3685032"/>
              <a:ext cx="502920" cy="502920"/>
            </a:xfrm>
            <a:prstGeom prst="ellipse">
              <a:avLst/>
            </a:prstGeom>
            <a:solidFill>
              <a:srgbClr val="FFF0E4"/>
            </a:solidFill>
            <a:ln w="12700">
              <a:solidFill>
                <a:srgbClr val="FFF0E4"/>
              </a:solidFill>
              <a:prstDash val="solid"/>
            </a:ln>
          </p:spPr>
          <p:txBody>
            <a:bodyPr/>
            <a:lstStyle/>
            <a:p>
              <a:endParaRPr lang="lt-LT"/>
            </a:p>
          </p:txBody>
        </p:sp>
        <p:sp>
          <p:nvSpPr>
            <p:cNvPr id="28" name="Text 23">
              <a:extLst>
                <a:ext uri="{FF2B5EF4-FFF2-40B4-BE49-F238E27FC236}">
                  <a16:creationId xmlns:a16="http://schemas.microsoft.com/office/drawing/2014/main" id="{C20E5CE1-C501-BB34-E371-794371D91FFF}"/>
                </a:ext>
              </a:extLst>
            </p:cNvPr>
            <p:cNvSpPr/>
            <p:nvPr/>
          </p:nvSpPr>
          <p:spPr>
            <a:xfrm>
              <a:off x="6510528" y="3785616"/>
              <a:ext cx="502920" cy="182880"/>
            </a:xfrm>
            <a:prstGeom prst="rect">
              <a:avLst/>
            </a:prstGeom>
            <a:noFill/>
            <a:ln/>
          </p:spPr>
          <p:txBody>
            <a:bodyPr wrap="square" lIns="0" tIns="0" rIns="0" bIns="0" rtlCol="0" anchor="ctr"/>
            <a:lstStyle/>
            <a:p>
              <a:pPr marL="0" indent="0" algn="ctr">
                <a:buNone/>
              </a:pPr>
              <a:r>
                <a:rPr lang="en-US" sz="1100" b="1" dirty="0">
                  <a:solidFill>
                    <a:srgbClr val="D87828"/>
                  </a:solidFill>
                  <a:latin typeface="Aptos" pitchFamily="34" charset="0"/>
                  <a:ea typeface="Aptos" pitchFamily="34" charset="-122"/>
                  <a:cs typeface="Aptos" pitchFamily="34" charset="-120"/>
                </a:rPr>
                <a:t>04</a:t>
              </a:r>
              <a:endParaRPr lang="en-US" sz="1100" dirty="0"/>
            </a:p>
          </p:txBody>
        </p:sp>
        <p:sp>
          <p:nvSpPr>
            <p:cNvPr id="29" name="Text 24">
              <a:extLst>
                <a:ext uri="{FF2B5EF4-FFF2-40B4-BE49-F238E27FC236}">
                  <a16:creationId xmlns:a16="http://schemas.microsoft.com/office/drawing/2014/main" id="{F234AFDB-FF4D-FFE5-DADE-9A69EEEFCC36}"/>
                </a:ext>
              </a:extLst>
            </p:cNvPr>
            <p:cNvSpPr/>
            <p:nvPr/>
          </p:nvSpPr>
          <p:spPr>
            <a:xfrm>
              <a:off x="7168896" y="3703320"/>
              <a:ext cx="4160520" cy="274320"/>
            </a:xfrm>
            <a:prstGeom prst="rect">
              <a:avLst/>
            </a:prstGeom>
            <a:noFill/>
            <a:ln/>
          </p:spPr>
          <p:txBody>
            <a:bodyPr wrap="square" lIns="0" tIns="0" rIns="0" bIns="0" rtlCol="0" anchor="ctr">
              <a:normAutofit/>
            </a:bodyPr>
            <a:lstStyle/>
            <a:p>
              <a:pPr marL="0" indent="0">
                <a:buNone/>
              </a:pPr>
              <a:r>
                <a:rPr lang="en-US" sz="1500" b="1" dirty="0">
                  <a:solidFill>
                    <a:srgbClr val="183153"/>
                  </a:solidFill>
                  <a:latin typeface="Aptos" pitchFamily="34" charset="0"/>
                  <a:ea typeface="Aptos" pitchFamily="34" charset="-122"/>
                  <a:cs typeface="Aptos" pitchFamily="34" charset="-120"/>
                </a:rPr>
                <a:t>ŽMONĖS IR TVARUMAS</a:t>
              </a:r>
              <a:endParaRPr lang="en-US" sz="1500" dirty="0"/>
            </a:p>
          </p:txBody>
        </p:sp>
        <p:sp>
          <p:nvSpPr>
            <p:cNvPr id="30" name="Text 25">
              <a:extLst>
                <a:ext uri="{FF2B5EF4-FFF2-40B4-BE49-F238E27FC236}">
                  <a16:creationId xmlns:a16="http://schemas.microsoft.com/office/drawing/2014/main" id="{C681FD92-106E-139F-9984-9A1F680EDB9C}"/>
                </a:ext>
              </a:extLst>
            </p:cNvPr>
            <p:cNvSpPr/>
            <p:nvPr/>
          </p:nvSpPr>
          <p:spPr>
            <a:xfrm>
              <a:off x="7168896" y="4069079"/>
              <a:ext cx="4532162" cy="1847087"/>
            </a:xfrm>
            <a:prstGeom prst="rect">
              <a:avLst/>
            </a:prstGeom>
            <a:noFill/>
            <a:ln/>
          </p:spPr>
          <p:txBody>
            <a:bodyPr wrap="square" lIns="0" tIns="0" rIns="0" bIns="0" rtlCol="0" anchor="t">
              <a:noAutofit/>
            </a:bodyPr>
            <a:lstStyle/>
            <a:p>
              <a:pPr marL="152400" indent="-152400">
                <a:buSzPct val="100000"/>
                <a:buChar char="•"/>
              </a:pPr>
              <a:r>
                <a:rPr lang="en-US" sz="1200" dirty="0">
                  <a:ea typeface="Aptos" pitchFamily="34" charset="-122"/>
                  <a:cs typeface="Aptos" pitchFamily="34" charset="-120"/>
                </a:rPr>
                <a:t>38 jauni mokytojai pradėjo </a:t>
              </a:r>
              <a:r>
                <a:rPr lang="en-US" sz="1200" dirty="0" err="1">
                  <a:ea typeface="Aptos" pitchFamily="34" charset="-122"/>
                  <a:cs typeface="Aptos" pitchFamily="34" charset="-120"/>
                </a:rPr>
                <a:t>dirbti</a:t>
              </a:r>
              <a:r>
                <a:rPr lang="en-US" sz="1200" dirty="0">
                  <a:ea typeface="Aptos" pitchFamily="34" charset="-122"/>
                  <a:cs typeface="Aptos" pitchFamily="34" charset="-120"/>
                </a:rPr>
                <a:t> </a:t>
              </a:r>
              <a:r>
                <a:rPr lang="en-US" sz="1200" dirty="0" err="1">
                  <a:ea typeface="Aptos" pitchFamily="34" charset="-122"/>
                  <a:cs typeface="Aptos" pitchFamily="34" charset="-120"/>
                </a:rPr>
                <a:t>mokyklose</a:t>
              </a:r>
              <a:r>
                <a:rPr lang="lt-LT" sz="1200" dirty="0">
                  <a:ea typeface="Aptos" pitchFamily="34" charset="-122"/>
                  <a:cs typeface="Aptos" pitchFamily="34" charset="-120"/>
                </a:rPr>
                <a:t>, 35 gimnazistai įstojo į pedagogikos studijas;</a:t>
              </a:r>
            </a:p>
            <a:p>
              <a:pPr marL="152400" indent="-152400">
                <a:buSzPct val="100000"/>
                <a:buChar char="•"/>
              </a:pPr>
              <a:r>
                <a:rPr lang="en-US" sz="1200" dirty="0">
                  <a:ea typeface="Aptos" pitchFamily="34" charset="-122"/>
                  <a:cs typeface="Aptos" pitchFamily="34" charset="-120"/>
                </a:rPr>
                <a:t>22 mokyklos dalyvauja „Tvari mokykla 2030“</a:t>
              </a:r>
              <a:endParaRPr lang="en-US" sz="1200" dirty="0"/>
            </a:p>
            <a:p>
              <a:pPr marL="152400" indent="-152400">
                <a:buSzPct val="100000"/>
                <a:buChar char="•"/>
              </a:pPr>
              <a:r>
                <a:rPr lang="en-US" sz="1200" dirty="0">
                  <a:ea typeface="Aptos" pitchFamily="34" charset="-122"/>
                  <a:cs typeface="Aptos" pitchFamily="34" charset="-120"/>
                </a:rPr>
                <a:t>Bendrystė ir duomenimis </a:t>
              </a:r>
              <a:r>
                <a:rPr lang="en-US" sz="1200" dirty="0" err="1">
                  <a:ea typeface="Aptos" pitchFamily="34" charset="-122"/>
                  <a:cs typeface="Aptos" pitchFamily="34" charset="-120"/>
                </a:rPr>
                <a:t>grindžiami</a:t>
              </a:r>
              <a:r>
                <a:rPr lang="en-US" sz="1200" dirty="0">
                  <a:ea typeface="Aptos" pitchFamily="34" charset="-122"/>
                  <a:cs typeface="Aptos" pitchFamily="34" charset="-120"/>
                </a:rPr>
                <a:t> </a:t>
              </a:r>
              <a:r>
                <a:rPr lang="en-US" sz="1200" dirty="0" err="1">
                  <a:ea typeface="Aptos" pitchFamily="34" charset="-122"/>
                  <a:cs typeface="Aptos" pitchFamily="34" charset="-120"/>
                </a:rPr>
                <a:t>sprendimai</a:t>
              </a:r>
              <a:endParaRPr lang="lt-LT" sz="1200" dirty="0">
                <a:ea typeface="Aptos" pitchFamily="34" charset="-122"/>
                <a:cs typeface="Aptos" pitchFamily="34" charset="-120"/>
              </a:endParaRPr>
            </a:p>
            <a:p>
              <a:pPr marL="152400" indent="-152400">
                <a:buSzPct val="100000"/>
                <a:buChar char="•"/>
              </a:pPr>
              <a:r>
                <a:rPr lang="lt-LT" sz="1200" dirty="0"/>
                <a:t>Ilgalaikiai projektai: TŪM, Ankstyvojo ugdymo užtikrinimas vaikams iš socialinę riziką patiriančių šeimų, Ugdymo priemonės mokykloms, Atvirosios klasės</a:t>
              </a:r>
            </a:p>
            <a:p>
              <a:pPr marL="152400" indent="-152400">
                <a:buSzPct val="100000"/>
                <a:buChar char="•"/>
              </a:pPr>
              <a:r>
                <a:rPr lang="lt-LT" sz="1200" dirty="0"/>
                <a:t>Procesai: mokinių pasiekimų patikrinimo organizavimas ir vykdymas; mokinių vasaros poilsio organizavimas; mokinių priėmimas; VDM ir GVU programos įgyvendinimas ir kt.</a:t>
              </a:r>
            </a:p>
            <a:p>
              <a:pPr marL="152400" indent="-152400">
                <a:buSzPct val="100000"/>
                <a:buChar char="•"/>
              </a:pPr>
              <a:endParaRPr lang="en-US" sz="1200" dirty="0"/>
            </a:p>
          </p:txBody>
        </p:sp>
      </p:grpSp>
    </p:spTree>
    <p:extLst>
      <p:ext uri="{BB962C8B-B14F-4D97-AF65-F5344CB8AC3E}">
        <p14:creationId xmlns:p14="http://schemas.microsoft.com/office/powerpoint/2010/main" val="30127023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2F320-56CC-55A9-B0B9-98D92D641EAF}"/>
            </a:ext>
          </a:extLst>
        </p:cNvPr>
        <p:cNvGrpSpPr/>
        <p:nvPr/>
      </p:nvGrpSpPr>
      <p:grpSpPr>
        <a:xfrm>
          <a:off x="0" y="0"/>
          <a:ext cx="0" cy="0"/>
          <a:chOff x="0" y="0"/>
          <a:chExt cx="0" cy="0"/>
        </a:xfrm>
      </p:grpSpPr>
      <p:sp>
        <p:nvSpPr>
          <p:cNvPr id="3" name="Pavadinimas 2">
            <a:extLst>
              <a:ext uri="{FF2B5EF4-FFF2-40B4-BE49-F238E27FC236}">
                <a16:creationId xmlns:a16="http://schemas.microsoft.com/office/drawing/2014/main" id="{58735178-C258-A965-728C-753285DFF223}"/>
              </a:ext>
            </a:extLst>
          </p:cNvPr>
          <p:cNvSpPr>
            <a:spLocks noGrp="1"/>
          </p:cNvSpPr>
          <p:nvPr>
            <p:ph type="title"/>
          </p:nvPr>
        </p:nvSpPr>
        <p:spPr>
          <a:xfrm>
            <a:off x="351729" y="249509"/>
            <a:ext cx="11351322" cy="631302"/>
          </a:xfrm>
        </p:spPr>
        <p:txBody>
          <a:bodyPr>
            <a:normAutofit/>
          </a:bodyPr>
          <a:lstStyle/>
          <a:p>
            <a:r>
              <a:rPr lang="lt-LT" sz="3200" dirty="0">
                <a:latin typeface="+mn-lt"/>
              </a:rPr>
              <a:t>Vaikų saugumas mokyklose </a:t>
            </a:r>
            <a:r>
              <a:rPr lang="lt-LT" sz="1800" dirty="0">
                <a:latin typeface="+mn-lt"/>
              </a:rPr>
              <a:t>(apklausos duomenys)</a:t>
            </a:r>
          </a:p>
        </p:txBody>
      </p:sp>
      <p:graphicFrame>
        <p:nvGraphicFramePr>
          <p:cNvPr id="5" name="Diagrama 4">
            <a:extLst>
              <a:ext uri="{FF2B5EF4-FFF2-40B4-BE49-F238E27FC236}">
                <a16:creationId xmlns:a16="http://schemas.microsoft.com/office/drawing/2014/main" id="{5257617F-5761-E486-559E-7B05C64DEE4C}"/>
              </a:ext>
            </a:extLst>
          </p:cNvPr>
          <p:cNvGraphicFramePr/>
          <p:nvPr>
            <p:extLst>
              <p:ext uri="{D42A27DB-BD31-4B8C-83A1-F6EECF244321}">
                <p14:modId xmlns:p14="http://schemas.microsoft.com/office/powerpoint/2010/main" val="2610668756"/>
              </p:ext>
            </p:extLst>
          </p:nvPr>
        </p:nvGraphicFramePr>
        <p:xfrm>
          <a:off x="-180974" y="1138620"/>
          <a:ext cx="11715750" cy="277008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Diagrama 8">
            <a:extLst>
              <a:ext uri="{FF2B5EF4-FFF2-40B4-BE49-F238E27FC236}">
                <a16:creationId xmlns:a16="http://schemas.microsoft.com/office/drawing/2014/main" id="{3D29AA56-3E22-657B-00D2-AD0A21397604}"/>
              </a:ext>
            </a:extLst>
          </p:cNvPr>
          <p:cNvGraphicFramePr/>
          <p:nvPr>
            <p:extLst>
              <p:ext uri="{D42A27DB-BD31-4B8C-83A1-F6EECF244321}">
                <p14:modId xmlns:p14="http://schemas.microsoft.com/office/powerpoint/2010/main" val="3612910867"/>
              </p:ext>
            </p:extLst>
          </p:nvPr>
        </p:nvGraphicFramePr>
        <p:xfrm>
          <a:off x="-180975" y="3267075"/>
          <a:ext cx="12011025" cy="2931841"/>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D596BE3A-8193-8C46-CCD5-0355C3BEC8A8}"/>
              </a:ext>
            </a:extLst>
          </p:cNvPr>
          <p:cNvSpPr txBox="1"/>
          <p:nvPr/>
        </p:nvSpPr>
        <p:spPr>
          <a:xfrm>
            <a:off x="1921668" y="3716792"/>
            <a:ext cx="7965281" cy="276999"/>
          </a:xfrm>
          <a:prstGeom prst="rect">
            <a:avLst/>
          </a:prstGeom>
          <a:noFill/>
        </p:spPr>
        <p:txBody>
          <a:bodyPr wrap="square">
            <a:spAutoFit/>
          </a:bodyPr>
          <a:lstStyle/>
          <a:p>
            <a:r>
              <a:rPr lang="lt-LT" sz="1200" b="1" dirty="0"/>
              <a:t>Ko labiausiai trūksta, kad psichoaktyvių medžiagų prevencija jūsų mokykloje būtų veiksminga?</a:t>
            </a:r>
          </a:p>
        </p:txBody>
      </p:sp>
      <p:sp>
        <p:nvSpPr>
          <p:cNvPr id="15" name="TextBox 14">
            <a:extLst>
              <a:ext uri="{FF2B5EF4-FFF2-40B4-BE49-F238E27FC236}">
                <a16:creationId xmlns:a16="http://schemas.microsoft.com/office/drawing/2014/main" id="{82EA70AD-F97E-3AF5-2634-031575E7E131}"/>
              </a:ext>
            </a:extLst>
          </p:cNvPr>
          <p:cNvSpPr txBox="1"/>
          <p:nvPr/>
        </p:nvSpPr>
        <p:spPr>
          <a:xfrm>
            <a:off x="2583658" y="1234668"/>
            <a:ext cx="6186486" cy="276999"/>
          </a:xfrm>
          <a:prstGeom prst="rect">
            <a:avLst/>
          </a:prstGeom>
          <a:noFill/>
        </p:spPr>
        <p:txBody>
          <a:bodyPr wrap="square">
            <a:spAutoFit/>
          </a:bodyPr>
          <a:lstStyle/>
          <a:p>
            <a:r>
              <a:rPr lang="lt-LT" sz="1200" b="1" dirty="0"/>
              <a:t>Kurios kietosios (kontrolės) priemonės yra veiksmingiausios jūsų mokykloje?</a:t>
            </a:r>
          </a:p>
        </p:txBody>
      </p:sp>
    </p:spTree>
    <p:extLst>
      <p:ext uri="{BB962C8B-B14F-4D97-AF65-F5344CB8AC3E}">
        <p14:creationId xmlns:p14="http://schemas.microsoft.com/office/powerpoint/2010/main" val="20480992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4CAC8-43A2-8F7E-2405-DE031C6C06D0}"/>
            </a:ext>
          </a:extLst>
        </p:cNvPr>
        <p:cNvGrpSpPr/>
        <p:nvPr/>
      </p:nvGrpSpPr>
      <p:grpSpPr>
        <a:xfrm>
          <a:off x="0" y="0"/>
          <a:ext cx="0" cy="0"/>
          <a:chOff x="0" y="0"/>
          <a:chExt cx="0" cy="0"/>
        </a:xfrm>
      </p:grpSpPr>
      <p:sp>
        <p:nvSpPr>
          <p:cNvPr id="2" name="Turinio vietos rezervavimo ženklas 1">
            <a:extLst>
              <a:ext uri="{FF2B5EF4-FFF2-40B4-BE49-F238E27FC236}">
                <a16:creationId xmlns:a16="http://schemas.microsoft.com/office/drawing/2014/main" id="{DE2C4C49-2C0F-1C00-6E4B-87A4B60596F2}"/>
              </a:ext>
            </a:extLst>
          </p:cNvPr>
          <p:cNvSpPr>
            <a:spLocks noGrp="1"/>
          </p:cNvSpPr>
          <p:nvPr>
            <p:ph idx="1"/>
          </p:nvPr>
        </p:nvSpPr>
        <p:spPr/>
        <p:txBody>
          <a:bodyPr>
            <a:normAutofit fontScale="92500" lnSpcReduction="20000"/>
          </a:bodyPr>
          <a:lstStyle/>
          <a:p>
            <a:pPr marL="0" indent="0">
              <a:lnSpc>
                <a:spcPct val="150000"/>
              </a:lnSpc>
              <a:buNone/>
            </a:pPr>
            <a:r>
              <a:rPr lang="lt-LT" dirty="0"/>
              <a:t>....mokyklą, kurioje:</a:t>
            </a:r>
          </a:p>
          <a:p>
            <a:pPr>
              <a:lnSpc>
                <a:spcPct val="150000"/>
              </a:lnSpc>
            </a:pPr>
            <a:r>
              <a:rPr lang="lt-LT" dirty="0"/>
              <a:t>kiekvienas mokinys matomas; </a:t>
            </a:r>
          </a:p>
          <a:p>
            <a:pPr>
              <a:lnSpc>
                <a:spcPct val="150000"/>
              </a:lnSpc>
            </a:pPr>
            <a:r>
              <a:rPr lang="lt-LT" dirty="0"/>
              <a:t>kiekvienas mokytojas auga; </a:t>
            </a:r>
          </a:p>
          <a:p>
            <a:pPr>
              <a:lnSpc>
                <a:spcPct val="150000"/>
              </a:lnSpc>
            </a:pPr>
            <a:r>
              <a:rPr lang="lt-LT" dirty="0"/>
              <a:t>kiekvienas vadovas telkia bendruomenę; </a:t>
            </a:r>
          </a:p>
          <a:p>
            <a:pPr>
              <a:lnSpc>
                <a:spcPct val="150000"/>
              </a:lnSpc>
            </a:pPr>
            <a:r>
              <a:rPr lang="lt-LT" dirty="0"/>
              <a:t>sprendimai grindžiami duomenimis; </a:t>
            </a:r>
          </a:p>
          <a:p>
            <a:pPr>
              <a:lnSpc>
                <a:spcPct val="150000"/>
              </a:lnSpc>
            </a:pPr>
            <a:r>
              <a:rPr lang="lt-LT" dirty="0"/>
              <a:t>pokyčiai – kasdienės kultūros dalis, kuriantys poveikį vaikui, mokytojui ir bendruomenei. </a:t>
            </a:r>
          </a:p>
          <a:p>
            <a:pPr marL="0" indent="0">
              <a:buNone/>
            </a:pPr>
            <a:br>
              <a:rPr lang="lt-LT" dirty="0"/>
            </a:br>
            <a:endParaRPr lang="lt-LT" dirty="0"/>
          </a:p>
          <a:p>
            <a:endParaRPr lang="lt-LT" dirty="0"/>
          </a:p>
        </p:txBody>
      </p:sp>
      <p:sp>
        <p:nvSpPr>
          <p:cNvPr id="3" name="Pavadinimas 2">
            <a:extLst>
              <a:ext uri="{FF2B5EF4-FFF2-40B4-BE49-F238E27FC236}">
                <a16:creationId xmlns:a16="http://schemas.microsoft.com/office/drawing/2014/main" id="{A0DDBBAF-831B-F50D-5181-C8ED676D92AB}"/>
              </a:ext>
            </a:extLst>
          </p:cNvPr>
          <p:cNvSpPr>
            <a:spLocks noGrp="1"/>
          </p:cNvSpPr>
          <p:nvPr>
            <p:ph type="title"/>
          </p:nvPr>
        </p:nvSpPr>
        <p:spPr>
          <a:xfrm>
            <a:off x="256479" y="78059"/>
            <a:ext cx="11351322" cy="1007792"/>
          </a:xfrm>
        </p:spPr>
        <p:txBody>
          <a:bodyPr>
            <a:normAutofit/>
          </a:bodyPr>
          <a:lstStyle/>
          <a:p>
            <a:r>
              <a:rPr lang="lt-LT" dirty="0">
                <a:latin typeface="+mn-lt"/>
              </a:rPr>
              <a:t>KOKIĄ MOKYKLĄ KURSIME RYTOJ?</a:t>
            </a:r>
          </a:p>
        </p:txBody>
      </p:sp>
    </p:spTree>
    <p:extLst>
      <p:ext uri="{BB962C8B-B14F-4D97-AF65-F5344CB8AC3E}">
        <p14:creationId xmlns:p14="http://schemas.microsoft.com/office/powerpoint/2010/main" val="20445760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p:cNvSpPr>
            <a:spLocks noGrp="1"/>
          </p:cNvSpPr>
          <p:nvPr>
            <p:ph idx="1"/>
          </p:nvPr>
        </p:nvSpPr>
        <p:spPr>
          <a:xfrm>
            <a:off x="243062" y="940622"/>
            <a:ext cx="11844169" cy="5776856"/>
          </a:xfrm>
        </p:spPr>
        <p:txBody>
          <a:bodyPr numCol="1">
            <a:normAutofit/>
          </a:bodyPr>
          <a:lstStyle/>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rPr>
              <a:t>1. ŠMSM raštas „</a:t>
            </a:r>
            <a:r>
              <a:rPr kumimoji="0" lang="pt-BR" sz="1400" b="1" i="0" u="none" strike="noStrike" kern="1200" cap="none" spc="0" normalizeH="0" baseline="0" noProof="0" dirty="0">
                <a:ln>
                  <a:noFill/>
                </a:ln>
                <a:solidFill>
                  <a:srgbClr val="000000"/>
                </a:solidFill>
                <a:effectLst/>
                <a:uLnTx/>
                <a:uFillTx/>
              </a:rPr>
              <a:t>DĖL UGDYMO PROCESO ORGANIZAVIMO 2026–2027 MOKSLO METAIS</a:t>
            </a:r>
            <a:r>
              <a:rPr kumimoji="0" lang="lt-LT" sz="1400" b="1" i="0" u="none" strike="noStrike" kern="1200" cap="none" spc="0" normalizeH="0" baseline="0" noProof="0" dirty="0">
                <a:ln>
                  <a:noFill/>
                </a:ln>
                <a:solidFill>
                  <a:srgbClr val="000000"/>
                </a:solidFill>
                <a:effectLst/>
                <a:uLnTx/>
                <a:uFillTx/>
              </a:rPr>
              <a:t>“ (persiųsta DVS Kontora).</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rPr>
              <a:t>2. Įsakymas Dėl švietimo, mokslo ir sporto ministro 2025 m. gegužės 21 d. įsakymo Nr. v-559 „Dėl 2025–2026 ir 2026–2027 mokslo metų pradinio, pagrindinio ir vidurinio ugdymo programų bendrųjų ugdymo planų patvirtinimo“ pakeitimo. Įsigaliojo nuo  2026 m. liepos 31 d.</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0" i="0" u="none" strike="noStrike" kern="1200" cap="none" spc="0" normalizeH="0" baseline="0" noProof="0" dirty="0">
                <a:ln>
                  <a:noFill/>
                </a:ln>
                <a:solidFill>
                  <a:srgbClr val="000000"/>
                </a:solidFill>
                <a:effectLst/>
                <a:uLnTx/>
                <a:uFillTx/>
              </a:rPr>
              <a:t>Nuoroda į dokumentą:</a:t>
            </a:r>
            <a:r>
              <a:rPr lang="lt-LT" sz="1400" dirty="0">
                <a:solidFill>
                  <a:srgbClr val="000000"/>
                </a:solidFill>
              </a:rPr>
              <a:t> </a:t>
            </a:r>
            <a:r>
              <a:rPr kumimoji="0" lang="lt-LT" sz="1400" b="0" i="0" u="none" strike="noStrike" kern="1200" cap="none" spc="0" normalizeH="0" baseline="0" noProof="0" dirty="0">
                <a:ln>
                  <a:noFill/>
                </a:ln>
                <a:solidFill>
                  <a:schemeClr val="accent1"/>
                </a:solidFill>
                <a:effectLst/>
                <a:uLnTx/>
                <a:uFillTx/>
                <a:hlinkClick r:id="rId2">
                  <a:extLst>
                    <a:ext uri="{A12FA001-AC4F-418D-AE19-62706E023703}">
                      <ahyp:hlinkClr xmlns:ahyp="http://schemas.microsoft.com/office/drawing/2018/hyperlinkcolor" val="tx"/>
                    </a:ext>
                  </a:extLst>
                </a:hlinkClick>
              </a:rPr>
              <a:t>https://www.e-tar.lt/portal/lt/legalAct/79a801d68bd311f1958a9007e2f07e60</a:t>
            </a:r>
            <a:r>
              <a:rPr kumimoji="0" lang="lt-LT" sz="1400" b="0" i="0" u="none" strike="noStrike" kern="1200" cap="none" spc="0" normalizeH="0" baseline="0" noProof="0" dirty="0">
                <a:ln>
                  <a:noFill/>
                </a:ln>
                <a:solidFill>
                  <a:schemeClr val="accent1"/>
                </a:solidFill>
                <a:effectLst/>
                <a:uLnTx/>
                <a:uFillTx/>
              </a:rPr>
              <a:t>  </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rPr>
              <a:t>3. Dėl saugaus eismo priemonių įgyvendinimo prasidėjus 2026–2027 mokslo metams</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rPr>
              <a:t>4. Policijos departamento raštas. Dėl bendradarbiavimo prasidėjus naujiems mokslo metams</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rPr>
              <a:t>5. Įsakymas Dėl švietimo, mokslo ir sporto ministro ir sveikatos apsaugos ministro 2025 m. liepos 31 d. įsakymo Nr. v-807/v-726 „Dėl mokinių asmeninių mobiliųjų telefonų ir kitų informacinių technologijų įrenginių naudojimo ikimokyklinio ugdymo ir bendrojo ugdymo mokykloje rekomendacijų patvirtinimo“ pakeitimo. Įsigaliojo nuo 2026 m. liepos 15 d.</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0" i="0" u="none" strike="noStrike" kern="1200" cap="none" spc="0" normalizeH="0" baseline="0" noProof="0" dirty="0">
                <a:ln>
                  <a:noFill/>
                </a:ln>
                <a:solidFill>
                  <a:srgbClr val="000000"/>
                </a:solidFill>
                <a:effectLst/>
                <a:uLnTx/>
                <a:uFillTx/>
              </a:rPr>
              <a:t>Nuoroda į dokumentą: </a:t>
            </a:r>
            <a:r>
              <a:rPr kumimoji="0" lang="lt-LT" sz="1400" b="0" i="0" u="none" strike="noStrike" kern="1200" cap="none" spc="0" normalizeH="0" baseline="0" noProof="0" dirty="0">
                <a:ln>
                  <a:noFill/>
                </a:ln>
                <a:solidFill>
                  <a:schemeClr val="accent1"/>
                </a:solidFill>
                <a:effectLst/>
                <a:uLnTx/>
                <a:uFillTx/>
                <a:hlinkClick r:id="rId3">
                  <a:extLst>
                    <a:ext uri="{A12FA001-AC4F-418D-AE19-62706E023703}">
                      <ahyp:hlinkClr xmlns:ahyp="http://schemas.microsoft.com/office/drawing/2018/hyperlinkcolor" val="tx"/>
                    </a:ext>
                  </a:extLst>
                </a:hlinkClick>
              </a:rPr>
              <a:t>https://www.e-tar.lt/portal/legalAct.html?documentId=8c4816e17eae11f1a2d8bd5283b9c6f3</a:t>
            </a:r>
            <a:r>
              <a:rPr kumimoji="0" lang="lt-LT" sz="1400" b="0" i="0" u="none" strike="noStrike" kern="1200" cap="none" spc="0" normalizeH="0" baseline="0" noProof="0" dirty="0">
                <a:ln>
                  <a:noFill/>
                </a:ln>
                <a:solidFill>
                  <a:schemeClr val="accent1"/>
                </a:solidFill>
                <a:effectLst/>
                <a:uLnTx/>
                <a:uFillTx/>
              </a:rPr>
              <a:t>     </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rPr>
              <a:t>6. Lietuvos Respublikos švietimo įstatymas. </a:t>
            </a:r>
            <a:r>
              <a:rPr lang="lt-LT" sz="1400" b="1" dirty="0">
                <a:solidFill>
                  <a:srgbClr val="000000"/>
                </a:solidFill>
              </a:rPr>
              <a:t>Suvestinė redakcija nuo 2026 m. rugsėjo 1 d.</a:t>
            </a:r>
            <a:endParaRPr kumimoji="0" lang="lt-LT" sz="1400" b="1" i="0" u="none" strike="noStrike" kern="1200" cap="none" spc="0" normalizeH="0" baseline="0" noProof="0" dirty="0">
              <a:ln>
                <a:noFill/>
              </a:ln>
              <a:solidFill>
                <a:srgbClr val="000000"/>
              </a:solidFill>
              <a:effectLst/>
              <a:uLnTx/>
              <a:uFillTx/>
            </a:endParaRP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0" i="0" u="none" strike="noStrike" kern="1200" cap="none" spc="0" normalizeH="0" baseline="0" noProof="0" dirty="0">
                <a:ln>
                  <a:noFill/>
                </a:ln>
                <a:solidFill>
                  <a:srgbClr val="000000"/>
                </a:solidFill>
                <a:effectLst/>
                <a:uLnTx/>
                <a:uFillTx/>
              </a:rPr>
              <a:t>Nuoroda į dokumentą: </a:t>
            </a:r>
            <a:r>
              <a:rPr kumimoji="0" lang="lt-LT" sz="1400" b="0" i="0" u="none" strike="noStrike" kern="1200" cap="none" spc="0" normalizeH="0" baseline="0" noProof="0" dirty="0">
                <a:ln>
                  <a:noFill/>
                </a:ln>
                <a:solidFill>
                  <a:srgbClr val="000000"/>
                </a:solidFill>
                <a:effectLst/>
                <a:uLnTx/>
                <a:uFillTx/>
                <a:hlinkClick r:id="rId4"/>
              </a:rPr>
              <a:t>https://e-seimas.lrs.lt/portal/legalAct/lt/TAD/TAIS.1480/idFdLzvGEb</a:t>
            </a:r>
            <a:r>
              <a:rPr kumimoji="0" lang="lt-LT" sz="1400" b="0" i="0" u="none" strike="noStrike" kern="1200" cap="none" spc="0" normalizeH="0" baseline="0" noProof="0" dirty="0">
                <a:ln>
                  <a:noFill/>
                </a:ln>
                <a:solidFill>
                  <a:srgbClr val="000000"/>
                </a:solidFill>
                <a:effectLst/>
                <a:uLnTx/>
                <a:uFillTx/>
              </a:rPr>
              <a:t> </a:t>
            </a:r>
          </a:p>
          <a:p>
            <a:pPr marL="0" marR="0" lvl="0" indent="0" algn="l" defTabSz="914400" rtl="0" eaLnBrk="1" fontAlgn="auto" latinLnBrk="0" hangingPunct="1">
              <a:lnSpc>
                <a:spcPct val="90000"/>
              </a:lnSpc>
              <a:spcBef>
                <a:spcPts val="1000"/>
              </a:spcBef>
              <a:spcAft>
                <a:spcPts val="0"/>
              </a:spcAft>
              <a:buClrTx/>
              <a:buSzPct val="100000"/>
              <a:buFont typeface="Arial" pitchFamily="34"/>
              <a:buNone/>
              <a:tabLst/>
              <a:defRPr/>
            </a:pPr>
            <a:endParaRPr kumimoji="0" lang="lt-LT" sz="1100" b="0" i="0" u="none" strike="noStrike" kern="1200" cap="none" spc="0" normalizeH="0" baseline="0" noProof="0" dirty="0">
              <a:ln>
                <a:noFill/>
              </a:ln>
              <a:solidFill>
                <a:srgbClr val="000000"/>
              </a:solidFill>
              <a:effectLst/>
              <a:uLnTx/>
              <a:uFillTx/>
              <a:latin typeface="Neue Haas Grotesk Text Pro"/>
            </a:endParaRPr>
          </a:p>
          <a:p>
            <a:pPr marL="0" indent="0" algn="just">
              <a:buNone/>
            </a:pPr>
            <a:endParaRPr lang="lt-LT" sz="1400" dirty="0"/>
          </a:p>
        </p:txBody>
      </p:sp>
      <p:sp>
        <p:nvSpPr>
          <p:cNvPr id="4" name="TextBox 3">
            <a:extLst>
              <a:ext uri="{FF2B5EF4-FFF2-40B4-BE49-F238E27FC236}">
                <a16:creationId xmlns:a16="http://schemas.microsoft.com/office/drawing/2014/main" id="{F4F45CFE-03A9-9CFC-0DF8-39A33EB2559B}"/>
              </a:ext>
            </a:extLst>
          </p:cNvPr>
          <p:cNvSpPr txBox="1"/>
          <p:nvPr/>
        </p:nvSpPr>
        <p:spPr>
          <a:xfrm>
            <a:off x="243062" y="0"/>
            <a:ext cx="11060999" cy="81015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lt-LT" sz="3600" i="0" u="none" strike="noStrike" kern="1200" cap="none" spc="0" normalizeH="0" baseline="0" noProof="0" dirty="0">
                <a:ln>
                  <a:noFill/>
                </a:ln>
                <a:solidFill>
                  <a:srgbClr val="262626"/>
                </a:solidFill>
                <a:effectLst/>
                <a:uLnTx/>
                <a:uFillTx/>
                <a:latin typeface="Open Sans" panose="020B0606030504020204" pitchFamily="34" charset="0"/>
                <a:ea typeface="Open Sans" panose="020B0606030504020204" pitchFamily="34" charset="0"/>
                <a:cs typeface="Open Sans" panose="020B0606030504020204" pitchFamily="34" charset="0"/>
              </a:rPr>
              <a:t>Aktualūs teisės aktai ir dokumentai</a:t>
            </a:r>
            <a:endParaRPr kumimoji="0" lang="en-US" sz="3600" i="0" u="none" strike="noStrike" kern="1200" cap="none" spc="0" normalizeH="0" baseline="0" noProof="0" dirty="0">
              <a:ln>
                <a:noFill/>
              </a:ln>
              <a:solidFill>
                <a:srgbClr val="262626"/>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3824584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urinio vietos rezervavimo ženklas 1">
            <a:extLst>
              <a:ext uri="{FF2B5EF4-FFF2-40B4-BE49-F238E27FC236}">
                <a16:creationId xmlns:a16="http://schemas.microsoft.com/office/drawing/2014/main" id="{68A79763-A0B4-9DFD-6BD2-04B1DA6F848E}"/>
              </a:ext>
            </a:extLst>
          </p:cNvPr>
          <p:cNvSpPr>
            <a:spLocks noGrp="1"/>
          </p:cNvSpPr>
          <p:nvPr>
            <p:ph idx="1"/>
          </p:nvPr>
        </p:nvSpPr>
        <p:spPr>
          <a:xfrm>
            <a:off x="262345" y="576939"/>
            <a:ext cx="11869270" cy="4608756"/>
          </a:xfrm>
        </p:spPr>
        <p:txBody>
          <a:bodyPr>
            <a:normAutofit/>
          </a:bodyPr>
          <a:lstStyle/>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ea typeface="+mn-ea"/>
                <a:cs typeface="+mn-cs"/>
              </a:rPr>
              <a:t>7. Įsakymas Dėl švietimo, mokslo ir sporto ministro 2014 m. rugpjūčio 29 d. įsakymo Nr. v-774 „Dėl reikalavimų mokytojų kvalifikacijai aprašo patvirtinimo“ pakeitimo. Įsigaliojo nuo 2026 m. liepos 16 d.</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i="0" u="none" strike="noStrike" kern="1200" cap="none" spc="0" normalizeH="0" baseline="0" noProof="0" dirty="0">
                <a:ln>
                  <a:noFill/>
                </a:ln>
                <a:solidFill>
                  <a:srgbClr val="000000"/>
                </a:solidFill>
                <a:effectLst/>
                <a:uLnTx/>
                <a:uFillTx/>
                <a:ea typeface="+mn-ea"/>
                <a:cs typeface="+mn-cs"/>
              </a:rPr>
              <a:t>Nuoroda į dokumentą: </a:t>
            </a:r>
            <a:r>
              <a:rPr kumimoji="0" lang="lt-LT" sz="1400" i="0" u="none" strike="noStrike" kern="1200" cap="none" spc="0" normalizeH="0" baseline="0" noProof="0" dirty="0">
                <a:ln>
                  <a:noFill/>
                </a:ln>
                <a:solidFill>
                  <a:srgbClr val="000000"/>
                </a:solidFill>
                <a:effectLst/>
                <a:uLnTx/>
                <a:uFillTx/>
                <a:ea typeface="+mn-ea"/>
                <a:cs typeface="+mn-cs"/>
                <a:hlinkClick r:id="rId2"/>
              </a:rPr>
              <a:t>https://www.e-tar.lt/portal/lt/legalAct/c800d6c6803b11f1a2d8bd5283b9c6f3</a:t>
            </a:r>
            <a:r>
              <a:rPr kumimoji="0" lang="lt-LT" sz="1400" i="0" u="none" strike="noStrike" kern="1200" cap="none" spc="0" normalizeH="0" baseline="0" noProof="0" dirty="0">
                <a:ln>
                  <a:noFill/>
                </a:ln>
                <a:solidFill>
                  <a:srgbClr val="000000"/>
                </a:solidFill>
                <a:effectLst/>
                <a:uLnTx/>
                <a:uFillTx/>
                <a:ea typeface="+mn-ea"/>
                <a:cs typeface="+mn-cs"/>
              </a:rPr>
              <a:t>  </a:t>
            </a:r>
            <a:endParaRPr lang="lt-LT" sz="1400" dirty="0">
              <a:solidFill>
                <a:srgbClr val="000000"/>
              </a:solidFill>
            </a:endParaRP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ea typeface="+mn-ea"/>
                <a:cs typeface="+mn-cs"/>
              </a:rPr>
              <a:t>8. Lietuvos Respublikos sveikatos apsaugos ministro 2026 m. rugpjūčio 5 d. įsakymas Nr. V-746 „Dėl Lietuvos Respublikos sveikatos apsaugos ministro 2004 m. gruodžio 24 d. įsakymo Nr. V-951 „Dėl Elektroninės statistinės apskaitos formos Nr. E027-1 „Mokinio sveikatos pažymėjimas“ patvirtinimo“ pakeitimo. Įsigalioja nuo 2026 m. rugsėjo 1 d.</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0" i="0" u="none" strike="noStrike" kern="1200" cap="none" spc="0" normalizeH="0" baseline="0" noProof="0" dirty="0">
                <a:ln>
                  <a:noFill/>
                </a:ln>
                <a:solidFill>
                  <a:srgbClr val="000000"/>
                </a:solidFill>
                <a:effectLst/>
                <a:uLnTx/>
                <a:uFillTx/>
                <a:ea typeface="+mn-ea"/>
                <a:cs typeface="+mn-cs"/>
              </a:rPr>
              <a:t>Nuoroda į dokumentą: </a:t>
            </a:r>
            <a:r>
              <a:rPr kumimoji="0" lang="lt-LT" sz="1400" b="0" i="0" u="none" strike="noStrike" kern="1200" cap="none" spc="0" normalizeH="0" baseline="0" noProof="0" dirty="0">
                <a:ln>
                  <a:noFill/>
                </a:ln>
                <a:solidFill>
                  <a:srgbClr val="000000"/>
                </a:solidFill>
                <a:effectLst/>
                <a:uLnTx/>
                <a:uFillTx/>
                <a:ea typeface="+mn-ea"/>
                <a:cs typeface="+mn-cs"/>
                <a:hlinkClick r:id="rId3"/>
              </a:rPr>
              <a:t>https://www.e-tar.lt/portal/lt/legalAct/ca92e8d3908d11f1958a9007e2f07e60?utm</a:t>
            </a:r>
            <a:r>
              <a:rPr kumimoji="0" lang="lt-LT" sz="1400" b="0" i="0" u="none" strike="noStrike" kern="1200" cap="none" spc="0" normalizeH="0" baseline="0" noProof="0" dirty="0">
                <a:ln>
                  <a:noFill/>
                </a:ln>
                <a:solidFill>
                  <a:srgbClr val="000000"/>
                </a:solidFill>
                <a:effectLst/>
                <a:uLnTx/>
                <a:uFillTx/>
                <a:ea typeface="+mn-ea"/>
                <a:cs typeface="+mn-cs"/>
              </a:rPr>
              <a:t> </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ea typeface="+mn-ea"/>
                <a:cs typeface="+mn-cs"/>
              </a:rPr>
              <a:t>9. Įsakymas Dėl švietimo, mokslo ir sporto ministro 2024 m. gegužės 20 d. įsakymo Nr. v-577 „Dėl Lietuvos respublikos švietimo įstatymo 43 straipsnio 8 dalies 1–6, 8 punktuose nurodytų bendrųjų kriterijų, taikomų visoms mokykloms, vykdančioms bendrojo ugdymo programas, kiekybinių reikšmių aprašų patvirtinimo“ pakeitimo. Įsigaliojo nuo 2026 m. rugpjūčio 1 d.</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0" i="0" u="none" strike="noStrike" kern="1200" cap="none" spc="0" normalizeH="0" baseline="0" noProof="0" dirty="0">
                <a:ln>
                  <a:noFill/>
                </a:ln>
                <a:solidFill>
                  <a:srgbClr val="000000"/>
                </a:solidFill>
                <a:effectLst/>
                <a:uLnTx/>
                <a:uFillTx/>
                <a:ea typeface="+mn-ea"/>
                <a:cs typeface="+mn-cs"/>
              </a:rPr>
              <a:t>Nuoroda į dokumentą: </a:t>
            </a:r>
            <a:r>
              <a:rPr kumimoji="0" lang="lt-LT" sz="1400" b="0" i="0" u="none" strike="noStrike" kern="1200" cap="none" spc="0" normalizeH="0" baseline="0" noProof="0" dirty="0">
                <a:ln>
                  <a:noFill/>
                </a:ln>
                <a:solidFill>
                  <a:srgbClr val="000000"/>
                </a:solidFill>
                <a:effectLst/>
                <a:uLnTx/>
                <a:uFillTx/>
                <a:ea typeface="+mn-ea"/>
                <a:cs typeface="+mn-cs"/>
                <a:hlinkClick r:id="rId4"/>
              </a:rPr>
              <a:t>https://www.e-tar.lt/portal/lt/legalAct/a1981c5083f611f1a2d8bd5283b9c6f3</a:t>
            </a:r>
            <a:r>
              <a:rPr kumimoji="0" lang="lt-LT" sz="1400" b="0" i="0" u="none" strike="noStrike" kern="1200" cap="none" spc="0" normalizeH="0" baseline="0" noProof="0" dirty="0">
                <a:ln>
                  <a:noFill/>
                </a:ln>
                <a:solidFill>
                  <a:srgbClr val="000000"/>
                </a:solidFill>
                <a:effectLst/>
                <a:uLnTx/>
                <a:uFillTx/>
                <a:ea typeface="+mn-ea"/>
                <a:cs typeface="+mn-cs"/>
              </a:rPr>
              <a:t> </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1" i="0" u="none" strike="noStrike" kern="1200" cap="none" spc="0" normalizeH="0" baseline="0" noProof="0" dirty="0">
                <a:ln>
                  <a:noFill/>
                </a:ln>
                <a:solidFill>
                  <a:srgbClr val="000000"/>
                </a:solidFill>
                <a:effectLst/>
                <a:uLnTx/>
                <a:uFillTx/>
                <a:ea typeface="+mn-ea"/>
                <a:cs typeface="+mn-cs"/>
              </a:rPr>
              <a:t>10.</a:t>
            </a:r>
            <a:r>
              <a:rPr kumimoji="0" lang="lt-LT" sz="1400" b="0" i="0" u="none" strike="noStrike" kern="1200" cap="none" spc="0" normalizeH="0" baseline="0" noProof="0" dirty="0">
                <a:ln>
                  <a:noFill/>
                </a:ln>
                <a:solidFill>
                  <a:srgbClr val="000000"/>
                </a:solidFill>
                <a:effectLst/>
                <a:uLnTx/>
                <a:uFillTx/>
                <a:ea typeface="+mn-ea"/>
                <a:cs typeface="+mn-cs"/>
              </a:rPr>
              <a:t> </a:t>
            </a:r>
            <a:r>
              <a:rPr kumimoji="0" lang="lt-LT" sz="1400" b="1" i="0" u="none" strike="noStrike" kern="1200" cap="none" spc="0" normalizeH="0" baseline="0" noProof="0" dirty="0">
                <a:ln>
                  <a:noFill/>
                </a:ln>
                <a:solidFill>
                  <a:srgbClr val="000000"/>
                </a:solidFill>
                <a:effectLst/>
                <a:uLnTx/>
                <a:uFillTx/>
                <a:ea typeface="+mn-ea"/>
                <a:cs typeface="+mn-cs"/>
              </a:rPr>
              <a:t>Įsakymas Dėl švietimo, mokslo ir sporto ministro 2023 m. balandžio 20 d. įsakymo Nr. v-570 „Dėl pradinio, pagrindinio, vidurinio ugdymo programų aprašo patvirtinimo“ pakeitimo. Įsigalioja nuo 2026 m. rugsėjo 1 d. </a:t>
            </a:r>
          </a:p>
          <a:p>
            <a:pPr marL="0" marR="0" lvl="0" indent="0" algn="l" defTabSz="914400" rtl="0" eaLnBrk="1" fontAlgn="auto" latinLnBrk="0" hangingPunct="1">
              <a:lnSpc>
                <a:spcPct val="100000"/>
              </a:lnSpc>
              <a:spcBef>
                <a:spcPts val="1000"/>
              </a:spcBef>
              <a:spcAft>
                <a:spcPts val="0"/>
              </a:spcAft>
              <a:buClrTx/>
              <a:buSzPct val="100000"/>
              <a:buFont typeface="Arial" pitchFamily="34"/>
              <a:buNone/>
              <a:tabLst/>
              <a:defRPr/>
            </a:pPr>
            <a:r>
              <a:rPr kumimoji="0" lang="lt-LT" sz="1400" b="0" i="0" u="none" strike="noStrike" kern="1200" cap="none" spc="0" normalizeH="0" baseline="0" noProof="0" dirty="0">
                <a:ln>
                  <a:noFill/>
                </a:ln>
                <a:solidFill>
                  <a:srgbClr val="000000"/>
                </a:solidFill>
                <a:effectLst/>
                <a:uLnTx/>
                <a:uFillTx/>
                <a:ea typeface="+mn-ea"/>
                <a:cs typeface="+mn-cs"/>
              </a:rPr>
              <a:t>Nuoroda į dokumentą: </a:t>
            </a:r>
            <a:r>
              <a:rPr kumimoji="0" lang="lt-LT" sz="1400" b="0" i="0" u="none" strike="noStrike" kern="1200" cap="none" spc="0" normalizeH="0" baseline="0" noProof="0" dirty="0">
                <a:ln>
                  <a:noFill/>
                </a:ln>
                <a:solidFill>
                  <a:srgbClr val="000000"/>
                </a:solidFill>
                <a:effectLst/>
                <a:uLnTx/>
                <a:uFillTx/>
                <a:ea typeface="+mn-ea"/>
                <a:cs typeface="+mn-cs"/>
                <a:hlinkClick r:id="rId5"/>
              </a:rPr>
              <a:t>https://www.e-tar.lt/portal/lt/legalAct/069d8520608811efafbb8694c098bac5?utm</a:t>
            </a:r>
            <a:r>
              <a:rPr kumimoji="0" lang="lt-LT" sz="1400" b="0" i="0" u="none" strike="noStrike" kern="1200" cap="none" spc="0" normalizeH="0" baseline="0" noProof="0" dirty="0">
                <a:ln>
                  <a:noFill/>
                </a:ln>
                <a:solidFill>
                  <a:srgbClr val="000000"/>
                </a:solidFill>
                <a:effectLst/>
                <a:uLnTx/>
                <a:uFillTx/>
                <a:ea typeface="+mn-ea"/>
                <a:cs typeface="+mn-cs"/>
              </a:rPr>
              <a:t> </a:t>
            </a:r>
          </a:p>
          <a:p>
            <a:endParaRPr lang="lt-LT" dirty="0"/>
          </a:p>
        </p:txBody>
      </p:sp>
    </p:spTree>
    <p:extLst>
      <p:ext uri="{BB962C8B-B14F-4D97-AF65-F5344CB8AC3E}">
        <p14:creationId xmlns:p14="http://schemas.microsoft.com/office/powerpoint/2010/main" val="36641365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8D000-341B-C79C-CCF8-DDCEB49F1731}"/>
            </a:ext>
          </a:extLst>
        </p:cNvPr>
        <p:cNvGrpSpPr/>
        <p:nvPr/>
      </p:nvGrpSpPr>
      <p:grpSpPr>
        <a:xfrm>
          <a:off x="0" y="0"/>
          <a:ext cx="0" cy="0"/>
          <a:chOff x="0" y="0"/>
          <a:chExt cx="0" cy="0"/>
        </a:xfrm>
      </p:grpSpPr>
      <p:pic>
        <p:nvPicPr>
          <p:cNvPr id="4" name="Grafinis elementas 3" descr="Aspiration outline">
            <a:extLst>
              <a:ext uri="{FF2B5EF4-FFF2-40B4-BE49-F238E27FC236}">
                <a16:creationId xmlns:a16="http://schemas.microsoft.com/office/drawing/2014/main" id="{61904B12-F384-2328-835A-0476778E21B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976" y="2268069"/>
            <a:ext cx="2289061" cy="2509361"/>
          </a:xfrm>
          <a:prstGeom prst="rect">
            <a:avLst/>
          </a:prstGeom>
        </p:spPr>
      </p:pic>
      <p:sp>
        <p:nvSpPr>
          <p:cNvPr id="5" name="TextBox 4">
            <a:extLst>
              <a:ext uri="{FF2B5EF4-FFF2-40B4-BE49-F238E27FC236}">
                <a16:creationId xmlns:a16="http://schemas.microsoft.com/office/drawing/2014/main" id="{D2C4CAF2-35E1-CC0D-5B9B-770885063D5F}"/>
              </a:ext>
            </a:extLst>
          </p:cNvPr>
          <p:cNvSpPr txBox="1"/>
          <p:nvPr/>
        </p:nvSpPr>
        <p:spPr>
          <a:xfrm>
            <a:off x="1861611" y="1251832"/>
            <a:ext cx="10016624" cy="4846003"/>
          </a:xfrm>
          <a:prstGeom prst="rect">
            <a:avLst/>
          </a:prstGeom>
        </p:spPr>
        <p:txBody>
          <a:bodyPr vert="horz" lIns="91440" tIns="45720" rIns="91440" bIns="45720" rtlCol="0">
            <a:normAutofit fontScale="62500" lnSpcReduction="20000"/>
          </a:bodyPr>
          <a:lstStyle/>
          <a:p>
            <a:pPr marL="457200" indent="-457200" algn="just">
              <a:lnSpc>
                <a:spcPct val="170000"/>
              </a:lnSpc>
              <a:spcBef>
                <a:spcPts val="1000"/>
              </a:spcBef>
              <a:buFont typeface="Wingdings" panose="05000000000000000000" pitchFamily="2" charset="2"/>
              <a:buChar char="q"/>
            </a:pPr>
            <a:r>
              <a:rPr lang="lt-LT" sz="2900" b="1" dirty="0">
                <a:cs typeface="Calibri" panose="020F0502020204030204" pitchFamily="34" charset="0"/>
              </a:rPr>
              <a:t>2026 09 01 14 val. </a:t>
            </a:r>
            <a:r>
              <a:rPr lang="lt-LT" sz="2900" dirty="0">
                <a:cs typeface="Calibri" panose="020F0502020204030204" pitchFamily="34" charset="0"/>
              </a:rPr>
              <a:t>Rugsėjo 1-osios šventė Nemuno ir Mokslo salose. Programa</a:t>
            </a:r>
            <a:r>
              <a:rPr lang="lt-LT" sz="2900" b="1" dirty="0">
                <a:cs typeface="Calibri" panose="020F0502020204030204" pitchFamily="34" charset="0"/>
              </a:rPr>
              <a:t> </a:t>
            </a:r>
            <a:r>
              <a:rPr lang="lt-LT" sz="2900" b="1" dirty="0">
                <a:cs typeface="Calibri" panose="020F0502020204030204" pitchFamily="34" charset="0"/>
                <a:hlinkClick r:id="rId3"/>
              </a:rPr>
              <a:t>www.kaunas.lt</a:t>
            </a:r>
            <a:endParaRPr lang="lt-LT" sz="2900" b="1" dirty="0">
              <a:cs typeface="Calibri" panose="020F0502020204030204" pitchFamily="34" charset="0"/>
            </a:endParaRPr>
          </a:p>
          <a:p>
            <a:pPr marL="457200" indent="-457200" algn="just">
              <a:lnSpc>
                <a:spcPct val="170000"/>
              </a:lnSpc>
              <a:spcBef>
                <a:spcPts val="1000"/>
              </a:spcBef>
              <a:buFont typeface="Wingdings" panose="05000000000000000000" pitchFamily="2" charset="2"/>
              <a:buChar char="q"/>
            </a:pPr>
            <a:r>
              <a:rPr lang="lt-LT" sz="2900" b="1" dirty="0">
                <a:cs typeface="Calibri" panose="020F0502020204030204" pitchFamily="34" charset="0"/>
              </a:rPr>
              <a:t>2026 09 02 11.00 val. </a:t>
            </a:r>
            <a:r>
              <a:rPr lang="lt-LT" sz="2900" dirty="0">
                <a:cs typeface="Calibri" panose="020F0502020204030204" pitchFamily="34" charset="0"/>
              </a:rPr>
              <a:t>Kauno arkivyskupas metropolitas maloniai kviečia Kauno arkivyskupijos konferencijų centre (Papilio g. 5) bendrystei bei pokalbiui tema: „Šiandieninio  ugdymo galimybės ir iššūkiai!“</a:t>
            </a:r>
          </a:p>
          <a:p>
            <a:pPr marL="457200" indent="-457200" algn="just">
              <a:lnSpc>
                <a:spcPct val="170000"/>
              </a:lnSpc>
              <a:spcBef>
                <a:spcPts val="1000"/>
              </a:spcBef>
              <a:buFont typeface="Wingdings" panose="05000000000000000000" pitchFamily="2" charset="2"/>
              <a:buChar char="q"/>
            </a:pPr>
            <a:r>
              <a:rPr lang="lt-LT" sz="2900" b="1" dirty="0">
                <a:cs typeface="Calibri" panose="020F0502020204030204" pitchFamily="34" charset="0"/>
              </a:rPr>
              <a:t>2026 10 12 15.30 val. </a:t>
            </a:r>
            <a:r>
              <a:rPr lang="lt-LT" sz="2900" dirty="0">
                <a:cs typeface="Calibri" panose="020F0502020204030204" pitchFamily="34" charset="0"/>
              </a:rPr>
              <a:t>Mokslo ir inovacijų centre Mokslo sala vyks knygos „Japonija. Mažoji enciklopedija“ sutiktuvės. Knygos sutiktuvėse dalyvavusios įstaigos dovanų gaus knygą.</a:t>
            </a:r>
          </a:p>
          <a:p>
            <a:pPr marL="457200" indent="-457200" algn="just">
              <a:lnSpc>
                <a:spcPct val="170000"/>
              </a:lnSpc>
              <a:spcBef>
                <a:spcPts val="1000"/>
              </a:spcBef>
              <a:buFont typeface="Wingdings" panose="05000000000000000000" pitchFamily="2" charset="2"/>
              <a:buChar char="q"/>
            </a:pPr>
            <a:r>
              <a:rPr kumimoji="0" lang="lt-LT" sz="2900" b="1" i="0" u="none" strike="noStrike" kern="1200" cap="none" spc="0" normalizeH="0" baseline="0" noProof="0" dirty="0">
                <a:ln>
                  <a:noFill/>
                </a:ln>
                <a:solidFill>
                  <a:srgbClr val="262626"/>
                </a:solidFill>
                <a:effectLst/>
                <a:uLnTx/>
                <a:uFillTx/>
                <a:ea typeface="+mn-ea"/>
                <a:cs typeface="Calibri" panose="020F0502020204030204" pitchFamily="34" charset="0"/>
              </a:rPr>
              <a:t>2026 10 13</a:t>
            </a:r>
            <a:r>
              <a:rPr lang="lt-LT" sz="2900" dirty="0">
                <a:cs typeface="Calibri" panose="020F0502020204030204" pitchFamily="34" charset="0"/>
              </a:rPr>
              <a:t> Mokytojų diena – Žalgirio arenoje. </a:t>
            </a:r>
          </a:p>
          <a:p>
            <a:pPr marL="457200" marR="0" lvl="0" indent="-457200" algn="just" defTabSz="914400" rtl="0" eaLnBrk="1" fontAlgn="auto" latinLnBrk="0" hangingPunct="1">
              <a:lnSpc>
                <a:spcPct val="170000"/>
              </a:lnSpc>
              <a:spcBef>
                <a:spcPts val="1000"/>
              </a:spcBef>
              <a:spcAft>
                <a:spcPts val="0"/>
              </a:spcAft>
              <a:buClrTx/>
              <a:buSzTx/>
              <a:buFont typeface="Wingdings" panose="05000000000000000000" pitchFamily="2" charset="2"/>
              <a:buChar char="q"/>
              <a:tabLst/>
              <a:defRPr/>
            </a:pPr>
            <a:r>
              <a:rPr lang="lt-LT" sz="2900" b="1" dirty="0"/>
              <a:t>2026 10 16 </a:t>
            </a:r>
            <a:r>
              <a:rPr kumimoji="0" lang="lt-LT" sz="2900" b="0" i="0" u="none" strike="noStrike" kern="1200" cap="none" spc="0" normalizeH="0" baseline="0" noProof="0" dirty="0">
                <a:ln>
                  <a:noFill/>
                </a:ln>
                <a:solidFill>
                  <a:srgbClr val="262626"/>
                </a:solidFill>
                <a:effectLst/>
                <a:uLnTx/>
                <a:uFillTx/>
                <a:ea typeface="+mn-ea"/>
                <a:cs typeface="+mn-cs"/>
              </a:rPr>
              <a:t>Strateginė sesija švietimo įstaigų vadovams</a:t>
            </a:r>
          </a:p>
        </p:txBody>
      </p:sp>
      <p:sp>
        <p:nvSpPr>
          <p:cNvPr id="2" name="TextBox 1">
            <a:extLst>
              <a:ext uri="{FF2B5EF4-FFF2-40B4-BE49-F238E27FC236}">
                <a16:creationId xmlns:a16="http://schemas.microsoft.com/office/drawing/2014/main" id="{923E2516-FC2C-471C-0A93-13419332B52A}"/>
              </a:ext>
            </a:extLst>
          </p:cNvPr>
          <p:cNvSpPr txBox="1"/>
          <p:nvPr/>
        </p:nvSpPr>
        <p:spPr>
          <a:xfrm>
            <a:off x="188259" y="292827"/>
            <a:ext cx="12192000" cy="707886"/>
          </a:xfrm>
          <a:prstGeom prst="rect">
            <a:avLst/>
          </a:prstGeom>
          <a:noFill/>
        </p:spPr>
        <p:txBody>
          <a:bodyPr wrap="square">
            <a:spAutoFit/>
          </a:bodyPr>
          <a:lstStyle/>
          <a:p>
            <a:r>
              <a:rPr lang="lt-LT" sz="4000" b="1" dirty="0">
                <a:solidFill>
                  <a:srgbClr val="00B050"/>
                </a:solidFill>
                <a:latin typeface="Calibri" panose="020F0502020204030204" pitchFamily="34" charset="0"/>
                <a:cs typeface="Calibri" panose="020F0502020204030204" pitchFamily="34" charset="0"/>
              </a:rPr>
              <a:t>LAIKO REZERVACIJA</a:t>
            </a:r>
          </a:p>
        </p:txBody>
      </p:sp>
      <p:pic>
        <p:nvPicPr>
          <p:cNvPr id="3" name="Paveikslėlis 2">
            <a:extLst>
              <a:ext uri="{FF2B5EF4-FFF2-40B4-BE49-F238E27FC236}">
                <a16:creationId xmlns:a16="http://schemas.microsoft.com/office/drawing/2014/main" id="{F86C5133-9F2A-1316-E248-A3E1DE28F1E4}"/>
              </a:ext>
            </a:extLst>
          </p:cNvPr>
          <p:cNvPicPr>
            <a:picLocks noChangeAspect="1"/>
          </p:cNvPicPr>
          <p:nvPr/>
        </p:nvPicPr>
        <p:blipFill>
          <a:blip r:embed="rId4"/>
          <a:stretch>
            <a:fillRect/>
          </a:stretch>
        </p:blipFill>
        <p:spPr>
          <a:xfrm>
            <a:off x="4530545" y="167268"/>
            <a:ext cx="1079086" cy="959005"/>
          </a:xfrm>
          <a:prstGeom prst="rect">
            <a:avLst/>
          </a:prstGeom>
        </p:spPr>
      </p:pic>
    </p:spTree>
    <p:extLst>
      <p:ext uri="{BB962C8B-B14F-4D97-AF65-F5344CB8AC3E}">
        <p14:creationId xmlns:p14="http://schemas.microsoft.com/office/powerpoint/2010/main" val="40961864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1D102A9-D080-9D07-0C7D-B928DC09B1A1}"/>
              </a:ext>
            </a:extLst>
          </p:cNvPr>
          <p:cNvSpPr txBox="1"/>
          <p:nvPr/>
        </p:nvSpPr>
        <p:spPr>
          <a:xfrm>
            <a:off x="546801" y="275699"/>
            <a:ext cx="11060999" cy="810152"/>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i="0" u="none" strike="noStrike" kern="1200" cap="none" spc="0" normalizeH="0" baseline="0" noProof="0" dirty="0">
                <a:ln>
                  <a:noFill/>
                </a:ln>
                <a:solidFill>
                  <a:srgbClr val="262626"/>
                </a:solidFill>
                <a:effectLst/>
                <a:uLnTx/>
                <a:uFillTx/>
                <a:latin typeface="Open Sans" panose="020B0606030504020204" pitchFamily="34" charset="0"/>
                <a:ea typeface="Open Sans" panose="020B0606030504020204" pitchFamily="34" charset="0"/>
                <a:cs typeface="Open Sans" panose="020B0606030504020204" pitchFamily="34" charset="0"/>
              </a:rPr>
              <a:t>SVARBU</a:t>
            </a:r>
          </a:p>
        </p:txBody>
      </p:sp>
      <p:sp>
        <p:nvSpPr>
          <p:cNvPr id="5" name="TextBox 4">
            <a:extLst>
              <a:ext uri="{FF2B5EF4-FFF2-40B4-BE49-F238E27FC236}">
                <a16:creationId xmlns:a16="http://schemas.microsoft.com/office/drawing/2014/main" id="{6CBFF821-9CD7-858F-FAC2-B5747104F1FD}"/>
              </a:ext>
            </a:extLst>
          </p:cNvPr>
          <p:cNvSpPr txBox="1"/>
          <p:nvPr/>
        </p:nvSpPr>
        <p:spPr>
          <a:xfrm>
            <a:off x="438151" y="1657411"/>
            <a:ext cx="7534274" cy="4357907"/>
          </a:xfrm>
          <a:prstGeom prst="rect">
            <a:avLst/>
          </a:prstGeom>
        </p:spPr>
        <p:txBody>
          <a:bodyPr vert="horz" lIns="91440" tIns="45720" rIns="91440" bIns="45720" rtlCol="0">
            <a:normAutofit fontScale="92500" lnSpcReduction="10000"/>
          </a:bodyPr>
          <a:lstStyle/>
          <a:p>
            <a:pPr marL="342900" marR="0" lvl="0" indent="-342900" algn="just" defTabSz="914400" rtl="0" eaLnBrk="1" fontAlgn="auto" latinLnBrk="0" hangingPunct="1">
              <a:lnSpc>
                <a:spcPct val="150000"/>
              </a:lnSpc>
              <a:spcBef>
                <a:spcPts val="1000"/>
              </a:spcBef>
              <a:spcAft>
                <a:spcPts val="0"/>
              </a:spcAft>
              <a:buClrTx/>
              <a:buSzTx/>
              <a:buFont typeface="Wingdings" panose="05000000000000000000" pitchFamily="2" charset="2"/>
              <a:buChar char="ü"/>
              <a:tabLst/>
              <a:defRPr/>
            </a:pPr>
            <a:r>
              <a:rPr kumimoji="0" lang="en-US" sz="2400" i="0" u="none" strike="noStrike" kern="1200" cap="none" spc="0" normalizeH="0" baseline="0" noProof="0" dirty="0" err="1">
                <a:ln>
                  <a:noFill/>
                </a:ln>
                <a:solidFill>
                  <a:srgbClr val="262626"/>
                </a:solidFill>
                <a:effectLst/>
                <a:uLnTx/>
                <a:uFillTx/>
                <a:latin typeface="Open Sans"/>
                <a:ea typeface="+mn-ea"/>
                <a:cs typeface="+mn-cs"/>
              </a:rPr>
              <a:t>Linkiu</a:t>
            </a:r>
            <a:r>
              <a:rPr kumimoji="0" lang="en-US" sz="2400" i="0" u="none" strike="noStrike" kern="1200" cap="none" spc="0" normalizeH="0" baseline="0" noProof="0" dirty="0">
                <a:ln>
                  <a:noFill/>
                </a:ln>
                <a:solidFill>
                  <a:srgbClr val="262626"/>
                </a:solidFill>
                <a:effectLst/>
                <a:uLnTx/>
                <a:uFillTx/>
                <a:latin typeface="Open Sans"/>
                <a:ea typeface="+mn-ea"/>
                <a:cs typeface="+mn-cs"/>
              </a:rPr>
              <a:t>,</a:t>
            </a:r>
            <a:r>
              <a:rPr kumimoji="0" lang="lt-LT" sz="2400" i="0" u="none" strike="noStrike" kern="1200" cap="none" spc="0" normalizeH="0" baseline="0" noProof="0" dirty="0">
                <a:ln>
                  <a:noFill/>
                </a:ln>
                <a:solidFill>
                  <a:srgbClr val="262626"/>
                </a:solidFill>
                <a:effectLst/>
                <a:uLnTx/>
                <a:uFillTx/>
                <a:latin typeface="Open Sans"/>
                <a:ea typeface="+mn-ea"/>
                <a:cs typeface="+mn-cs"/>
              </a:rPr>
              <a:t> </a:t>
            </a:r>
            <a:r>
              <a:rPr kumimoji="0" lang="en-US" sz="2400" i="0" u="none" strike="noStrike" kern="1200" cap="none" spc="0" normalizeH="0" baseline="0" noProof="0" dirty="0" err="1">
                <a:ln>
                  <a:noFill/>
                </a:ln>
                <a:solidFill>
                  <a:srgbClr val="262626"/>
                </a:solidFill>
                <a:effectLst/>
                <a:uLnTx/>
                <a:uFillTx/>
                <a:latin typeface="Open Sans"/>
                <a:ea typeface="+mn-ea"/>
                <a:cs typeface="+mn-cs"/>
              </a:rPr>
              <a:t>kad</a:t>
            </a:r>
            <a:r>
              <a:rPr kumimoji="0" lang="lt-LT" sz="2400" i="0" u="none" strike="noStrike" kern="1200" cap="none" spc="0" normalizeH="0" baseline="0" noProof="0" dirty="0">
                <a:ln>
                  <a:noFill/>
                </a:ln>
                <a:solidFill>
                  <a:srgbClr val="262626"/>
                </a:solidFill>
                <a:effectLst/>
                <a:uLnTx/>
                <a:uFillTx/>
                <a:latin typeface="Open Sans"/>
                <a:ea typeface="+mn-ea"/>
                <a:cs typeface="+mn-cs"/>
              </a:rPr>
              <a:t> </a:t>
            </a:r>
            <a:r>
              <a:rPr kumimoji="0" lang="en-US" sz="2400" i="0" u="none" strike="noStrike" kern="1200" cap="none" spc="0" normalizeH="0" baseline="0" noProof="0" dirty="0">
                <a:ln>
                  <a:noFill/>
                </a:ln>
                <a:solidFill>
                  <a:srgbClr val="262626"/>
                </a:solidFill>
                <a:effectLst/>
                <a:uLnTx/>
                <a:uFillTx/>
                <a:latin typeface="Open Sans"/>
                <a:ea typeface="+mn-ea"/>
                <a:cs typeface="+mn-cs"/>
              </a:rPr>
              <a:t>Kauno </a:t>
            </a:r>
            <a:r>
              <a:rPr kumimoji="0" lang="lt-LT" sz="2400" i="0" u="none" strike="noStrike" kern="1200" cap="none" spc="0" normalizeH="0" baseline="0" noProof="0" dirty="0">
                <a:ln>
                  <a:noFill/>
                </a:ln>
                <a:solidFill>
                  <a:srgbClr val="262626"/>
                </a:solidFill>
                <a:effectLst/>
                <a:uLnTx/>
                <a:uFillTx/>
                <a:latin typeface="Open Sans"/>
                <a:ea typeface="+mn-ea"/>
                <a:cs typeface="+mn-cs"/>
              </a:rPr>
              <a:t>švietimo sistema ir toliau būtų </a:t>
            </a:r>
            <a:r>
              <a:rPr kumimoji="0" lang="en-US" sz="2400" i="0" u="none" strike="noStrike" kern="1200" cap="none" spc="0" normalizeH="0" baseline="0" noProof="0" dirty="0">
                <a:ln>
                  <a:noFill/>
                </a:ln>
                <a:solidFill>
                  <a:srgbClr val="262626"/>
                </a:solidFill>
                <a:effectLst/>
                <a:uLnTx/>
                <a:uFillTx/>
                <a:latin typeface="Open Sans"/>
                <a:ea typeface="+mn-ea"/>
                <a:cs typeface="+mn-cs"/>
              </a:rPr>
              <a:t>#1 </a:t>
            </a:r>
            <a:r>
              <a:rPr kumimoji="0" lang="en-US" sz="2400" i="0" u="none" strike="noStrike" kern="1200" cap="none" spc="0" normalizeH="0" baseline="0" noProof="0" dirty="0" err="1">
                <a:ln>
                  <a:noFill/>
                </a:ln>
                <a:solidFill>
                  <a:srgbClr val="262626"/>
                </a:solidFill>
                <a:effectLst/>
                <a:uLnTx/>
                <a:uFillTx/>
                <a:latin typeface="Open Sans"/>
                <a:ea typeface="+mn-ea"/>
                <a:cs typeface="+mn-cs"/>
              </a:rPr>
              <a:t>Lietuvoje</a:t>
            </a:r>
            <a:r>
              <a:rPr kumimoji="0" lang="lt-LT" sz="2400" i="0" u="none" strike="noStrike" kern="1200" cap="none" spc="0" normalizeH="0" baseline="0" noProof="0" dirty="0">
                <a:ln>
                  <a:noFill/>
                </a:ln>
                <a:solidFill>
                  <a:srgbClr val="262626"/>
                </a:solidFill>
                <a:effectLst/>
                <a:uLnTx/>
                <a:uFillTx/>
                <a:latin typeface="Open Sans"/>
                <a:ea typeface="+mn-ea"/>
                <a:cs typeface="+mn-cs"/>
              </a:rPr>
              <a:t>.</a:t>
            </a:r>
            <a:endParaRPr kumimoji="0" lang="en-US" sz="2400" i="0" u="none" strike="noStrike" kern="1200" cap="none" spc="0" normalizeH="0" baseline="0" noProof="0" dirty="0">
              <a:ln>
                <a:noFill/>
              </a:ln>
              <a:solidFill>
                <a:srgbClr val="262626"/>
              </a:solidFill>
              <a:effectLst/>
              <a:uLnTx/>
              <a:uFillTx/>
              <a:latin typeface="Open Sans"/>
              <a:ea typeface="+mn-ea"/>
              <a:cs typeface="+mn-cs"/>
            </a:endParaRPr>
          </a:p>
          <a:p>
            <a:pPr marL="342900" marR="0" lvl="0" indent="-342900" algn="just" defTabSz="914400" rtl="0" eaLnBrk="1" fontAlgn="auto" latinLnBrk="0" hangingPunct="1">
              <a:lnSpc>
                <a:spcPct val="150000"/>
              </a:lnSpc>
              <a:spcBef>
                <a:spcPts val="1000"/>
              </a:spcBef>
              <a:spcAft>
                <a:spcPts val="0"/>
              </a:spcAft>
              <a:buClrTx/>
              <a:buSzTx/>
              <a:buFont typeface="Wingdings" panose="05000000000000000000" pitchFamily="2" charset="2"/>
              <a:buChar char="ü"/>
              <a:tabLst/>
              <a:defRPr/>
            </a:pPr>
            <a:r>
              <a:rPr kumimoji="0" lang="lt-LT" sz="2400" i="0" u="none" strike="noStrike" kern="1200" cap="none" spc="0" normalizeH="0" baseline="0" noProof="0" dirty="0">
                <a:ln>
                  <a:noFill/>
                </a:ln>
                <a:solidFill>
                  <a:srgbClr val="262626"/>
                </a:solidFill>
                <a:effectLst/>
                <a:uLnTx/>
                <a:uFillTx/>
                <a:latin typeface="Open Sans"/>
                <a:ea typeface="+mn-ea"/>
                <a:cs typeface="+mn-cs"/>
              </a:rPr>
              <a:t>Linkiu, kad kiekvienas Jūsų priimtas sprendimas turėtų atsakymą į klausimą „Kokį poveikį tai sukurs vaikui?“</a:t>
            </a:r>
          </a:p>
          <a:p>
            <a:pPr marL="342900" marR="0" lvl="0" indent="-342900" algn="just" defTabSz="914400" rtl="0" eaLnBrk="1" fontAlgn="auto" latinLnBrk="0" hangingPunct="1">
              <a:lnSpc>
                <a:spcPct val="150000"/>
              </a:lnSpc>
              <a:spcBef>
                <a:spcPts val="1000"/>
              </a:spcBef>
              <a:spcAft>
                <a:spcPts val="0"/>
              </a:spcAft>
              <a:buClrTx/>
              <a:buSzTx/>
              <a:buFont typeface="Wingdings" panose="05000000000000000000" pitchFamily="2" charset="2"/>
              <a:buChar char="ü"/>
              <a:tabLst/>
              <a:defRPr/>
            </a:pPr>
            <a:r>
              <a:rPr kumimoji="0" lang="lt-LT" sz="2400" i="0" u="none" strike="noStrike" kern="1200" cap="none" spc="0" normalizeH="0" baseline="0" noProof="0" dirty="0">
                <a:ln>
                  <a:noFill/>
                </a:ln>
                <a:solidFill>
                  <a:srgbClr val="262626"/>
                </a:solidFill>
                <a:effectLst/>
                <a:uLnTx/>
                <a:uFillTx/>
                <a:latin typeface="Open Sans"/>
                <a:ea typeface="+mn-ea"/>
                <a:cs typeface="+mn-cs"/>
              </a:rPr>
              <a:t>Linkiu prasmingų, sėkmingų, drąsių ir įkvepiančių mokslo metų bei stiprios bendrystės visai mūsų švietimo bendruomenei.</a:t>
            </a:r>
          </a:p>
          <a:p>
            <a:pPr marL="0" marR="0" lvl="0" indent="0" algn="l" defTabSz="914400" rtl="0" eaLnBrk="1" fontAlgn="auto" latinLnBrk="0" hangingPunct="1">
              <a:lnSpc>
                <a:spcPct val="90000"/>
              </a:lnSpc>
              <a:spcBef>
                <a:spcPts val="1000"/>
              </a:spcBef>
              <a:spcAft>
                <a:spcPts val="0"/>
              </a:spcAft>
              <a:buClrTx/>
              <a:buSzTx/>
              <a:buFontTx/>
              <a:buNone/>
              <a:tabLst/>
              <a:defRPr/>
            </a:pPr>
            <a:endParaRPr kumimoji="0" lang="en-US" sz="2400" b="1" i="0" u="none" strike="noStrike" kern="1200" cap="none" spc="0" normalizeH="0" baseline="0" noProof="0" dirty="0">
              <a:ln>
                <a:noFill/>
              </a:ln>
              <a:solidFill>
                <a:srgbClr val="262626"/>
              </a:solidFill>
              <a:effectLst/>
              <a:uLnTx/>
              <a:uFillTx/>
              <a:latin typeface="Open Sans"/>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262626"/>
              </a:solidFill>
              <a:effectLst/>
              <a:uLnTx/>
              <a:uFillTx/>
              <a:latin typeface="Open Sans"/>
              <a:ea typeface="+mn-ea"/>
              <a:cs typeface="+mn-cs"/>
            </a:endParaRPr>
          </a:p>
        </p:txBody>
      </p:sp>
      <p:pic>
        <p:nvPicPr>
          <p:cNvPr id="7" name="Paveikslėlis 6">
            <a:extLst>
              <a:ext uri="{FF2B5EF4-FFF2-40B4-BE49-F238E27FC236}">
                <a16:creationId xmlns:a16="http://schemas.microsoft.com/office/drawing/2014/main" id="{7CB62DA6-2BD0-2362-9C6C-1BA66C2BC889}"/>
              </a:ext>
            </a:extLst>
          </p:cNvPr>
          <p:cNvPicPr>
            <a:picLocks noChangeAspect="1"/>
          </p:cNvPicPr>
          <p:nvPr/>
        </p:nvPicPr>
        <p:blipFill>
          <a:blip r:embed="rId2"/>
          <a:srcRect r="20513" b="-1"/>
          <a:stretch>
            <a:fillRect/>
          </a:stretch>
        </p:blipFill>
        <p:spPr>
          <a:xfrm>
            <a:off x="8648700" y="1808162"/>
            <a:ext cx="3105149" cy="3241675"/>
          </a:xfrm>
          <a:prstGeom prst="rect">
            <a:avLst/>
          </a:prstGeom>
          <a:noFill/>
        </p:spPr>
      </p:pic>
    </p:spTree>
    <p:extLst>
      <p:ext uri="{BB962C8B-B14F-4D97-AF65-F5344CB8AC3E}">
        <p14:creationId xmlns:p14="http://schemas.microsoft.com/office/powerpoint/2010/main" val="2365921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a:extLst>
              <a:ext uri="{FF2B5EF4-FFF2-40B4-BE49-F238E27FC236}">
                <a16:creationId xmlns:a16="http://schemas.microsoft.com/office/drawing/2014/main" id="{9B233EB8-9F1D-084A-E6A7-5B43DFD12874}"/>
              </a:ext>
            </a:extLst>
          </p:cNvPr>
          <p:cNvSpPr txBox="1">
            <a:spLocks/>
          </p:cNvSpPr>
          <p:nvPr/>
        </p:nvSpPr>
        <p:spPr>
          <a:xfrm>
            <a:off x="707366" y="1164565"/>
            <a:ext cx="2907102" cy="3588589"/>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514350" indent="-227013"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858838"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258888"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1598613"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50000"/>
              </a:lnSpc>
              <a:buFont typeface="Arial" panose="020B0604020202020204" pitchFamily="34" charset="0"/>
              <a:buNone/>
            </a:pPr>
            <a:r>
              <a:rPr lang="lt-LT" sz="3800" b="1" dirty="0"/>
              <a:t>2026 m. Nacionalinių mokinių pasiekimų patikrinimų apžvalga</a:t>
            </a:r>
          </a:p>
          <a:p>
            <a:pPr marL="0" indent="0">
              <a:lnSpc>
                <a:spcPct val="150000"/>
              </a:lnSpc>
              <a:buFont typeface="Arial" panose="020B0604020202020204" pitchFamily="34" charset="0"/>
              <a:buNone/>
            </a:pPr>
            <a:endParaRPr lang="lt-LT" dirty="0"/>
          </a:p>
        </p:txBody>
      </p:sp>
      <p:sp>
        <p:nvSpPr>
          <p:cNvPr id="5" name="Stačiakampis: suapvalinti kampai 4">
            <a:extLst>
              <a:ext uri="{FF2B5EF4-FFF2-40B4-BE49-F238E27FC236}">
                <a16:creationId xmlns:a16="http://schemas.microsoft.com/office/drawing/2014/main" id="{A166C51D-5011-4F35-1CDE-6499FC64A4C2}"/>
              </a:ext>
            </a:extLst>
          </p:cNvPr>
          <p:cNvSpPr/>
          <p:nvPr/>
        </p:nvSpPr>
        <p:spPr>
          <a:xfrm>
            <a:off x="3657599" y="297023"/>
            <a:ext cx="8133525" cy="287259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171450" indent="-171450">
              <a:lnSpc>
                <a:spcPct val="150000"/>
              </a:lnSpc>
              <a:buFont typeface="Arial" panose="020B0604020202020204" pitchFamily="34" charset="0"/>
              <a:buChar char="•"/>
            </a:pPr>
            <a:r>
              <a:rPr lang="lt-LT" sz="1400" dirty="0"/>
              <a:t>4 klasės NMPP dalyvavo per </a:t>
            </a:r>
            <a:r>
              <a:rPr lang="lt-LT" sz="1400" b="1" dirty="0"/>
              <a:t>3,2 tūkst. </a:t>
            </a:r>
            <a:r>
              <a:rPr lang="lt-LT" sz="1400" dirty="0"/>
              <a:t>ketvirtokų.</a:t>
            </a:r>
          </a:p>
          <a:p>
            <a:pPr marL="171450" indent="-171450">
              <a:lnSpc>
                <a:spcPct val="150000"/>
              </a:lnSpc>
              <a:buFont typeface="Arial" panose="020B0604020202020204" pitchFamily="34" charset="0"/>
              <a:buChar char="•"/>
            </a:pPr>
            <a:r>
              <a:rPr lang="lt-LT" sz="1400" b="1" dirty="0"/>
              <a:t>99,8 proc. </a:t>
            </a:r>
            <a:r>
              <a:rPr lang="lt-LT" sz="1400" dirty="0"/>
              <a:t>mokinių, dalyvavusių </a:t>
            </a:r>
            <a:r>
              <a:rPr lang="lt-LT" sz="1400" b="1" dirty="0"/>
              <a:t>matematikos</a:t>
            </a:r>
            <a:r>
              <a:rPr lang="lt-LT" sz="1400" dirty="0"/>
              <a:t> NMPP, pasiekė slenkstinio ir aukštesnių pasiekimų lygių rezultatus.</a:t>
            </a:r>
          </a:p>
          <a:p>
            <a:pPr marL="171450" indent="-171450">
              <a:lnSpc>
                <a:spcPct val="150000"/>
              </a:lnSpc>
              <a:buFont typeface="Arial" panose="020B0604020202020204" pitchFamily="34" charset="0"/>
              <a:buChar char="•"/>
            </a:pPr>
            <a:r>
              <a:rPr lang="lt-LT" sz="1400" b="1" dirty="0"/>
              <a:t>99,5 proc. </a:t>
            </a:r>
            <a:r>
              <a:rPr lang="lt-LT" sz="1400" dirty="0"/>
              <a:t>mokinių, dalyvavusių </a:t>
            </a:r>
            <a:r>
              <a:rPr lang="lt-LT" sz="1400" b="1" dirty="0"/>
              <a:t>lietuvių kalbos ir literatūros </a:t>
            </a:r>
            <a:r>
              <a:rPr lang="lt-LT" sz="1400" dirty="0"/>
              <a:t>(skaitymo) NMPP, pasiekė slenkstinio ir aukštesnių pasiekimų lygių rezultatus.</a:t>
            </a:r>
          </a:p>
          <a:p>
            <a:pPr marL="171450" indent="-171450">
              <a:lnSpc>
                <a:spcPct val="150000"/>
              </a:lnSpc>
              <a:buFont typeface="Arial" panose="020B0604020202020204" pitchFamily="34" charset="0"/>
              <a:buChar char="•"/>
            </a:pPr>
            <a:r>
              <a:rPr lang="lt-LT" sz="1400" dirty="0"/>
              <a:t>4 klasės matematikos NMPP rezultato  vidurkis procentais – 77,6. </a:t>
            </a:r>
          </a:p>
          <a:p>
            <a:pPr marL="171450" indent="-171450">
              <a:lnSpc>
                <a:spcPct val="150000"/>
              </a:lnSpc>
              <a:buFont typeface="Arial" panose="020B0604020202020204" pitchFamily="34" charset="0"/>
              <a:buChar char="•"/>
            </a:pPr>
            <a:r>
              <a:rPr lang="lt-LT" sz="1400" dirty="0"/>
              <a:t>4 klasės lietuvių kalbos ir literatūros (skaitymo) NMPP rezultato  vidurkis procentais – 77,9. </a:t>
            </a:r>
          </a:p>
        </p:txBody>
      </p:sp>
      <p:sp>
        <p:nvSpPr>
          <p:cNvPr id="6" name="Stačiakampis: suapvalinti kampai 5">
            <a:extLst>
              <a:ext uri="{FF2B5EF4-FFF2-40B4-BE49-F238E27FC236}">
                <a16:creationId xmlns:a16="http://schemas.microsoft.com/office/drawing/2014/main" id="{31AE4A2C-BD4A-206D-22A1-7080667FB6CF}"/>
              </a:ext>
            </a:extLst>
          </p:cNvPr>
          <p:cNvSpPr/>
          <p:nvPr/>
        </p:nvSpPr>
        <p:spPr>
          <a:xfrm>
            <a:off x="3657600" y="3281762"/>
            <a:ext cx="8133524" cy="264830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171450" indent="-171450">
              <a:lnSpc>
                <a:spcPct val="150000"/>
              </a:lnSpc>
              <a:buFont typeface="Arial" panose="020B0604020202020204" pitchFamily="34" charset="0"/>
              <a:buChar char="•"/>
            </a:pPr>
            <a:r>
              <a:rPr lang="lt-LT" sz="1400" dirty="0"/>
              <a:t>8 klasės NMPP dalyvavo per </a:t>
            </a:r>
            <a:r>
              <a:rPr lang="lt-LT" sz="1400" b="1" dirty="0"/>
              <a:t>3,3 tūkst. </a:t>
            </a:r>
            <a:r>
              <a:rPr lang="lt-LT" sz="1400" dirty="0"/>
              <a:t>aštuntokų.</a:t>
            </a:r>
          </a:p>
          <a:p>
            <a:pPr marL="171450" indent="-171450">
              <a:lnSpc>
                <a:spcPct val="150000"/>
              </a:lnSpc>
              <a:buFont typeface="Arial" panose="020B0604020202020204" pitchFamily="34" charset="0"/>
              <a:buChar char="•"/>
            </a:pPr>
            <a:r>
              <a:rPr lang="lt-LT" sz="1400" b="1" dirty="0"/>
              <a:t>96,1 proc. </a:t>
            </a:r>
            <a:r>
              <a:rPr lang="lt-LT" sz="1400" dirty="0"/>
              <a:t>mokinių, dalyvavusių </a:t>
            </a:r>
            <a:r>
              <a:rPr lang="lt-LT" sz="1400" b="1" dirty="0"/>
              <a:t>matematikos</a:t>
            </a:r>
            <a:r>
              <a:rPr lang="lt-LT" sz="1400" dirty="0"/>
              <a:t> NMPP, pasiekė slenkstinio ir aukštesnių pasiekimų lygių rezultatus.</a:t>
            </a:r>
          </a:p>
          <a:p>
            <a:pPr marL="171450" indent="-171450">
              <a:lnSpc>
                <a:spcPct val="150000"/>
              </a:lnSpc>
              <a:buFont typeface="Arial" panose="020B0604020202020204" pitchFamily="34" charset="0"/>
              <a:buChar char="•"/>
            </a:pPr>
            <a:r>
              <a:rPr lang="lt-LT" sz="1400" b="1" dirty="0"/>
              <a:t>100 proc.</a:t>
            </a:r>
            <a:r>
              <a:rPr lang="lt-LT" sz="1400" dirty="0"/>
              <a:t> mokinių, dalyvavusių </a:t>
            </a:r>
            <a:r>
              <a:rPr lang="lt-LT" sz="1400" b="1" dirty="0"/>
              <a:t>lietuvių kalbos ir literatūros </a:t>
            </a:r>
            <a:r>
              <a:rPr lang="lt-LT" sz="1400" dirty="0"/>
              <a:t>(skaitymo) NMPP, pasiekė slenkstinio ir aukštesnių pasiekimų lygių rezultatus.</a:t>
            </a:r>
          </a:p>
          <a:p>
            <a:pPr marL="171450" indent="-171450">
              <a:lnSpc>
                <a:spcPct val="150000"/>
              </a:lnSpc>
              <a:buFont typeface="Arial" panose="020B0604020202020204" pitchFamily="34" charset="0"/>
              <a:buChar char="•"/>
            </a:pPr>
            <a:r>
              <a:rPr lang="lt-LT" sz="1400" dirty="0"/>
              <a:t>8 klasės matematikos NMPP rezultato  vidurkis procentais – 61,4. </a:t>
            </a:r>
          </a:p>
          <a:p>
            <a:pPr marL="171450" indent="-171450">
              <a:lnSpc>
                <a:spcPct val="150000"/>
              </a:lnSpc>
              <a:buFont typeface="Arial" panose="020B0604020202020204" pitchFamily="34" charset="0"/>
              <a:buChar char="•"/>
            </a:pPr>
            <a:r>
              <a:rPr lang="lt-LT" sz="1400" dirty="0"/>
              <a:t>8 klasės lietuvių kalbos ir literatūros (skaitymo) NMPP rezultato  vidurkis procentais – 76,4. </a:t>
            </a:r>
          </a:p>
        </p:txBody>
      </p:sp>
    </p:spTree>
    <p:extLst>
      <p:ext uri="{BB962C8B-B14F-4D97-AF65-F5344CB8AC3E}">
        <p14:creationId xmlns:p14="http://schemas.microsoft.com/office/powerpoint/2010/main" val="27207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urinio vietos rezervavimo ženklas 6">
            <a:extLst>
              <a:ext uri="{FF2B5EF4-FFF2-40B4-BE49-F238E27FC236}">
                <a16:creationId xmlns:a16="http://schemas.microsoft.com/office/drawing/2014/main" id="{4E5A0F2A-DD4B-F1FC-14D8-DC88BB7EB049}"/>
              </a:ext>
            </a:extLst>
          </p:cNvPr>
          <p:cNvGraphicFramePr>
            <a:graphicFrameLocks noGrp="1"/>
          </p:cNvGraphicFramePr>
          <p:nvPr>
            <p:ph idx="1"/>
            <p:extLst>
              <p:ext uri="{D42A27DB-BD31-4B8C-83A1-F6EECF244321}">
                <p14:modId xmlns:p14="http://schemas.microsoft.com/office/powerpoint/2010/main" val="2525829747"/>
              </p:ext>
            </p:extLst>
          </p:nvPr>
        </p:nvGraphicFramePr>
        <p:xfrm>
          <a:off x="0" y="1447800"/>
          <a:ext cx="12001500" cy="4567238"/>
        </p:xfrm>
        <a:graphic>
          <a:graphicData uri="http://schemas.openxmlformats.org/drawingml/2006/chart">
            <c:chart xmlns:c="http://schemas.openxmlformats.org/drawingml/2006/chart" xmlns:r="http://schemas.openxmlformats.org/officeDocument/2006/relationships" r:id="rId2"/>
          </a:graphicData>
        </a:graphic>
      </p:graphicFrame>
      <p:sp>
        <p:nvSpPr>
          <p:cNvPr id="3" name="Pavadinimas 2"/>
          <p:cNvSpPr>
            <a:spLocks noGrp="1"/>
          </p:cNvSpPr>
          <p:nvPr>
            <p:ph type="title"/>
          </p:nvPr>
        </p:nvSpPr>
        <p:spPr/>
        <p:txBody>
          <a:bodyPr anchor="b">
            <a:normAutofit/>
          </a:bodyPr>
          <a:lstStyle/>
          <a:p>
            <a:r>
              <a:rPr lang="lt-LT" sz="2500" dirty="0">
                <a:latin typeface="+mn-lt"/>
              </a:rPr>
              <a:t>4 kl. </a:t>
            </a:r>
            <a:r>
              <a:rPr lang="en-US" sz="2500" dirty="0">
                <a:latin typeface="+mn-lt"/>
              </a:rPr>
              <a:t>NMPP</a:t>
            </a:r>
            <a:r>
              <a:rPr lang="lt-LT" sz="2500" dirty="0">
                <a:latin typeface="+mn-lt"/>
              </a:rPr>
              <a:t> 2021-2026 m. lietuvių kalbos ir literatūros (skaitymas) ir matematikos rezultatų vidurkių procentais palyginimas</a:t>
            </a:r>
          </a:p>
        </p:txBody>
      </p:sp>
    </p:spTree>
    <p:extLst>
      <p:ext uri="{BB962C8B-B14F-4D97-AF65-F5344CB8AC3E}">
        <p14:creationId xmlns:p14="http://schemas.microsoft.com/office/powerpoint/2010/main" val="3262411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urinio vietos rezervavimo ženklas 6">
            <a:extLst>
              <a:ext uri="{FF2B5EF4-FFF2-40B4-BE49-F238E27FC236}">
                <a16:creationId xmlns:a16="http://schemas.microsoft.com/office/drawing/2014/main" id="{E5921D01-AE67-7390-C303-C500E2A39DCD}"/>
              </a:ext>
            </a:extLst>
          </p:cNvPr>
          <p:cNvGraphicFramePr>
            <a:graphicFrameLocks noGrp="1"/>
          </p:cNvGraphicFramePr>
          <p:nvPr>
            <p:ph idx="1"/>
            <p:extLst>
              <p:ext uri="{D42A27DB-BD31-4B8C-83A1-F6EECF244321}">
                <p14:modId xmlns:p14="http://schemas.microsoft.com/office/powerpoint/2010/main" val="322425370"/>
              </p:ext>
            </p:extLst>
          </p:nvPr>
        </p:nvGraphicFramePr>
        <p:xfrm>
          <a:off x="152399" y="1085851"/>
          <a:ext cx="11868151" cy="5086349"/>
        </p:xfrm>
        <a:graphic>
          <a:graphicData uri="http://schemas.openxmlformats.org/drawingml/2006/chart">
            <c:chart xmlns:c="http://schemas.openxmlformats.org/drawingml/2006/chart" xmlns:r="http://schemas.openxmlformats.org/officeDocument/2006/relationships" r:id="rId2"/>
          </a:graphicData>
        </a:graphic>
      </p:graphicFrame>
      <p:sp>
        <p:nvSpPr>
          <p:cNvPr id="2" name="Pavadinimas 1"/>
          <p:cNvSpPr>
            <a:spLocks noGrp="1"/>
          </p:cNvSpPr>
          <p:nvPr>
            <p:ph type="title"/>
          </p:nvPr>
        </p:nvSpPr>
        <p:spPr/>
        <p:txBody>
          <a:bodyPr>
            <a:normAutofit/>
          </a:bodyPr>
          <a:lstStyle/>
          <a:p>
            <a:r>
              <a:rPr lang="lt-LT" sz="3200" dirty="0">
                <a:latin typeface="+mn-lt"/>
              </a:rPr>
              <a:t>4 kl. </a:t>
            </a:r>
            <a:r>
              <a:rPr lang="en-US" sz="3200" dirty="0">
                <a:latin typeface="+mn-lt"/>
              </a:rPr>
              <a:t>NMPP</a:t>
            </a:r>
            <a:r>
              <a:rPr lang="lt-LT" sz="3200" dirty="0">
                <a:latin typeface="+mn-lt"/>
              </a:rPr>
              <a:t> 2025-2026 m. m. matematika</a:t>
            </a:r>
          </a:p>
        </p:txBody>
      </p:sp>
      <p:sp>
        <p:nvSpPr>
          <p:cNvPr id="4" name="Stačiakampis: suapvalinti kampai 3">
            <a:extLst>
              <a:ext uri="{FF2B5EF4-FFF2-40B4-BE49-F238E27FC236}">
                <a16:creationId xmlns:a16="http://schemas.microsoft.com/office/drawing/2014/main" id="{98714F93-8166-D5B7-B232-CCBD1E5BD8AC}"/>
              </a:ext>
            </a:extLst>
          </p:cNvPr>
          <p:cNvSpPr/>
          <p:nvPr/>
        </p:nvSpPr>
        <p:spPr>
          <a:xfrm>
            <a:off x="9402855" y="1518957"/>
            <a:ext cx="2362201" cy="71437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t-LT" b="1" dirty="0">
                <a:solidFill>
                  <a:schemeClr val="accent2">
                    <a:lumMod val="75000"/>
                  </a:schemeClr>
                </a:solidFill>
              </a:rPr>
              <a:t>87 proc. </a:t>
            </a:r>
            <a:r>
              <a:rPr lang="lt-LT" dirty="0">
                <a:solidFill>
                  <a:schemeClr val="accent2">
                    <a:lumMod val="75000"/>
                  </a:schemeClr>
                </a:solidFill>
              </a:rPr>
              <a:t>mokyklų viršijo šalies vidurkį</a:t>
            </a:r>
          </a:p>
        </p:txBody>
      </p:sp>
    </p:spTree>
    <p:extLst>
      <p:ext uri="{BB962C8B-B14F-4D97-AF65-F5344CB8AC3E}">
        <p14:creationId xmlns:p14="http://schemas.microsoft.com/office/powerpoint/2010/main" val="2766579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a:extLst>
              <a:ext uri="{FF2B5EF4-FFF2-40B4-BE49-F238E27FC236}">
                <a16:creationId xmlns:a16="http://schemas.microsoft.com/office/drawing/2014/main" id="{65444321-3DF5-6686-7423-B367465C49DF}"/>
              </a:ext>
            </a:extLst>
          </p:cNvPr>
          <p:cNvGraphicFramePr>
            <a:graphicFrameLocks noGrp="1"/>
          </p:cNvGraphicFramePr>
          <p:nvPr>
            <p:ph idx="1"/>
            <p:extLst>
              <p:ext uri="{D42A27DB-BD31-4B8C-83A1-F6EECF244321}">
                <p14:modId xmlns:p14="http://schemas.microsoft.com/office/powerpoint/2010/main" val="3571202932"/>
              </p:ext>
            </p:extLst>
          </p:nvPr>
        </p:nvGraphicFramePr>
        <p:xfrm>
          <a:off x="152399" y="1447800"/>
          <a:ext cx="11896165" cy="4567238"/>
        </p:xfrm>
        <a:graphic>
          <a:graphicData uri="http://schemas.openxmlformats.org/drawingml/2006/chart">
            <c:chart xmlns:c="http://schemas.openxmlformats.org/drawingml/2006/chart" xmlns:r="http://schemas.openxmlformats.org/officeDocument/2006/relationships" r:id="rId2"/>
          </a:graphicData>
        </a:graphic>
      </p:graphicFrame>
      <p:sp>
        <p:nvSpPr>
          <p:cNvPr id="2" name="Pavadinimas 1"/>
          <p:cNvSpPr>
            <a:spLocks noGrp="1"/>
          </p:cNvSpPr>
          <p:nvPr>
            <p:ph type="title"/>
          </p:nvPr>
        </p:nvSpPr>
        <p:spPr>
          <a:xfrm>
            <a:off x="546801" y="275699"/>
            <a:ext cx="11060999" cy="567263"/>
          </a:xfrm>
        </p:spPr>
        <p:txBody>
          <a:bodyPr>
            <a:normAutofit/>
          </a:bodyPr>
          <a:lstStyle/>
          <a:p>
            <a:r>
              <a:rPr lang="lt-LT" sz="2500" dirty="0">
                <a:latin typeface="+mn-lt"/>
              </a:rPr>
              <a:t>4 kl. NMPP 2025-2026 m. m. lietuvių kalba ir literatūra (skaitymas)</a:t>
            </a:r>
          </a:p>
        </p:txBody>
      </p:sp>
      <p:sp>
        <p:nvSpPr>
          <p:cNvPr id="4" name="Stačiakampis: suapvalinti kampai 3">
            <a:extLst>
              <a:ext uri="{FF2B5EF4-FFF2-40B4-BE49-F238E27FC236}">
                <a16:creationId xmlns:a16="http://schemas.microsoft.com/office/drawing/2014/main" id="{666DB477-A4D9-68F9-EC87-5CE9275CEE72}"/>
              </a:ext>
            </a:extLst>
          </p:cNvPr>
          <p:cNvSpPr/>
          <p:nvPr/>
        </p:nvSpPr>
        <p:spPr>
          <a:xfrm>
            <a:off x="9686363" y="1317812"/>
            <a:ext cx="2362201" cy="71437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t-LT" b="1" dirty="0">
                <a:solidFill>
                  <a:schemeClr val="accent2">
                    <a:lumMod val="75000"/>
                  </a:schemeClr>
                </a:solidFill>
              </a:rPr>
              <a:t>84,8 proc. </a:t>
            </a:r>
            <a:r>
              <a:rPr lang="lt-LT" dirty="0">
                <a:solidFill>
                  <a:schemeClr val="accent2">
                    <a:lumMod val="75000"/>
                  </a:schemeClr>
                </a:solidFill>
              </a:rPr>
              <a:t>mokyklų viršijo šalies vidurkį</a:t>
            </a:r>
          </a:p>
        </p:txBody>
      </p:sp>
    </p:spTree>
    <p:extLst>
      <p:ext uri="{BB962C8B-B14F-4D97-AF65-F5344CB8AC3E}">
        <p14:creationId xmlns:p14="http://schemas.microsoft.com/office/powerpoint/2010/main" val="3197326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a:extLst>
              <a:ext uri="{FF2B5EF4-FFF2-40B4-BE49-F238E27FC236}">
                <a16:creationId xmlns:a16="http://schemas.microsoft.com/office/drawing/2014/main" id="{68A2FF79-0283-1D79-3EDA-C8E4D28C36CE}"/>
              </a:ext>
            </a:extLst>
          </p:cNvPr>
          <p:cNvGraphicFramePr>
            <a:graphicFrameLocks noGrp="1"/>
          </p:cNvGraphicFramePr>
          <p:nvPr>
            <p:ph idx="1"/>
            <p:extLst>
              <p:ext uri="{D42A27DB-BD31-4B8C-83A1-F6EECF244321}">
                <p14:modId xmlns:p14="http://schemas.microsoft.com/office/powerpoint/2010/main" val="2080621572"/>
              </p:ext>
            </p:extLst>
          </p:nvPr>
        </p:nvGraphicFramePr>
        <p:xfrm>
          <a:off x="233082" y="1447800"/>
          <a:ext cx="11681012" cy="4567238"/>
        </p:xfrm>
        <a:graphic>
          <a:graphicData uri="http://schemas.openxmlformats.org/drawingml/2006/chart">
            <c:chart xmlns:c="http://schemas.openxmlformats.org/drawingml/2006/chart" xmlns:r="http://schemas.openxmlformats.org/officeDocument/2006/relationships" r:id="rId2"/>
          </a:graphicData>
        </a:graphic>
      </p:graphicFrame>
      <p:sp>
        <p:nvSpPr>
          <p:cNvPr id="3" name="Pavadinimas 2"/>
          <p:cNvSpPr>
            <a:spLocks noGrp="1"/>
          </p:cNvSpPr>
          <p:nvPr>
            <p:ph type="title"/>
          </p:nvPr>
        </p:nvSpPr>
        <p:spPr>
          <a:xfrm>
            <a:off x="430307" y="275699"/>
            <a:ext cx="11177494" cy="810152"/>
          </a:xfrm>
        </p:spPr>
        <p:txBody>
          <a:bodyPr>
            <a:normAutofit/>
          </a:bodyPr>
          <a:lstStyle/>
          <a:p>
            <a:r>
              <a:rPr lang="lt-LT" sz="2500" dirty="0">
                <a:latin typeface="+mn-lt"/>
              </a:rPr>
              <a:t>8 kl. </a:t>
            </a:r>
            <a:r>
              <a:rPr lang="en-US" sz="2500" dirty="0">
                <a:latin typeface="+mn-lt"/>
              </a:rPr>
              <a:t>NMPP</a:t>
            </a:r>
            <a:r>
              <a:rPr lang="lt-LT" sz="2500" dirty="0">
                <a:latin typeface="+mn-lt"/>
              </a:rPr>
              <a:t> 2021-2026 m. lietuvių kalbos ir literatūros (skaitymas) ir matematikos rezultatų vidurkių procentais palyginimas</a:t>
            </a:r>
          </a:p>
        </p:txBody>
      </p:sp>
    </p:spTree>
    <p:extLst>
      <p:ext uri="{BB962C8B-B14F-4D97-AF65-F5344CB8AC3E}">
        <p14:creationId xmlns:p14="http://schemas.microsoft.com/office/powerpoint/2010/main" val="3149126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urinio vietos rezervavimo ženklas 5">
            <a:extLst>
              <a:ext uri="{FF2B5EF4-FFF2-40B4-BE49-F238E27FC236}">
                <a16:creationId xmlns:a16="http://schemas.microsoft.com/office/drawing/2014/main" id="{237B12BF-071B-2129-7E37-88CAD0E6A0D7}"/>
              </a:ext>
            </a:extLst>
          </p:cNvPr>
          <p:cNvGraphicFramePr>
            <a:graphicFrameLocks noGrp="1"/>
          </p:cNvGraphicFramePr>
          <p:nvPr>
            <p:ph idx="1"/>
            <p:extLst>
              <p:ext uri="{D42A27DB-BD31-4B8C-83A1-F6EECF244321}">
                <p14:modId xmlns:p14="http://schemas.microsoft.com/office/powerpoint/2010/main" val="2466165668"/>
              </p:ext>
            </p:extLst>
          </p:nvPr>
        </p:nvGraphicFramePr>
        <p:xfrm>
          <a:off x="215153" y="1030941"/>
          <a:ext cx="11761694" cy="4706471"/>
        </p:xfrm>
        <a:graphic>
          <a:graphicData uri="http://schemas.openxmlformats.org/drawingml/2006/chart">
            <c:chart xmlns:c="http://schemas.openxmlformats.org/drawingml/2006/chart" xmlns:r="http://schemas.openxmlformats.org/officeDocument/2006/relationships" r:id="rId2"/>
          </a:graphicData>
        </a:graphic>
      </p:graphicFrame>
      <p:sp>
        <p:nvSpPr>
          <p:cNvPr id="3" name="Pavadinimas 2"/>
          <p:cNvSpPr>
            <a:spLocks noGrp="1"/>
          </p:cNvSpPr>
          <p:nvPr>
            <p:ph type="title"/>
          </p:nvPr>
        </p:nvSpPr>
        <p:spPr>
          <a:xfrm>
            <a:off x="546801" y="275699"/>
            <a:ext cx="11060999" cy="567263"/>
          </a:xfrm>
        </p:spPr>
        <p:txBody>
          <a:bodyPr>
            <a:normAutofit/>
          </a:bodyPr>
          <a:lstStyle/>
          <a:p>
            <a:r>
              <a:rPr lang="lt-LT" sz="2500" dirty="0">
                <a:latin typeface="+mn-lt"/>
              </a:rPr>
              <a:t>8 kl. </a:t>
            </a:r>
            <a:r>
              <a:rPr lang="en-US" sz="2500" dirty="0">
                <a:latin typeface="+mn-lt"/>
              </a:rPr>
              <a:t>NMPP</a:t>
            </a:r>
            <a:r>
              <a:rPr lang="lt-LT" sz="2500" dirty="0">
                <a:latin typeface="+mn-lt"/>
              </a:rPr>
              <a:t> 2025-2026 m. m. matematika</a:t>
            </a:r>
          </a:p>
        </p:txBody>
      </p:sp>
      <p:sp>
        <p:nvSpPr>
          <p:cNvPr id="4" name="Stačiakampis: suapvalinti kampai 3">
            <a:extLst>
              <a:ext uri="{FF2B5EF4-FFF2-40B4-BE49-F238E27FC236}">
                <a16:creationId xmlns:a16="http://schemas.microsoft.com/office/drawing/2014/main" id="{B7077B3A-9B96-782C-4B9C-1C6C68F9BDAB}"/>
              </a:ext>
            </a:extLst>
          </p:cNvPr>
          <p:cNvSpPr/>
          <p:nvPr/>
        </p:nvSpPr>
        <p:spPr>
          <a:xfrm>
            <a:off x="9686363" y="1317812"/>
            <a:ext cx="2362201" cy="71437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lt-LT" b="1" dirty="0">
                <a:solidFill>
                  <a:schemeClr val="accent2">
                    <a:lumMod val="75000"/>
                  </a:schemeClr>
                </a:solidFill>
              </a:rPr>
              <a:t>81,1 proc. </a:t>
            </a:r>
            <a:r>
              <a:rPr lang="lt-LT" dirty="0">
                <a:solidFill>
                  <a:schemeClr val="accent2">
                    <a:lumMod val="75000"/>
                  </a:schemeClr>
                </a:solidFill>
              </a:rPr>
              <a:t>mokyklų viršijo šalies vidurkį</a:t>
            </a:r>
          </a:p>
        </p:txBody>
      </p:sp>
    </p:spTree>
    <p:extLst>
      <p:ext uri="{BB962C8B-B14F-4D97-AF65-F5344CB8AC3E}">
        <p14:creationId xmlns:p14="http://schemas.microsoft.com/office/powerpoint/2010/main" val="2606999734"/>
      </p:ext>
    </p:extLst>
  </p:cSld>
  <p:clrMapOvr>
    <a:masterClrMapping/>
  </p:clrMapOvr>
</p:sld>
</file>

<file path=ppt/theme/theme1.xml><?xml version="1.0" encoding="utf-8"?>
<a:theme xmlns:a="http://schemas.openxmlformats.org/drawingml/2006/main" name="1_Office Theme">
  <a:themeElements>
    <a:clrScheme name="Kaunas auga">
      <a:dk1>
        <a:srgbClr val="262626"/>
      </a:dk1>
      <a:lt1>
        <a:sysClr val="window" lastClr="FFFFFF"/>
      </a:lt1>
      <a:dk2>
        <a:srgbClr val="0054A5"/>
      </a:dk2>
      <a:lt2>
        <a:srgbClr val="E7E6E6"/>
      </a:lt2>
      <a:accent1>
        <a:srgbClr val="0054A5"/>
      </a:accent1>
      <a:accent2>
        <a:srgbClr val="00A875"/>
      </a:accent2>
      <a:accent3>
        <a:srgbClr val="7F7F7F"/>
      </a:accent3>
      <a:accent4>
        <a:srgbClr val="FCB813"/>
      </a:accent4>
      <a:accent5>
        <a:srgbClr val="EF566D"/>
      </a:accent5>
      <a:accent6>
        <a:srgbClr val="AEABAB"/>
      </a:accent6>
      <a:hlink>
        <a:srgbClr val="0054A5"/>
      </a:hlink>
      <a:folHlink>
        <a:srgbClr val="AEABAB"/>
      </a:folHlink>
    </a:clrScheme>
    <a:fontScheme name="Kaunas auga">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2289B70-F49E-4FA6-ADBA-6FF4C5ADFA71}" vid="{CA4E0D3F-D234-4045-8A07-6D0DFAE36C34}"/>
    </a:ext>
  </a:extLst>
</a:theme>
</file>

<file path=ppt/theme/theme2.xml><?xml version="1.0" encoding="utf-8"?>
<a:theme xmlns:a="http://schemas.openxmlformats.org/drawingml/2006/main" name="2_Office Theme">
  <a:themeElements>
    <a:clrScheme name="Kaunas auga">
      <a:dk1>
        <a:srgbClr val="262626"/>
      </a:dk1>
      <a:lt1>
        <a:sysClr val="window" lastClr="FFFFFF"/>
      </a:lt1>
      <a:dk2>
        <a:srgbClr val="0054A5"/>
      </a:dk2>
      <a:lt2>
        <a:srgbClr val="E7E6E6"/>
      </a:lt2>
      <a:accent1>
        <a:srgbClr val="0054A5"/>
      </a:accent1>
      <a:accent2>
        <a:srgbClr val="00A875"/>
      </a:accent2>
      <a:accent3>
        <a:srgbClr val="7F7F7F"/>
      </a:accent3>
      <a:accent4>
        <a:srgbClr val="FCB813"/>
      </a:accent4>
      <a:accent5>
        <a:srgbClr val="EF566D"/>
      </a:accent5>
      <a:accent6>
        <a:srgbClr val="AEABAB"/>
      </a:accent6>
      <a:hlink>
        <a:srgbClr val="0054A5"/>
      </a:hlink>
      <a:folHlink>
        <a:srgbClr val="AEABAB"/>
      </a:folHlink>
    </a:clrScheme>
    <a:fontScheme name="Kaunas auga">
      <a:majorFont>
        <a:latin typeface="Open Sa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C2289B70-F49E-4FA6-ADBA-6FF4C5ADFA71}" vid="{CA4E0D3F-D234-4045-8A07-6D0DFAE36C34}"/>
    </a:ext>
  </a:extLst>
</a:theme>
</file>

<file path=ppt/theme/theme3.xml><?xml version="1.0" encoding="utf-8"?>
<a:theme xmlns:a="http://schemas.openxmlformats.org/drawingml/2006/main" name="„Office“ 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Kaunas auga">
    <a:dk1>
      <a:srgbClr val="262626"/>
    </a:dk1>
    <a:lt1>
      <a:sysClr val="window" lastClr="FFFFFF"/>
    </a:lt1>
    <a:dk2>
      <a:srgbClr val="0054A5"/>
    </a:dk2>
    <a:lt2>
      <a:srgbClr val="E7E6E6"/>
    </a:lt2>
    <a:accent1>
      <a:srgbClr val="0054A5"/>
    </a:accent1>
    <a:accent2>
      <a:srgbClr val="00A875"/>
    </a:accent2>
    <a:accent3>
      <a:srgbClr val="7F7F7F"/>
    </a:accent3>
    <a:accent4>
      <a:srgbClr val="FCB813"/>
    </a:accent4>
    <a:accent5>
      <a:srgbClr val="EF566D"/>
    </a:accent5>
    <a:accent6>
      <a:srgbClr val="AEABAB"/>
    </a:accent6>
    <a:hlink>
      <a:srgbClr val="0054A5"/>
    </a:hlink>
    <a:folHlink>
      <a:srgbClr val="AEABAB"/>
    </a:folHlink>
  </a:clrScheme>
</a:themeOverride>
</file>

<file path=docProps/app.xml><?xml version="1.0" encoding="utf-8"?>
<Properties xmlns="http://schemas.openxmlformats.org/officeDocument/2006/extended-properties" xmlns:vt="http://schemas.openxmlformats.org/officeDocument/2006/docPropsVTypes">
  <Template/>
  <TotalTime>12596</TotalTime>
  <Words>2788</Words>
  <Application>Microsoft Office PowerPoint</Application>
  <PresentationFormat>Plačiaekranė</PresentationFormat>
  <Paragraphs>273</Paragraphs>
  <Slides>35</Slides>
  <Notes>1</Notes>
  <HiddenSlides>0</HiddenSlides>
  <MMClips>0</MMClips>
  <ScaleCrop>false</ScaleCrop>
  <HeadingPairs>
    <vt:vector size="6" baseType="variant">
      <vt:variant>
        <vt:lpstr>Naudojami šriftai</vt:lpstr>
      </vt:variant>
      <vt:variant>
        <vt:i4>8</vt:i4>
      </vt:variant>
      <vt:variant>
        <vt:lpstr>Tema</vt:lpstr>
      </vt:variant>
      <vt:variant>
        <vt:i4>2</vt:i4>
      </vt:variant>
      <vt:variant>
        <vt:lpstr>Skaidrių pavadinimai</vt:lpstr>
      </vt:variant>
      <vt:variant>
        <vt:i4>35</vt:i4>
      </vt:variant>
    </vt:vector>
  </HeadingPairs>
  <TitlesOfParts>
    <vt:vector size="45" baseType="lpstr">
      <vt:lpstr>Aptos</vt:lpstr>
      <vt:lpstr>Aptos Display</vt:lpstr>
      <vt:lpstr>Arial</vt:lpstr>
      <vt:lpstr>Calibri</vt:lpstr>
      <vt:lpstr>Neue Haas Grotesk Text Pro</vt:lpstr>
      <vt:lpstr>Open Sans</vt:lpstr>
      <vt:lpstr>Open Sans ExtraBold</vt:lpstr>
      <vt:lpstr>Wingdings</vt:lpstr>
      <vt:lpstr>1_Office Theme</vt:lpstr>
      <vt:lpstr>2_Office Theme</vt:lpstr>
      <vt:lpstr>NUO POKYČIŲ PRIE POVEIKIO:  ką kursime šiais mokslo metais?  </vt:lpstr>
      <vt:lpstr>Sveikiname</vt:lpstr>
      <vt:lpstr>ĮGYVENDINTA DAUG...</vt:lpstr>
      <vt:lpstr>„PowerPoint“ pateiktis</vt:lpstr>
      <vt:lpstr>4 kl. NMPP 2021-2026 m. lietuvių kalbos ir literatūros (skaitymas) ir matematikos rezultatų vidurkių procentais palyginimas</vt:lpstr>
      <vt:lpstr>4 kl. NMPP 2025-2026 m. m. matematika</vt:lpstr>
      <vt:lpstr>4 kl. NMPP 2025-2026 m. m. lietuvių kalba ir literatūra (skaitymas)</vt:lpstr>
      <vt:lpstr>8 kl. NMPP 2021-2026 m. lietuvių kalbos ir literatūros (skaitymas) ir matematikos rezultatų vidurkių procentais palyginimas</vt:lpstr>
      <vt:lpstr>8 kl. NMPP 2025-2026 m. m. matematika</vt:lpstr>
      <vt:lpstr>8 kl. NMPP 2025-2026 m. m. lietuvių kalba ir literatūra (skaitymas)</vt:lpstr>
      <vt:lpstr>„PowerPoint“ pateiktis</vt:lpstr>
      <vt:lpstr>10 kl. PUPP 2021-2026 m. lietuvių kalbos ir literatūros (skaitymas) ir matematikos rezultatų vidurkių procentais palyginimas</vt:lpstr>
      <vt:lpstr>10 kl. PUPP 2025-2026 m. m. matematika</vt:lpstr>
      <vt:lpstr>10 kl. PUPP 2025-2026 m. m. lietuvių kalba ir literatūra (skaitymas)</vt:lpstr>
      <vt:lpstr>„PowerPoint“ pateiktis</vt:lpstr>
      <vt:lpstr>VBE rezultatų palyginimas</vt:lpstr>
      <vt:lpstr>Bendro ir SUP mokinių skaičiaus kaita BUM’e  (2025 09 01 duomenimis)</vt:lpstr>
      <vt:lpstr>SUP mokinių (d. ir l. d. poreikių) dalis BUM‘e ir specialiosiose mokyklose</vt:lpstr>
      <vt:lpstr>„PowerPoint“ pateiktis</vt:lpstr>
      <vt:lpstr>Švietimo skyriaus priemonių (5101) 2024-2026* metais palyginimas</vt:lpstr>
      <vt:lpstr>BUM skiriamų lėšų 2024-2026* metais palyginimas</vt:lpstr>
      <vt:lpstr>BUM skirtos lėšos kvalifikacijai 2024-2026* metams</vt:lpstr>
      <vt:lpstr>Kokias priemones taikysime?</vt:lpstr>
      <vt:lpstr>Skaitmeninė matematikos mokymosi platforma Elicėjus</vt:lpstr>
      <vt:lpstr>„PowerPoint“ pateiktis</vt:lpstr>
      <vt:lpstr>„PowerPoint“ pateiktis</vt:lpstr>
      <vt:lpstr>„PowerPoint“ pateiktis</vt:lpstr>
      <vt:lpstr>Tėvų teisės ir pareigos (LR Švietimo įstatymo 47 straipsnis) lankomumui užtikrinti:</vt:lpstr>
      <vt:lpstr>„PowerPoint“ pateiktis</vt:lpstr>
      <vt:lpstr>Vaikų saugumas mokyklose (apklausos duomenys)</vt:lpstr>
      <vt:lpstr>KOKIĄ MOKYKLĄ KURSIME RYTOJ?</vt:lpstr>
      <vt:lpstr>„PowerPoint“ pateiktis</vt:lpstr>
      <vt:lpstr>„PowerPoint“ pateiktis</vt:lpstr>
      <vt:lpstr>„PowerPoint“ pateiktis</vt:lpstr>
      <vt:lpstr>„PowerPoint“ pateiktis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Egle</dc:creator>
  <cp:lastModifiedBy>Ona Gucevičienė</cp:lastModifiedBy>
  <cp:revision>252</cp:revision>
  <cp:lastPrinted>2026-08-26T14:56:57Z</cp:lastPrinted>
  <dcterms:created xsi:type="dcterms:W3CDTF">2023-01-16T12:10:31Z</dcterms:created>
  <dcterms:modified xsi:type="dcterms:W3CDTF">2026-08-27T05:29:52Z</dcterms:modified>
</cp:coreProperties>
</file>