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59" r:id="rId6"/>
    <p:sldId id="260" r:id="rId7"/>
  </p:sldIdLst>
  <p:sldSz cx="18288000" cy="10287000"/>
  <p:notesSz cx="6797675" cy="9926638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Verdana Bold" panose="020B080403050404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8F12E-1990-4C4F-9AA1-5EAB9AFD19A9}" type="datetimeFigureOut">
              <a:rPr lang="lt-LT" smtClean="0"/>
              <a:t>2026-06-18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3595-D609-4F26-99C0-E3340D0520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87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5525" y="1986089"/>
            <a:ext cx="7335398" cy="6294095"/>
          </a:xfrm>
          <a:custGeom>
            <a:avLst/>
            <a:gdLst/>
            <a:ahLst/>
            <a:cxnLst/>
            <a:rect l="l" t="t" r="r" b="b"/>
            <a:pathLst>
              <a:path w="7335398" h="6294095">
                <a:moveTo>
                  <a:pt x="0" y="0"/>
                </a:moveTo>
                <a:lnTo>
                  <a:pt x="7335398" y="0"/>
                </a:lnTo>
                <a:lnTo>
                  <a:pt x="7335398" y="6294095"/>
                </a:lnTo>
                <a:lnTo>
                  <a:pt x="0" y="629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/>
          <p:cNvSpPr txBox="1"/>
          <p:nvPr/>
        </p:nvSpPr>
        <p:spPr>
          <a:xfrm>
            <a:off x="10129053" y="2224299"/>
            <a:ext cx="5122944" cy="249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82"/>
              </a:lnSpc>
            </a:pPr>
            <a:r>
              <a:rPr lang="en-US" sz="465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Kauno miesto </a:t>
            </a:r>
            <a:r>
              <a:rPr lang="en-US" sz="465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savivaldybės</a:t>
            </a:r>
            <a:r>
              <a:rPr lang="en-US" sz="465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465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administracijos</a:t>
            </a:r>
            <a:r>
              <a:rPr lang="en-US" sz="465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465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filialas</a:t>
            </a:r>
            <a:endParaRPr lang="en-US" sz="4650" b="1" dirty="0">
              <a:solidFill>
                <a:srgbClr val="545454"/>
              </a:solidFill>
              <a:latin typeface="Verdana Bold"/>
              <a:ea typeface="Verdana Bold"/>
              <a:cs typeface="Verdana Bold"/>
              <a:sym typeface="Verdan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29053" y="6265756"/>
            <a:ext cx="516885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b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CENTRO–ŽALIAKALNIO </a:t>
            </a:r>
          </a:p>
          <a:p>
            <a:pPr marL="0" lvl="0" indent="0" algn="l">
              <a:lnSpc>
                <a:spcPts val="3499"/>
              </a:lnSpc>
            </a:pPr>
            <a:r>
              <a:rPr lang="en-US" sz="2499" b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SENIŪNIJA</a:t>
            </a:r>
          </a:p>
        </p:txBody>
      </p:sp>
      <p:sp>
        <p:nvSpPr>
          <p:cNvPr id="5" name="AutoShape 5"/>
          <p:cNvSpPr/>
          <p:nvPr/>
        </p:nvSpPr>
        <p:spPr>
          <a:xfrm>
            <a:off x="10129053" y="5513281"/>
            <a:ext cx="5122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6" name="Freeform 6"/>
          <p:cNvSpPr/>
          <p:nvPr/>
        </p:nvSpPr>
        <p:spPr>
          <a:xfrm>
            <a:off x="1028700" y="342963"/>
            <a:ext cx="338112" cy="458034"/>
          </a:xfrm>
          <a:custGeom>
            <a:avLst/>
            <a:gdLst/>
            <a:ahLst/>
            <a:cxnLst/>
            <a:rect l="l" t="t" r="r" b="b"/>
            <a:pathLst>
              <a:path w="338112" h="458034">
                <a:moveTo>
                  <a:pt x="0" y="0"/>
                </a:moveTo>
                <a:lnTo>
                  <a:pt x="338112" y="0"/>
                </a:lnTo>
                <a:lnTo>
                  <a:pt x="338112" y="458034"/>
                </a:lnTo>
                <a:lnTo>
                  <a:pt x="0" y="458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7" name="Group 7"/>
          <p:cNvGrpSpPr/>
          <p:nvPr/>
        </p:nvGrpSpPr>
        <p:grpSpPr>
          <a:xfrm>
            <a:off x="17259300" y="0"/>
            <a:ext cx="1028700" cy="10287000"/>
            <a:chOff x="0" y="0"/>
            <a:chExt cx="27093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03285" y="0"/>
            <a:ext cx="184715" cy="10287000"/>
            <a:chOff x="0" y="0"/>
            <a:chExt cx="4864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9" cy="2709333"/>
            </a:xfrm>
            <a:custGeom>
              <a:avLst/>
              <a:gdLst/>
              <a:ahLst/>
              <a:cxnLst/>
              <a:rect l="l" t="t" r="r" b="b"/>
              <a:pathLst>
                <a:path w="48649" h="2709333">
                  <a:moveTo>
                    <a:pt x="0" y="0"/>
                  </a:moveTo>
                  <a:lnTo>
                    <a:pt x="48649" y="0"/>
                  </a:lnTo>
                  <a:lnTo>
                    <a:pt x="486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4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3467719" y="5651434"/>
            <a:ext cx="136680" cy="9134452"/>
            <a:chOff x="0" y="0"/>
            <a:chExt cx="35998" cy="2405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98" cy="2405781"/>
            </a:xfrm>
            <a:custGeom>
              <a:avLst/>
              <a:gdLst/>
              <a:ahLst/>
              <a:cxnLst/>
              <a:rect l="l" t="t" r="r" b="b"/>
              <a:pathLst>
                <a:path w="35998" h="2405781">
                  <a:moveTo>
                    <a:pt x="0" y="0"/>
                  </a:moveTo>
                  <a:lnTo>
                    <a:pt x="35998" y="0"/>
                  </a:lnTo>
                  <a:lnTo>
                    <a:pt x="35998" y="2405781"/>
                  </a:lnTo>
                  <a:lnTo>
                    <a:pt x="0" y="2405781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5998" cy="244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17067" y="1514961"/>
            <a:ext cx="9440789" cy="6879975"/>
          </a:xfrm>
          <a:custGeom>
            <a:avLst/>
            <a:gdLst/>
            <a:ahLst/>
            <a:cxnLst/>
            <a:rect l="l" t="t" r="r" b="b"/>
            <a:pathLst>
              <a:path w="9440789" h="6879975">
                <a:moveTo>
                  <a:pt x="0" y="0"/>
                </a:moveTo>
                <a:lnTo>
                  <a:pt x="9440789" y="0"/>
                </a:lnTo>
                <a:lnTo>
                  <a:pt x="9440789" y="6879975"/>
                </a:lnTo>
                <a:lnTo>
                  <a:pt x="0" y="6879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9" name="Group 9"/>
          <p:cNvGrpSpPr/>
          <p:nvPr/>
        </p:nvGrpSpPr>
        <p:grpSpPr>
          <a:xfrm>
            <a:off x="10769949" y="5978214"/>
            <a:ext cx="3834540" cy="38345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r>
                <a:rPr lang="en-US" sz="2111" b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Seniūnijos teritorija 11,93 kv.m.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41199" y="7521073"/>
            <a:ext cx="2528751" cy="252875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5"/>
                </a:lnSpc>
              </a:pPr>
              <a:r>
                <a:rPr lang="en-US" sz="1911" b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Centro seniūnija- 4,58 kv.m.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986161" y="7314410"/>
            <a:ext cx="2570164" cy="257016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5"/>
                </a:lnSpc>
              </a:pPr>
              <a:r>
                <a:rPr lang="en-US" sz="1911" b="1" dirty="0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Žaliakalnio </a:t>
              </a:r>
              <a:r>
                <a:rPr lang="en-US" sz="1911" b="1" dirty="0" err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seniūnija</a:t>
              </a:r>
              <a:r>
                <a:rPr lang="en-US" sz="1911" b="1" dirty="0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- 7,35 </a:t>
              </a:r>
              <a:r>
                <a:rPr lang="en-US" sz="1911" b="1" dirty="0" err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kv.m</a:t>
              </a:r>
              <a:r>
                <a:rPr lang="en-US" sz="1911" b="1" dirty="0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385045">
            <a:off x="9603476" y="6183972"/>
            <a:ext cx="1503502" cy="1098923"/>
          </a:xfrm>
          <a:custGeom>
            <a:avLst/>
            <a:gdLst/>
            <a:ahLst/>
            <a:cxnLst/>
            <a:rect l="l" t="t" r="r" b="b"/>
            <a:pathLst>
              <a:path w="1503502" h="1098923">
                <a:moveTo>
                  <a:pt x="0" y="0"/>
                </a:moveTo>
                <a:lnTo>
                  <a:pt x="1503501" y="0"/>
                </a:lnTo>
                <a:lnTo>
                  <a:pt x="1503501" y="1098923"/>
                </a:lnTo>
                <a:lnTo>
                  <a:pt x="0" y="109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9" name="TextBox 19"/>
          <p:cNvSpPr txBox="1"/>
          <p:nvPr/>
        </p:nvSpPr>
        <p:spPr>
          <a:xfrm>
            <a:off x="445074" y="237176"/>
            <a:ext cx="9464882" cy="2555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1"/>
              </a:lnSpc>
            </a:pP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Centro–Žaliakalnio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seniūnija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įsteigta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2025 m.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gruodžio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1 d.,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sujungus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iki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tol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veikusias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Centro ir Žaliakalnio </a:t>
            </a:r>
            <a:r>
              <a:rPr lang="en-US" sz="2908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seniūnijas</a:t>
            </a:r>
            <a:r>
              <a:rPr lang="en-US" sz="2908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0" lvl="0" indent="0" algn="l">
              <a:lnSpc>
                <a:spcPts val="4071"/>
              </a:lnSpc>
            </a:pPr>
            <a:endParaRPr lang="en-US" sz="2908" b="1" dirty="0">
              <a:solidFill>
                <a:srgbClr val="545454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0" lvl="0" indent="0" algn="l">
              <a:lnSpc>
                <a:spcPts val="3931"/>
              </a:lnSpc>
            </a:pPr>
            <a:endParaRPr lang="en-US" sz="2908" b="1" dirty="0">
              <a:solidFill>
                <a:srgbClr val="545454"/>
              </a:solidFill>
              <a:latin typeface="Verdana Bold"/>
              <a:ea typeface="Verdana Bold"/>
              <a:cs typeface="Verdana Bold"/>
              <a:sym typeface="Verdana Bold"/>
            </a:endParaRPr>
          </a:p>
        </p:txBody>
      </p:sp>
      <p:sp>
        <p:nvSpPr>
          <p:cNvPr id="20" name="Freeform 20"/>
          <p:cNvSpPr/>
          <p:nvPr/>
        </p:nvSpPr>
        <p:spPr>
          <a:xfrm rot="20955235" flipH="1">
            <a:off x="14283507" y="6247835"/>
            <a:ext cx="1505542" cy="1100414"/>
          </a:xfrm>
          <a:custGeom>
            <a:avLst/>
            <a:gdLst/>
            <a:ahLst/>
            <a:cxnLst/>
            <a:rect l="l" t="t" r="r" b="b"/>
            <a:pathLst>
              <a:path w="1505542" h="1100414">
                <a:moveTo>
                  <a:pt x="1505542" y="0"/>
                </a:moveTo>
                <a:lnTo>
                  <a:pt x="0" y="0"/>
                </a:lnTo>
                <a:lnTo>
                  <a:pt x="0" y="1100414"/>
                </a:lnTo>
                <a:lnTo>
                  <a:pt x="1505542" y="1100414"/>
                </a:lnTo>
                <a:lnTo>
                  <a:pt x="150554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21" name="TextBox 21"/>
          <p:cNvSpPr txBox="1"/>
          <p:nvPr/>
        </p:nvSpPr>
        <p:spPr>
          <a:xfrm>
            <a:off x="479485" y="8755609"/>
            <a:ext cx="9026090" cy="81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3"/>
              </a:lnSpc>
            </a:pP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Centro–Žaliakalnio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seniūnija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apima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centrinę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miesto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dalį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Senamiestį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Naujamiestį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ir Žaliakalnio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rajoną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0" lvl="0" indent="0" algn="l">
              <a:lnSpc>
                <a:spcPts val="2193"/>
              </a:lnSpc>
            </a:pP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Po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sujungimo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seniūniją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sudaro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9 </a:t>
            </a:r>
            <a:r>
              <a:rPr lang="en-US" sz="1566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seniūnaitijos</a:t>
            </a:r>
            <a:r>
              <a:rPr lang="en-US" sz="1566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</p:txBody>
      </p:sp>
      <p:pic>
        <p:nvPicPr>
          <p:cNvPr id="25" name="Paveikslėlis 24">
            <a:extLst>
              <a:ext uri="{FF2B5EF4-FFF2-40B4-BE49-F238E27FC236}">
                <a16:creationId xmlns:a16="http://schemas.microsoft.com/office/drawing/2014/main" id="{3FE3E14A-B4FE-A6A0-A7B5-DDD834C03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957" y="11625"/>
            <a:ext cx="6320644" cy="5916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6564" cy="10287000"/>
            <a:chOff x="0" y="0"/>
            <a:chExt cx="570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37" cy="2709333"/>
            </a:xfrm>
            <a:custGeom>
              <a:avLst/>
              <a:gdLst/>
              <a:ahLst/>
              <a:cxnLst/>
              <a:rect l="l" t="t" r="r" b="b"/>
              <a:pathLst>
                <a:path w="57037" h="2709333">
                  <a:moveTo>
                    <a:pt x="0" y="0"/>
                  </a:moveTo>
                  <a:lnTo>
                    <a:pt x="57037" y="0"/>
                  </a:lnTo>
                  <a:lnTo>
                    <a:pt x="570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703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044872" y="719072"/>
            <a:ext cx="3721106" cy="7777228"/>
            <a:chOff x="529558" y="276453"/>
            <a:chExt cx="906108" cy="1937156"/>
          </a:xfrm>
        </p:grpSpPr>
        <p:sp>
          <p:nvSpPr>
            <p:cNvPr id="7" name="Freeform 7"/>
            <p:cNvSpPr/>
            <p:nvPr/>
          </p:nvSpPr>
          <p:spPr>
            <a:xfrm>
              <a:off x="529558" y="295503"/>
              <a:ext cx="906108" cy="1899056"/>
            </a:xfrm>
            <a:custGeom>
              <a:avLst/>
              <a:gdLst/>
              <a:ahLst/>
              <a:cxnLst/>
              <a:rect l="l" t="t" r="r" b="b"/>
              <a:pathLst>
                <a:path w="906108" h="1899056">
                  <a:moveTo>
                    <a:pt x="114766" y="0"/>
                  </a:moveTo>
                  <a:lnTo>
                    <a:pt x="791342" y="0"/>
                  </a:lnTo>
                  <a:cubicBezTo>
                    <a:pt x="821779" y="0"/>
                    <a:pt x="850971" y="12091"/>
                    <a:pt x="872493" y="33614"/>
                  </a:cubicBezTo>
                  <a:cubicBezTo>
                    <a:pt x="894016" y="55137"/>
                    <a:pt x="906108" y="84328"/>
                    <a:pt x="906108" y="114766"/>
                  </a:cubicBezTo>
                  <a:lnTo>
                    <a:pt x="906108" y="1784291"/>
                  </a:lnTo>
                  <a:cubicBezTo>
                    <a:pt x="906108" y="1814728"/>
                    <a:pt x="894016" y="1843919"/>
                    <a:pt x="872493" y="1865442"/>
                  </a:cubicBezTo>
                  <a:cubicBezTo>
                    <a:pt x="850971" y="1886965"/>
                    <a:pt x="821779" y="1899056"/>
                    <a:pt x="791342" y="1899056"/>
                  </a:cubicBezTo>
                  <a:lnTo>
                    <a:pt x="114766" y="1899056"/>
                  </a:lnTo>
                  <a:cubicBezTo>
                    <a:pt x="84328" y="1899056"/>
                    <a:pt x="55137" y="1886965"/>
                    <a:pt x="33614" y="1865442"/>
                  </a:cubicBezTo>
                  <a:cubicBezTo>
                    <a:pt x="12091" y="1843919"/>
                    <a:pt x="0" y="1814728"/>
                    <a:pt x="0" y="1784291"/>
                  </a:cubicBezTo>
                  <a:lnTo>
                    <a:pt x="0" y="114766"/>
                  </a:lnTo>
                  <a:cubicBezTo>
                    <a:pt x="0" y="84328"/>
                    <a:pt x="12091" y="55137"/>
                    <a:pt x="33614" y="33614"/>
                  </a:cubicBezTo>
                  <a:cubicBezTo>
                    <a:pt x="55137" y="12091"/>
                    <a:pt x="84328" y="0"/>
                    <a:pt x="114766" y="0"/>
                  </a:cubicBezTo>
                  <a:close/>
                </a:path>
              </a:pathLst>
            </a:custGeom>
            <a:solidFill>
              <a:srgbClr val="D9EED5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29558" y="276453"/>
              <a:ext cx="906108" cy="1937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r>
                <a:rPr lang="en-US" sz="211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Centro–Žaliakalnio </a:t>
              </a:r>
              <a:r>
                <a:rPr lang="en-US" sz="2111" dirty="0" err="1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seniūnijos</a:t>
              </a:r>
              <a:r>
                <a:rPr lang="en-US" sz="211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sudaro</a:t>
              </a:r>
              <a:r>
                <a:rPr lang="en-US" sz="211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b="1" dirty="0">
                  <a:solidFill>
                    <a:srgbClr val="00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14,13 % </a:t>
              </a:r>
              <a:r>
                <a:rPr lang="en-US" sz="2111" dirty="0" err="1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visų</a:t>
              </a:r>
              <a:r>
                <a:rPr lang="en-US" sz="211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 Kauno miesto </a:t>
              </a:r>
              <a:r>
                <a:rPr lang="en-US" sz="2111" dirty="0" err="1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gyventojų</a:t>
              </a:r>
              <a:r>
                <a:rPr lang="en-US" sz="211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.</a:t>
              </a:r>
            </a:p>
            <a:p>
              <a:pPr algn="ctr">
                <a:lnSpc>
                  <a:spcPts val="2955"/>
                </a:lnSpc>
              </a:pPr>
              <a:endParaRPr lang="en-US" sz="211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>
                <a:lnSpc>
                  <a:spcPts val="2955"/>
                </a:lnSpc>
              </a:pPr>
              <a:endParaRPr lang="en-US" sz="211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>
                <a:lnSpc>
                  <a:spcPts val="2955"/>
                </a:lnSpc>
              </a:pPr>
              <a:endParaRPr lang="en-US" sz="211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5533403" y="4727642"/>
            <a:ext cx="242518" cy="10876197"/>
            <a:chOff x="0" y="0"/>
            <a:chExt cx="63873" cy="28645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873" cy="2864513"/>
            </a:xfrm>
            <a:custGeom>
              <a:avLst/>
              <a:gdLst/>
              <a:ahLst/>
              <a:cxnLst/>
              <a:rect l="l" t="t" r="r" b="b"/>
              <a:pathLst>
                <a:path w="63873" h="2864513">
                  <a:moveTo>
                    <a:pt x="0" y="0"/>
                  </a:moveTo>
                  <a:lnTo>
                    <a:pt x="63873" y="0"/>
                  </a:lnTo>
                  <a:lnTo>
                    <a:pt x="63873" y="2864513"/>
                  </a:lnTo>
                  <a:lnTo>
                    <a:pt x="0" y="2864513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3873" cy="2902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05F7E097-7E4C-7A08-8EC1-165BDF08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6" y="571500"/>
            <a:ext cx="13627764" cy="8453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F66170-3D45-668B-8449-E8E74C1F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</p:spPr>
        <p:txBody>
          <a:bodyPr>
            <a:normAutofit/>
          </a:bodyPr>
          <a:lstStyle/>
          <a:p>
            <a:r>
              <a:rPr lang="lt-LT" sz="4000" dirty="0">
                <a:solidFill>
                  <a:srgbClr val="000000"/>
                </a:solidFill>
                <a:latin typeface="Verdana"/>
                <a:ea typeface="Verdana"/>
              </a:rPr>
              <a:t>Centro–Žaliakalnio </a:t>
            </a:r>
            <a:r>
              <a:rPr lang="lt-LT" sz="4000" dirty="0" err="1">
                <a:solidFill>
                  <a:srgbClr val="000000"/>
                </a:solidFill>
                <a:latin typeface="Verdana"/>
                <a:ea typeface="Verdana"/>
              </a:rPr>
              <a:t>seniūn</a:t>
            </a:r>
            <a:r>
              <a:rPr lang="en-US" sz="4000" dirty="0">
                <a:solidFill>
                  <a:srgbClr val="000000"/>
                </a:solidFill>
                <a:latin typeface="Verdana"/>
                <a:ea typeface="Verdana"/>
              </a:rPr>
              <a:t>a</a:t>
            </a:r>
            <a:r>
              <a:rPr lang="lt-LT" sz="4000" dirty="0">
                <a:solidFill>
                  <a:srgbClr val="000000"/>
                </a:solidFill>
                <a:latin typeface="Verdana"/>
                <a:ea typeface="Verdana"/>
              </a:rPr>
              <a:t>i</a:t>
            </a:r>
            <a:r>
              <a:rPr lang="en-US" sz="4000" dirty="0" err="1">
                <a:solidFill>
                  <a:srgbClr val="000000"/>
                </a:solidFill>
                <a:latin typeface="Verdana"/>
                <a:ea typeface="Verdana"/>
              </a:rPr>
              <a:t>ti</a:t>
            </a:r>
            <a:r>
              <a:rPr lang="lt-LT" sz="4000" dirty="0">
                <a:solidFill>
                  <a:srgbClr val="000000"/>
                </a:solidFill>
                <a:latin typeface="Verdana"/>
                <a:ea typeface="Verdana"/>
              </a:rPr>
              <a:t>jos </a:t>
            </a:r>
          </a:p>
        </p:txBody>
      </p:sp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EFDC0FF6-D238-AF88-07B3-A87F1B772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83239"/>
              </p:ext>
            </p:extLst>
          </p:nvPr>
        </p:nvGraphicFramePr>
        <p:xfrm>
          <a:off x="533400" y="1714500"/>
          <a:ext cx="16763999" cy="7546620"/>
        </p:xfrm>
        <a:graphic>
          <a:graphicData uri="http://schemas.openxmlformats.org/drawingml/2006/table">
            <a:tbl>
              <a:tblPr/>
              <a:tblGrid>
                <a:gridCol w="3948890">
                  <a:extLst>
                    <a:ext uri="{9D8B030D-6E8A-4147-A177-3AD203B41FA5}">
                      <a16:colId xmlns:a16="http://schemas.microsoft.com/office/drawing/2014/main" val="3788426286"/>
                    </a:ext>
                  </a:extLst>
                </a:gridCol>
                <a:gridCol w="4962834">
                  <a:extLst>
                    <a:ext uri="{9D8B030D-6E8A-4147-A177-3AD203B41FA5}">
                      <a16:colId xmlns:a16="http://schemas.microsoft.com/office/drawing/2014/main" val="2105492342"/>
                    </a:ext>
                  </a:extLst>
                </a:gridCol>
                <a:gridCol w="7395076">
                  <a:extLst>
                    <a:ext uri="{9D8B030D-6E8A-4147-A177-3AD203B41FA5}">
                      <a16:colId xmlns:a16="http://schemas.microsoft.com/office/drawing/2014/main" val="2001022477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3243058476"/>
                    </a:ext>
                  </a:extLst>
                </a:gridCol>
              </a:tblGrid>
              <a:tr h="100612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Seniūnaitija</a:t>
                      </a:r>
                      <a:endParaRPr lang="lt-LT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Seniūnaitis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Nuolatinę gyvenamąją vietą deklaravusių asmenų skaičius, 2026 m.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10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744439"/>
                  </a:ext>
                </a:extLst>
              </a:tr>
              <a:tr h="61242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Kalno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Steponas Vaičikauskas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2403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23020"/>
                  </a:ext>
                </a:extLst>
              </a:tr>
              <a:tr h="61242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Naujamiesčio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–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9532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63797"/>
                  </a:ext>
                </a:extLst>
              </a:tr>
              <a:tr h="61242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Senamiesčio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Ernesta </a:t>
                      </a:r>
                      <a:r>
                        <a:rPr lang="lt-LT" sz="2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Ranusienė</a:t>
                      </a: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4633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854893"/>
                  </a:ext>
                </a:extLst>
              </a:tr>
              <a:tr h="100612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Ąžuolyno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Janina Veličkienė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4990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93664"/>
                  </a:ext>
                </a:extLst>
              </a:tr>
              <a:tr h="100612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Pelėdų kalno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Jūratė </a:t>
                      </a:r>
                      <a:r>
                        <a:rPr lang="lt-LT" sz="2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Miliutienė</a:t>
                      </a: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3632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50479"/>
                  </a:ext>
                </a:extLst>
              </a:tr>
              <a:tr h="61242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Aušros g.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Juozas Miliauskas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5193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95302"/>
                  </a:ext>
                </a:extLst>
              </a:tr>
              <a:tr h="100612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Kalniečių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Rita </a:t>
                      </a:r>
                      <a:r>
                        <a:rPr lang="lt-LT" sz="2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Kybartienė</a:t>
                      </a: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7352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lt-LT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99946"/>
                  </a:ext>
                </a:extLst>
              </a:tr>
              <a:tr h="53622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Zanavykų g.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Valentinas Kabašinskas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3774</a:t>
                      </a:r>
                    </a:p>
                  </a:txBody>
                  <a:tcPr marL="83814" marR="83814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lt-LT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3814" marR="83814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3296729"/>
                  </a:ext>
                </a:extLst>
              </a:tr>
              <a:tr h="53622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lt-LT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Karmelitų</a:t>
                      </a:r>
                    </a:p>
                  </a:txBody>
                  <a:tcPr marL="69845" marR="69845" marT="69845" marB="698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3814" marR="83814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2756</a:t>
                      </a:r>
                    </a:p>
                  </a:txBody>
                  <a:tcPr marL="83814" marR="83814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lt-LT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3814" marR="83814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21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9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765006" y="-8765006"/>
            <a:ext cx="757988" cy="18288000"/>
            <a:chOff x="0" y="0"/>
            <a:chExt cx="199635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635" cy="4816592"/>
            </a:xfrm>
            <a:custGeom>
              <a:avLst/>
              <a:gdLst/>
              <a:ahLst/>
              <a:cxnLst/>
              <a:rect l="l" t="t" r="r" b="b"/>
              <a:pathLst>
                <a:path w="199635" h="4816592">
                  <a:moveTo>
                    <a:pt x="0" y="0"/>
                  </a:moveTo>
                  <a:lnTo>
                    <a:pt x="199635" y="0"/>
                  </a:lnTo>
                  <a:lnTo>
                    <a:pt x="1996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9635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3204" y="1953400"/>
            <a:ext cx="8524780" cy="2428100"/>
            <a:chOff x="0" y="0"/>
            <a:chExt cx="2245209" cy="9365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5209" cy="936550"/>
            </a:xfrm>
            <a:custGeom>
              <a:avLst/>
              <a:gdLst/>
              <a:ahLst/>
              <a:cxnLst/>
              <a:rect l="l" t="t" r="r" b="b"/>
              <a:pathLst>
                <a:path w="2245209" h="936550">
                  <a:moveTo>
                    <a:pt x="46316" y="0"/>
                  </a:moveTo>
                  <a:lnTo>
                    <a:pt x="2198893" y="0"/>
                  </a:lnTo>
                  <a:cubicBezTo>
                    <a:pt x="2211177" y="0"/>
                    <a:pt x="2222958" y="4880"/>
                    <a:pt x="2231644" y="13566"/>
                  </a:cubicBezTo>
                  <a:cubicBezTo>
                    <a:pt x="2240330" y="22252"/>
                    <a:pt x="2245209" y="34033"/>
                    <a:pt x="2245209" y="46316"/>
                  </a:cubicBezTo>
                  <a:lnTo>
                    <a:pt x="2245209" y="890233"/>
                  </a:lnTo>
                  <a:cubicBezTo>
                    <a:pt x="2245209" y="902517"/>
                    <a:pt x="2240330" y="914298"/>
                    <a:pt x="2231644" y="922984"/>
                  </a:cubicBezTo>
                  <a:cubicBezTo>
                    <a:pt x="2222958" y="931670"/>
                    <a:pt x="2211177" y="936550"/>
                    <a:pt x="2198893" y="936550"/>
                  </a:cubicBezTo>
                  <a:lnTo>
                    <a:pt x="46316" y="936550"/>
                  </a:lnTo>
                  <a:cubicBezTo>
                    <a:pt x="34033" y="936550"/>
                    <a:pt x="22252" y="931670"/>
                    <a:pt x="13566" y="922984"/>
                  </a:cubicBezTo>
                  <a:cubicBezTo>
                    <a:pt x="4880" y="914298"/>
                    <a:pt x="0" y="902517"/>
                    <a:pt x="0" y="890233"/>
                  </a:cubicBezTo>
                  <a:lnTo>
                    <a:pt x="0" y="46316"/>
                  </a:lnTo>
                  <a:cubicBezTo>
                    <a:pt x="0" y="34033"/>
                    <a:pt x="4880" y="22252"/>
                    <a:pt x="13566" y="13566"/>
                  </a:cubicBezTo>
                  <a:cubicBezTo>
                    <a:pt x="22252" y="4880"/>
                    <a:pt x="34033" y="0"/>
                    <a:pt x="46316" y="0"/>
                  </a:cubicBezTo>
                  <a:close/>
                </a:path>
              </a:pathLst>
            </a:custGeom>
            <a:solidFill>
              <a:srgbClr val="FFDE59">
                <a:alpha val="3882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45209" cy="974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03762" y="1944389"/>
            <a:ext cx="8354222" cy="314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5"/>
              </a:lnSpc>
            </a:pP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GATVĖS</a:t>
            </a:r>
          </a:p>
          <a:p>
            <a:pPr algn="ctr">
              <a:lnSpc>
                <a:spcPts val="3065"/>
              </a:lnSpc>
            </a:pPr>
            <a:endParaRPr lang="en-US" sz="2400" b="1" dirty="0">
              <a:solidFill>
                <a:srgbClr val="545454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algn="just">
              <a:lnSpc>
                <a:spcPts val="3065"/>
              </a:lnSpc>
            </a:pP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Centro–Žaliakalnio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seniūnijai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priklauso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lt-LT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2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46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gatvės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iš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jų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lang="lt-LT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lnSpc>
                <a:spcPts val="3065"/>
              </a:lnSpc>
            </a:pP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Asfaltuota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23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lang="en-US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65"/>
              </a:lnSpc>
            </a:pP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Žvyrkelis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- 10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lnSpc>
                <a:spcPts val="3065"/>
              </a:lnSpc>
            </a:pPr>
            <a:endParaRPr lang="en-US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>
              <a:lnSpc>
                <a:spcPts val="3065"/>
              </a:lnSpc>
            </a:pPr>
            <a:endParaRPr lang="en-US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588522" y="1928000"/>
            <a:ext cx="8524780" cy="7897447"/>
            <a:chOff x="0" y="0"/>
            <a:chExt cx="2209822" cy="19848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9822" cy="1984832"/>
            </a:xfrm>
            <a:custGeom>
              <a:avLst/>
              <a:gdLst/>
              <a:ahLst/>
              <a:cxnLst/>
              <a:rect l="l" t="t" r="r" b="b"/>
              <a:pathLst>
                <a:path w="2209822" h="1984832">
                  <a:moveTo>
                    <a:pt x="47058" y="0"/>
                  </a:moveTo>
                  <a:lnTo>
                    <a:pt x="2162764" y="0"/>
                  </a:lnTo>
                  <a:cubicBezTo>
                    <a:pt x="2188753" y="0"/>
                    <a:pt x="2209822" y="21069"/>
                    <a:pt x="2209822" y="47058"/>
                  </a:cubicBezTo>
                  <a:lnTo>
                    <a:pt x="2209822" y="1937774"/>
                  </a:lnTo>
                  <a:cubicBezTo>
                    <a:pt x="2209822" y="1963763"/>
                    <a:pt x="2188753" y="1984832"/>
                    <a:pt x="2162764" y="1984832"/>
                  </a:cubicBezTo>
                  <a:lnTo>
                    <a:pt x="47058" y="1984832"/>
                  </a:lnTo>
                  <a:cubicBezTo>
                    <a:pt x="21069" y="1984832"/>
                    <a:pt x="0" y="1963763"/>
                    <a:pt x="0" y="1937774"/>
                  </a:cubicBezTo>
                  <a:lnTo>
                    <a:pt x="0" y="47058"/>
                  </a:lnTo>
                  <a:cubicBezTo>
                    <a:pt x="0" y="21069"/>
                    <a:pt x="21069" y="0"/>
                    <a:pt x="47058" y="0"/>
                  </a:cubicBezTo>
                  <a:close/>
                </a:path>
              </a:pathLst>
            </a:custGeom>
            <a:solidFill>
              <a:srgbClr val="FFDE59">
                <a:alpha val="3882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209822" cy="202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724680" y="2095500"/>
            <a:ext cx="7420320" cy="1022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052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STATINIAI IR JŲ PRIEŽIŪRA</a:t>
            </a:r>
          </a:p>
          <a:p>
            <a:pPr algn="just">
              <a:lnSpc>
                <a:spcPts val="2873"/>
              </a:lnSpc>
            </a:pP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Centro–Žaliakalnio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seniūnijoje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yra</a:t>
            </a:r>
            <a:endParaRPr lang="en-US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lnSpc>
                <a:spcPts val="2873"/>
              </a:lnSpc>
            </a:pPr>
            <a:r>
              <a:rPr lang="lt-LT" sz="2052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3366</a:t>
            </a:r>
            <a:r>
              <a:rPr lang="en-US" sz="2052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2052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statiniai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iš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kurių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algn="just">
              <a:lnSpc>
                <a:spcPts val="2873"/>
              </a:lnSpc>
            </a:pP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1623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daugiabučiai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algn="just">
              <a:lnSpc>
                <a:spcPts val="2873"/>
              </a:lnSpc>
            </a:pP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1743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kitos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paskirties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statiniai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just">
              <a:lnSpc>
                <a:spcPts val="2873"/>
              </a:lnSpc>
            </a:pPr>
            <a:endParaRPr lang="en-US" sz="8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lnSpc>
                <a:spcPts val="2873"/>
              </a:lnSpc>
            </a:pP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2025 m.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nustatyt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i 69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apleistas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ir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nenaudojamas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nekilnojam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turt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o mokesčio objektai, iš jų </a:t>
            </a:r>
            <a:r>
              <a:rPr lang="lt-LT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67 t</a:t>
            </a:r>
            <a:r>
              <a:rPr lang="en-US" sz="2052" b="1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eikti</a:t>
            </a:r>
            <a:r>
              <a:rPr lang="en-US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b="1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padidinto</a:t>
            </a:r>
            <a:r>
              <a:rPr lang="en-US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52" b="1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mokes</a:t>
            </a:r>
            <a:r>
              <a:rPr lang="lt-LT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č</a:t>
            </a:r>
            <a:r>
              <a:rPr lang="en-US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io </a:t>
            </a:r>
            <a:r>
              <a:rPr lang="en-US" sz="2052" b="1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taikymui</a:t>
            </a:r>
            <a:r>
              <a:rPr lang="en-US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>
              <a:lnSpc>
                <a:spcPts val="2955"/>
              </a:lnSpc>
            </a:pPr>
            <a:endParaRPr lang="lt-LT" sz="800" dirty="0">
              <a:solidFill>
                <a:srgbClr val="545454"/>
              </a:solidFill>
              <a:latin typeface="Verdana"/>
              <a:ea typeface="Verdana"/>
              <a:sym typeface="Verdana"/>
            </a:endParaRPr>
          </a:p>
          <a:p>
            <a:pPr>
              <a:lnSpc>
                <a:spcPts val="2955"/>
              </a:lnSpc>
            </a:pP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Žaliakalnio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sen.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 16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objekt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ų; 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Centro </a:t>
            </a:r>
            <a:r>
              <a:rPr lang="en-US" sz="2052" dirty="0" err="1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sen.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US" sz="2052" dirty="0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51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sym typeface="Verdana"/>
              </a:rPr>
              <a:t> objektas.</a:t>
            </a:r>
          </a:p>
          <a:p>
            <a:pPr>
              <a:lnSpc>
                <a:spcPts val="2955"/>
              </a:lnSpc>
            </a:pPr>
            <a:endParaRPr lang="lt-LT" sz="12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ts val="2955"/>
              </a:lnSpc>
            </a:pPr>
            <a:r>
              <a:rPr lang="lt-LT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12 kartų taikytos administracinės nuobaudos </a:t>
            </a:r>
            <a:r>
              <a:rPr lang="lt-LT" sz="2052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dėl Statinių techninę priežiūrą reglamentuojančių teisės aktų pažeidimų ir Statinio (patalpos) naudojimą ne pagal paskirtį.</a:t>
            </a:r>
          </a:p>
          <a:p>
            <a:pPr>
              <a:lnSpc>
                <a:spcPts val="2955"/>
              </a:lnSpc>
            </a:pPr>
            <a:endParaRPr lang="lt-LT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ts val="2955"/>
              </a:lnSpc>
            </a:pPr>
            <a:r>
              <a:rPr lang="lt-LT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Atlikta 350 Statinio techninės priežiūros patikrinimų;</a:t>
            </a:r>
          </a:p>
          <a:p>
            <a:pPr>
              <a:lnSpc>
                <a:spcPts val="2955"/>
              </a:lnSpc>
            </a:pPr>
            <a:r>
              <a:rPr lang="lt-LT" sz="2052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Atlikta 126 faktinių duomenų patikrinimų.</a:t>
            </a:r>
          </a:p>
          <a:p>
            <a:pPr>
              <a:lnSpc>
                <a:spcPts val="2955"/>
              </a:lnSpc>
            </a:pPr>
            <a:endParaRPr lang="lt-LT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ts val="2955"/>
              </a:lnSpc>
            </a:pPr>
            <a:endParaRPr lang="lt-LT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ts val="2955"/>
              </a:lnSpc>
            </a:pPr>
            <a:endParaRPr lang="lt-LT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ts val="2955"/>
              </a:lnSpc>
            </a:pPr>
            <a:endParaRPr lang="lt-LT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ts val="2955"/>
              </a:lnSpc>
            </a:pPr>
            <a:endParaRPr lang="lt-LT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ts val="2955"/>
              </a:lnSpc>
            </a:pPr>
            <a:endParaRPr lang="en-US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>
              <a:lnSpc>
                <a:spcPts val="2873"/>
              </a:lnSpc>
            </a:pPr>
            <a:endParaRPr lang="en-US" sz="2052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33204" y="4428649"/>
            <a:ext cx="8524780" cy="5403660"/>
            <a:chOff x="0" y="-38100"/>
            <a:chExt cx="2245209" cy="11346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45209" cy="1096526"/>
            </a:xfrm>
            <a:custGeom>
              <a:avLst/>
              <a:gdLst/>
              <a:ahLst/>
              <a:cxnLst/>
              <a:rect l="l" t="t" r="r" b="b"/>
              <a:pathLst>
                <a:path w="2245209" h="1096526">
                  <a:moveTo>
                    <a:pt x="46316" y="0"/>
                  </a:moveTo>
                  <a:lnTo>
                    <a:pt x="2198893" y="0"/>
                  </a:lnTo>
                  <a:cubicBezTo>
                    <a:pt x="2211177" y="0"/>
                    <a:pt x="2222958" y="4880"/>
                    <a:pt x="2231644" y="13566"/>
                  </a:cubicBezTo>
                  <a:cubicBezTo>
                    <a:pt x="2240330" y="22252"/>
                    <a:pt x="2245209" y="34033"/>
                    <a:pt x="2245209" y="46316"/>
                  </a:cubicBezTo>
                  <a:lnTo>
                    <a:pt x="2245209" y="1050210"/>
                  </a:lnTo>
                  <a:cubicBezTo>
                    <a:pt x="2245209" y="1062493"/>
                    <a:pt x="2240330" y="1074274"/>
                    <a:pt x="2231644" y="1082960"/>
                  </a:cubicBezTo>
                  <a:cubicBezTo>
                    <a:pt x="2222958" y="1091646"/>
                    <a:pt x="2211177" y="1096526"/>
                    <a:pt x="2198893" y="1096526"/>
                  </a:cubicBezTo>
                  <a:lnTo>
                    <a:pt x="46316" y="1096526"/>
                  </a:lnTo>
                  <a:cubicBezTo>
                    <a:pt x="34033" y="1096526"/>
                    <a:pt x="22252" y="1091646"/>
                    <a:pt x="13566" y="1082960"/>
                  </a:cubicBezTo>
                  <a:cubicBezTo>
                    <a:pt x="4880" y="1074274"/>
                    <a:pt x="0" y="1062493"/>
                    <a:pt x="0" y="1050210"/>
                  </a:cubicBezTo>
                  <a:lnTo>
                    <a:pt x="0" y="46316"/>
                  </a:lnTo>
                  <a:cubicBezTo>
                    <a:pt x="0" y="34033"/>
                    <a:pt x="4880" y="22252"/>
                    <a:pt x="13566" y="13566"/>
                  </a:cubicBezTo>
                  <a:cubicBezTo>
                    <a:pt x="22252" y="4880"/>
                    <a:pt x="34033" y="0"/>
                    <a:pt x="46316" y="0"/>
                  </a:cubicBezTo>
                  <a:close/>
                </a:path>
              </a:pathLst>
            </a:custGeom>
            <a:solidFill>
              <a:srgbClr val="FFDE59">
                <a:alpha val="3882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245209" cy="1134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229541" y="898426"/>
            <a:ext cx="11472956" cy="89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</a:pPr>
            <a:r>
              <a:rPr lang="en-US" sz="2599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CENTRO–ŽALIAKALNIO SENIŪNIJOS GATVĖS, STATINIAI, SKLYPAI IR VYKDOMA JŲ PRIEŽIŪRA</a:t>
            </a:r>
            <a:r>
              <a:rPr lang="lt-LT" sz="2599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, 2025 m.</a:t>
            </a:r>
            <a:endParaRPr lang="en-US" sz="2599" b="1" dirty="0">
              <a:solidFill>
                <a:srgbClr val="545454"/>
              </a:solidFill>
              <a:latin typeface="Verdana Bold"/>
              <a:ea typeface="Verdana Bold"/>
              <a:cs typeface="Verdana Bold"/>
              <a:sym typeface="Verdan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94179" y="4765884"/>
            <a:ext cx="8394661" cy="4734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5"/>
              </a:lnSpc>
            </a:pP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NENAUDOJAMI ŽEMĖS SKLYPAI</a:t>
            </a:r>
          </a:p>
          <a:p>
            <a:pPr algn="ctr">
              <a:lnSpc>
                <a:spcPts val="3065"/>
              </a:lnSpc>
            </a:pP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</a:p>
          <a:p>
            <a:pPr algn="l">
              <a:lnSpc>
                <a:spcPts val="3065"/>
              </a:lnSpc>
            </a:pP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2025 m.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patikrinta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85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apleisti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sklypai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algn="l">
              <a:lnSpc>
                <a:spcPts val="3065"/>
              </a:lnSpc>
            </a:pP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Į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nenaudojamos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žemės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sklypų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sąrašą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įtraukta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37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sklypai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iš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2400" b="1" dirty="0" err="1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jų</a:t>
            </a:r>
            <a:r>
              <a:rPr lang="en-US" sz="2400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rPr>
              <a:t>:</a:t>
            </a:r>
          </a:p>
          <a:p>
            <a:pPr algn="l">
              <a:lnSpc>
                <a:spcPts val="3065"/>
              </a:lnSpc>
            </a:pP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valstybiniai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33 –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privatūs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65"/>
              </a:lnSpc>
            </a:pP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Centro 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sen.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į</a:t>
            </a:r>
            <a:r>
              <a:rPr lang="en-US" sz="2400" dirty="0" err="1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traukta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– 1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žemės sklypų;</a:t>
            </a:r>
            <a:endParaRPr lang="en-US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65"/>
              </a:lnSpc>
            </a:pPr>
            <a:r>
              <a:rPr lang="lt-LT" sz="2400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Žaliakalnio sen. įtraukta – 26 žemės sklypai.</a:t>
            </a:r>
          </a:p>
          <a:p>
            <a:pPr algn="l">
              <a:lnSpc>
                <a:spcPts val="3065"/>
              </a:lnSpc>
            </a:pPr>
            <a:endParaRPr lang="lt-LT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65"/>
              </a:lnSpc>
            </a:pPr>
            <a:r>
              <a:rPr lang="lt-LT" sz="2400" b="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rPr>
              <a:t>Atlikta 429 veiksmai dėl teritorijos (aktai, patikrinimai, raštai).</a:t>
            </a:r>
          </a:p>
          <a:p>
            <a:pPr algn="l">
              <a:lnSpc>
                <a:spcPts val="3065"/>
              </a:lnSpc>
            </a:pPr>
            <a:endParaRPr lang="lt-LT" sz="2400" dirty="0">
              <a:solidFill>
                <a:srgbClr val="54545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97180" y="1072299"/>
            <a:ext cx="6636687" cy="2445449"/>
            <a:chOff x="0" y="0"/>
            <a:chExt cx="1747934" cy="644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7934" cy="644069"/>
            </a:xfrm>
            <a:custGeom>
              <a:avLst/>
              <a:gdLst/>
              <a:ahLst/>
              <a:cxnLst/>
              <a:rect l="l" t="t" r="r" b="b"/>
              <a:pathLst>
                <a:path w="1747934" h="644069">
                  <a:moveTo>
                    <a:pt x="59493" y="0"/>
                  </a:moveTo>
                  <a:lnTo>
                    <a:pt x="1688441" y="0"/>
                  </a:lnTo>
                  <a:cubicBezTo>
                    <a:pt x="1704220" y="0"/>
                    <a:pt x="1719352" y="6268"/>
                    <a:pt x="1730509" y="17425"/>
                  </a:cubicBezTo>
                  <a:cubicBezTo>
                    <a:pt x="1741666" y="28582"/>
                    <a:pt x="1747934" y="43715"/>
                    <a:pt x="1747934" y="59493"/>
                  </a:cubicBezTo>
                  <a:lnTo>
                    <a:pt x="1747934" y="584576"/>
                  </a:lnTo>
                  <a:cubicBezTo>
                    <a:pt x="1747934" y="617433"/>
                    <a:pt x="1721298" y="644069"/>
                    <a:pt x="1688441" y="644069"/>
                  </a:cubicBezTo>
                  <a:lnTo>
                    <a:pt x="59493" y="644069"/>
                  </a:lnTo>
                  <a:cubicBezTo>
                    <a:pt x="26636" y="644069"/>
                    <a:pt x="0" y="617433"/>
                    <a:pt x="0" y="584576"/>
                  </a:cubicBezTo>
                  <a:lnTo>
                    <a:pt x="0" y="59493"/>
                  </a:lnTo>
                  <a:cubicBezTo>
                    <a:pt x="0" y="26636"/>
                    <a:pt x="26636" y="0"/>
                    <a:pt x="59493" y="0"/>
                  </a:cubicBezTo>
                  <a:close/>
                </a:path>
              </a:pathLst>
            </a:custGeom>
            <a:solidFill>
              <a:srgbClr val="D9EED5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7934" cy="682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r>
                <a:rPr lang="en-US" sz="2111" b="1" dirty="0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Centro </a:t>
              </a:r>
              <a:r>
                <a:rPr lang="en-US" sz="2111" b="1" dirty="0" err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seniūnija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</a:p>
            <a:p>
              <a:pPr algn="ctr">
                <a:lnSpc>
                  <a:spcPts val="2113"/>
                </a:lnSpc>
              </a:pPr>
              <a:r>
                <a:rPr lang="en-US" sz="1509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(</a:t>
              </a:r>
              <a:r>
                <a:rPr lang="en-US" sz="1509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iki</a:t>
              </a:r>
              <a:r>
                <a:rPr lang="en-US" sz="1509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2025.12.01)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Gyvenamąją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vietą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deklaravę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- 1840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Išvykimą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iš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LR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deklaravę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- 57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Įtraukti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į GVNA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apskaitą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- 93</a:t>
              </a:r>
            </a:p>
            <a:p>
              <a:pPr algn="ctr">
                <a:lnSpc>
                  <a:spcPts val="2955"/>
                </a:lnSpc>
              </a:pPr>
              <a:endParaRPr lang="en-US" sz="2111" dirty="0">
                <a:solidFill>
                  <a:srgbClr val="54545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216564" cy="10287000"/>
            <a:chOff x="0" y="0"/>
            <a:chExt cx="5703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037" cy="2709333"/>
            </a:xfrm>
            <a:custGeom>
              <a:avLst/>
              <a:gdLst/>
              <a:ahLst/>
              <a:cxnLst/>
              <a:rect l="l" t="t" r="r" b="b"/>
              <a:pathLst>
                <a:path w="57037" h="2709333">
                  <a:moveTo>
                    <a:pt x="0" y="0"/>
                  </a:moveTo>
                  <a:lnTo>
                    <a:pt x="57037" y="0"/>
                  </a:lnTo>
                  <a:lnTo>
                    <a:pt x="570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03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5533403" y="4727642"/>
            <a:ext cx="242518" cy="10876197"/>
            <a:chOff x="0" y="0"/>
            <a:chExt cx="63873" cy="28645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873" cy="2864513"/>
            </a:xfrm>
            <a:custGeom>
              <a:avLst/>
              <a:gdLst/>
              <a:ahLst/>
              <a:cxnLst/>
              <a:rect l="l" t="t" r="r" b="b"/>
              <a:pathLst>
                <a:path w="63873" h="2864513">
                  <a:moveTo>
                    <a:pt x="0" y="0"/>
                  </a:moveTo>
                  <a:lnTo>
                    <a:pt x="63873" y="0"/>
                  </a:lnTo>
                  <a:lnTo>
                    <a:pt x="63873" y="2864513"/>
                  </a:lnTo>
                  <a:lnTo>
                    <a:pt x="0" y="2864513"/>
                  </a:lnTo>
                  <a:close/>
                </a:path>
              </a:pathLst>
            </a:custGeom>
            <a:solidFill>
              <a:srgbClr val="007A3F">
                <a:alpha val="69804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3873" cy="2902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97749" y="4095942"/>
            <a:ext cx="6636687" cy="2397676"/>
            <a:chOff x="0" y="0"/>
            <a:chExt cx="1747934" cy="6314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7934" cy="631487"/>
            </a:xfrm>
            <a:custGeom>
              <a:avLst/>
              <a:gdLst/>
              <a:ahLst/>
              <a:cxnLst/>
              <a:rect l="l" t="t" r="r" b="b"/>
              <a:pathLst>
                <a:path w="1747934" h="631487">
                  <a:moveTo>
                    <a:pt x="59493" y="0"/>
                  </a:moveTo>
                  <a:lnTo>
                    <a:pt x="1688441" y="0"/>
                  </a:lnTo>
                  <a:cubicBezTo>
                    <a:pt x="1704220" y="0"/>
                    <a:pt x="1719352" y="6268"/>
                    <a:pt x="1730509" y="17425"/>
                  </a:cubicBezTo>
                  <a:cubicBezTo>
                    <a:pt x="1741666" y="28582"/>
                    <a:pt x="1747934" y="43715"/>
                    <a:pt x="1747934" y="59493"/>
                  </a:cubicBezTo>
                  <a:lnTo>
                    <a:pt x="1747934" y="571993"/>
                  </a:lnTo>
                  <a:cubicBezTo>
                    <a:pt x="1747934" y="604851"/>
                    <a:pt x="1721298" y="631487"/>
                    <a:pt x="1688441" y="631487"/>
                  </a:cubicBezTo>
                  <a:lnTo>
                    <a:pt x="59493" y="631487"/>
                  </a:lnTo>
                  <a:cubicBezTo>
                    <a:pt x="26636" y="631487"/>
                    <a:pt x="0" y="604851"/>
                    <a:pt x="0" y="571993"/>
                  </a:cubicBezTo>
                  <a:lnTo>
                    <a:pt x="0" y="59493"/>
                  </a:lnTo>
                  <a:cubicBezTo>
                    <a:pt x="0" y="26636"/>
                    <a:pt x="26636" y="0"/>
                    <a:pt x="59493" y="0"/>
                  </a:cubicBezTo>
                  <a:close/>
                </a:path>
              </a:pathLst>
            </a:custGeom>
            <a:solidFill>
              <a:srgbClr val="D9EED5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47934" cy="669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r>
                <a:rPr lang="en-US" sz="2111" b="1" dirty="0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Žaliakalnio </a:t>
              </a:r>
              <a:r>
                <a:rPr lang="en-US" sz="2111" b="1" dirty="0" err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seniūnija</a:t>
              </a:r>
              <a:endParaRPr lang="en-US" sz="2111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  <a:p>
              <a:pPr algn="ctr">
                <a:lnSpc>
                  <a:spcPts val="2113"/>
                </a:lnSpc>
              </a:pPr>
              <a:r>
                <a:rPr lang="en-US" sz="1509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(</a:t>
              </a:r>
              <a:r>
                <a:rPr lang="en-US" sz="1509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iki</a:t>
              </a:r>
              <a:r>
                <a:rPr lang="en-US" sz="1509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2025.12.01)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Gyvenamąją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vietą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deklaravę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- 2535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Išvykimą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iš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LR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deklaravę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- 48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Įtraukti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į GVNA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apskaitą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- 133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97180" y="7071813"/>
            <a:ext cx="6636687" cy="2186487"/>
            <a:chOff x="0" y="0"/>
            <a:chExt cx="1747934" cy="5758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47934" cy="575865"/>
            </a:xfrm>
            <a:custGeom>
              <a:avLst/>
              <a:gdLst/>
              <a:ahLst/>
              <a:cxnLst/>
              <a:rect l="l" t="t" r="r" b="b"/>
              <a:pathLst>
                <a:path w="1747934" h="575865">
                  <a:moveTo>
                    <a:pt x="59493" y="0"/>
                  </a:moveTo>
                  <a:lnTo>
                    <a:pt x="1688441" y="0"/>
                  </a:lnTo>
                  <a:cubicBezTo>
                    <a:pt x="1704220" y="0"/>
                    <a:pt x="1719352" y="6268"/>
                    <a:pt x="1730509" y="17425"/>
                  </a:cubicBezTo>
                  <a:cubicBezTo>
                    <a:pt x="1741666" y="28582"/>
                    <a:pt x="1747934" y="43715"/>
                    <a:pt x="1747934" y="59493"/>
                  </a:cubicBezTo>
                  <a:lnTo>
                    <a:pt x="1747934" y="516372"/>
                  </a:lnTo>
                  <a:cubicBezTo>
                    <a:pt x="1747934" y="549229"/>
                    <a:pt x="1721298" y="575865"/>
                    <a:pt x="1688441" y="575865"/>
                  </a:cubicBezTo>
                  <a:lnTo>
                    <a:pt x="59493" y="575865"/>
                  </a:lnTo>
                  <a:cubicBezTo>
                    <a:pt x="26636" y="575865"/>
                    <a:pt x="0" y="549229"/>
                    <a:pt x="0" y="516372"/>
                  </a:cubicBezTo>
                  <a:lnTo>
                    <a:pt x="0" y="59493"/>
                  </a:lnTo>
                  <a:cubicBezTo>
                    <a:pt x="0" y="26636"/>
                    <a:pt x="26636" y="0"/>
                    <a:pt x="59493" y="0"/>
                  </a:cubicBezTo>
                  <a:close/>
                </a:path>
              </a:pathLst>
            </a:custGeom>
            <a:solidFill>
              <a:srgbClr val="D9EED5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47934" cy="613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5"/>
                </a:lnSpc>
              </a:pPr>
              <a:r>
                <a:rPr lang="en-US" sz="2111" b="1" dirty="0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Centro–</a:t>
              </a:r>
              <a:r>
                <a:rPr lang="en-US" sz="2111" b="1" dirty="0" err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Žaliakalnio</a:t>
              </a:r>
              <a:r>
                <a:rPr lang="en-US" sz="2111" b="1" dirty="0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</a:t>
              </a:r>
              <a:r>
                <a:rPr lang="en-US" sz="2111" b="1" dirty="0" err="1">
                  <a:solidFill>
                    <a:srgbClr val="54545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seniūnija</a:t>
              </a:r>
              <a:endParaRPr lang="en-US" sz="2111" b="1" dirty="0">
                <a:solidFill>
                  <a:srgbClr val="545454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  <a:p>
              <a:pPr algn="ctr">
                <a:lnSpc>
                  <a:spcPts val="2113"/>
                </a:lnSpc>
              </a:pPr>
              <a:r>
                <a:rPr lang="en-US" sz="1509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(2025 m. </a:t>
              </a:r>
              <a:r>
                <a:rPr lang="en-US" sz="1509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gruodis</a:t>
              </a:r>
              <a:r>
                <a:rPr lang="en-US" sz="1509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Gyvenamąją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vietą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deklaravę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- 322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Išvykimą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iš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LR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deklaravę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- 3</a:t>
              </a:r>
            </a:p>
            <a:p>
              <a:pPr algn="ctr">
                <a:lnSpc>
                  <a:spcPts val="2955"/>
                </a:lnSpc>
              </a:pP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Įtraukti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į GVNA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apskaitą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111" dirty="0" err="1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gyventojai</a:t>
              </a:r>
              <a:r>
                <a:rPr lang="en-US" sz="2111" dirty="0">
                  <a:solidFill>
                    <a:srgbClr val="545454"/>
                  </a:solidFill>
                  <a:latin typeface="Verdana"/>
                  <a:ea typeface="Verdana"/>
                  <a:cs typeface="Verdana"/>
                  <a:sym typeface="Verdana"/>
                </a:rPr>
                <a:t>- 7</a:t>
              </a:r>
            </a:p>
          </p:txBody>
        </p:sp>
      </p:grp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04A845F1-821F-3523-1CF5-C5788F55C4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584"/>
          <a:stretch>
            <a:fillRect/>
          </a:stretch>
        </p:blipFill>
        <p:spPr>
          <a:xfrm>
            <a:off x="229263" y="1581773"/>
            <a:ext cx="10051353" cy="6880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420</Words>
  <Application>Microsoft Office PowerPoint</Application>
  <PresentationFormat>Pasirinktinai</PresentationFormat>
  <Paragraphs>90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2" baseType="lpstr">
      <vt:lpstr>Verdana Bold</vt:lpstr>
      <vt:lpstr>Calibri</vt:lpstr>
      <vt:lpstr>Aptos</vt:lpstr>
      <vt:lpstr>Verdana</vt:lpstr>
      <vt:lpstr>Arial</vt:lpstr>
      <vt:lpstr>Office Theme</vt:lpstr>
      <vt:lpstr>„PowerPoint“ pateiktis</vt:lpstr>
      <vt:lpstr>„PowerPoint“ pateiktis</vt:lpstr>
      <vt:lpstr>„PowerPoint“ pateiktis</vt:lpstr>
      <vt:lpstr>Centro–Žaliakalnio seniūnaitijos 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miesto savivaldybės administracijos filialo CENTRO–ŽALIAKALNIO seniūnija</dc:title>
  <dc:creator>Daiva Sabiničienė</dc:creator>
  <cp:lastModifiedBy>Gytis Viršilas</cp:lastModifiedBy>
  <cp:revision>31</cp:revision>
  <cp:lastPrinted>2026-06-11T10:55:38Z</cp:lastPrinted>
  <dcterms:created xsi:type="dcterms:W3CDTF">2006-08-16T00:00:00Z</dcterms:created>
  <dcterms:modified xsi:type="dcterms:W3CDTF">2026-06-18T12:38:25Z</dcterms:modified>
  <dc:identifier>DAHFZ1bcwf8</dc:identifier>
</cp:coreProperties>
</file>