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2.xml" ContentType="application/vnd.openxmlformats-officedocument.drawingml.chartshapes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304" r:id="rId3"/>
    <p:sldId id="305" r:id="rId4"/>
    <p:sldId id="261" r:id="rId5"/>
    <p:sldId id="262" r:id="rId6"/>
    <p:sldId id="306" r:id="rId7"/>
    <p:sldId id="307" r:id="rId8"/>
    <p:sldId id="308" r:id="rId9"/>
    <p:sldId id="314" r:id="rId10"/>
    <p:sldId id="315" r:id="rId11"/>
    <p:sldId id="310" r:id="rId12"/>
    <p:sldId id="309" r:id="rId13"/>
    <p:sldId id="313" r:id="rId14"/>
    <p:sldId id="273" r:id="rId15"/>
  </p:sldIdLst>
  <p:sldSz cx="9906000" cy="6858000" type="A4"/>
  <p:notesSz cx="6797675" cy="9926638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00"/>
    <a:srgbClr val="600000"/>
    <a:srgbClr val="360000"/>
    <a:srgbClr val="FFFFCC"/>
    <a:srgbClr val="FFFFFF"/>
    <a:srgbClr val="FFFF65"/>
    <a:srgbClr val="FFFFD5"/>
    <a:srgbClr val="990033"/>
    <a:srgbClr val="A50021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658" autoAdjust="0"/>
    <p:restoredTop sz="94660"/>
  </p:normalViewPr>
  <p:slideViewPr>
    <p:cSldViewPr snapToGrid="0">
      <p:cViewPr varScale="1">
        <p:scale>
          <a:sx n="83" d="100"/>
          <a:sy n="83" d="100"/>
        </p:scale>
        <p:origin x="514" y="72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fl01.kaunas.lt\dokumentai\Seniunijos\Petra&#353;i&#363;nai-Gri&#269;iupis\Baksa\Pristatymas\Kopija%202025%20demo%20graf.xls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fl01.kaunas.lt\dokumentai\Seniunijos\Petra&#353;i&#363;nai-Gri&#269;iupis\Baksa\Pristatymas\Kopija%202025%20demo%20graf.xls" TargetMode="Externa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fl01.kaunas.lt\dokumentai\Seniunijos\Petra&#353;i&#363;nai-Gri&#269;iupis\Baksa\Pristatymas\Kopija%202025%20demo%20graf.xls" TargetMode="Externa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\\fl01.kaunas.lt\dokumentai\Seniunijos\Petra&#353;i&#363;nai-Gri&#269;iupis\Baksa\Pristatymas\Kopija%202025%20demo%20graf.xls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cap="all" spc="5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100" dirty="0" err="1"/>
              <a:t>Išvykimas</a:t>
            </a:r>
            <a:endParaRPr lang="en-US" sz="2100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cap="all" spc="5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t-LT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'2025'!$A$3</c:f>
              <c:strCache>
                <c:ptCount val="1"/>
                <c:pt idx="0">
                  <c:v>Išvykimas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A7FF-4FDA-94A4-B9403C681E3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A7FF-4FDA-94A4-B9403C681E32}"/>
              </c:ext>
            </c:extLst>
          </c:dPt>
          <c:dLbls>
            <c:dLbl>
              <c:idx val="0"/>
              <c:layout>
                <c:manualLayout>
                  <c:x val="-0.22556793125409755"/>
                  <c:y val="8.442631850176544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lt-LT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3109704938135"/>
                      <c:h val="0.1331609431810825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A7FF-4FDA-94A4-B9403C681E32}"/>
                </c:ext>
              </c:extLst>
            </c:dLbl>
            <c:dLbl>
              <c:idx val="1"/>
              <c:layout>
                <c:manualLayout>
                  <c:x val="0.31398254417549831"/>
                  <c:y val="-5.2058563717836771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359750249723869"/>
                      <c:h val="0.1525815960514397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A7FF-4FDA-94A4-B9403C681E3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lt-LT"/>
              </a:p>
            </c:txPr>
            <c:dLblPos val="inEnd"/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'2025'!$B$1:$C$1</c:f>
              <c:strCache>
                <c:ptCount val="2"/>
                <c:pt idx="0">
                  <c:v>Petrašiūnų sen.</c:v>
                </c:pt>
                <c:pt idx="1">
                  <c:v>Gričiupio sen.</c:v>
                </c:pt>
              </c:strCache>
            </c:strRef>
          </c:cat>
          <c:val>
            <c:numRef>
              <c:f>'2025'!$B$3:$C$3</c:f>
              <c:numCache>
                <c:formatCode>General</c:formatCode>
                <c:ptCount val="2"/>
                <c:pt idx="0">
                  <c:v>18</c:v>
                </c:pt>
                <c:pt idx="1">
                  <c:v>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7FF-4FDA-94A4-B9403C681E32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t-L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lt-LT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lt-LT" sz="2100" dirty="0" smtClean="0"/>
              <a:t>ATVYKIMAS</a:t>
            </a:r>
            <a:endParaRPr lang="en-US" sz="2100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t-LT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'2025'!$A$2</c:f>
              <c:strCache>
                <c:ptCount val="1"/>
                <c:pt idx="0">
                  <c:v>Atvykimas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tint val="96000"/>
                      <a:lumMod val="104000"/>
                    </a:schemeClr>
                  </a:gs>
                  <a:gs pos="100000">
                    <a:schemeClr val="accent1">
                      <a:shade val="98000"/>
                      <a:lumMod val="9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0800" dist="38100" dir="5400000" rotWithShape="0">
                  <a:srgbClr val="000000">
                    <a:alpha val="60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8DDD-43F5-9840-80D2FED46056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tint val="96000"/>
                      <a:lumMod val="104000"/>
                    </a:schemeClr>
                  </a:gs>
                  <a:gs pos="100000">
                    <a:schemeClr val="accent2">
                      <a:shade val="98000"/>
                      <a:lumMod val="9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0800" dist="38100" dir="5400000" rotWithShape="0">
                  <a:srgbClr val="000000">
                    <a:alpha val="60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8DDD-43F5-9840-80D2FED46056}"/>
              </c:ext>
            </c:extLst>
          </c:dPt>
          <c:dLbls>
            <c:dLbl>
              <c:idx val="0"/>
              <c:layout>
                <c:manualLayout>
                  <c:x val="-0.23962412914609646"/>
                  <c:y val="4.90545007436511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8DDD-43F5-9840-80D2FED46056}"/>
                </c:ext>
              </c:extLst>
            </c:dLbl>
            <c:dLbl>
              <c:idx val="1"/>
              <c:layout>
                <c:manualLayout>
                  <c:x val="0.27083009975497069"/>
                  <c:y val="-5.4952623445502162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349706964795952"/>
                      <c:h val="0.1390187520826294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8DDD-43F5-9840-80D2FED4605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lt-LT"/>
              </a:p>
            </c:txPr>
            <c:dLblPos val="inEnd"/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'2025'!$B$1:$C$1</c:f>
              <c:strCache>
                <c:ptCount val="2"/>
                <c:pt idx="0">
                  <c:v>Petrašiūnų sen.</c:v>
                </c:pt>
                <c:pt idx="1">
                  <c:v>Gričiupio sen.</c:v>
                </c:pt>
              </c:strCache>
            </c:strRef>
          </c:cat>
          <c:val>
            <c:numRef>
              <c:f>'2025'!$B$2:$C$2</c:f>
              <c:numCache>
                <c:formatCode>General</c:formatCode>
                <c:ptCount val="2"/>
                <c:pt idx="0">
                  <c:v>703</c:v>
                </c:pt>
                <c:pt idx="1">
                  <c:v>1383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DDD-43F5-9840-80D2FED46056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t-L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lt-LT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78361089176552"/>
          <c:y val="3.4313725490196081E-2"/>
          <c:w val="0.66179187110168669"/>
          <c:h val="0.86370889300602127"/>
        </c:manualLayout>
      </c:layout>
      <c:pieChart>
        <c:varyColors val="1"/>
        <c:ser>
          <c:idx val="0"/>
          <c:order val="0"/>
          <c:tx>
            <c:strRef>
              <c:f>'2025'!$A$4</c:f>
              <c:strCache>
                <c:ptCount val="1"/>
                <c:pt idx="0">
                  <c:v>GVNA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12FC-48A0-9576-F9CE9579A9C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12FC-48A0-9576-F9CE9579A9C4}"/>
              </c:ext>
            </c:extLst>
          </c:dPt>
          <c:dLbls>
            <c:dLbl>
              <c:idx val="0"/>
              <c:layout>
                <c:manualLayout>
                  <c:x val="-0.23492194249189219"/>
                  <c:y val="-5.1802772950202108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12FC-48A0-9576-F9CE9579A9C4}"/>
                </c:ext>
              </c:extLst>
            </c:dLbl>
            <c:dLbl>
              <c:idx val="1"/>
              <c:layout>
                <c:manualLayout>
                  <c:x val="0.25847643370692402"/>
                  <c:y val="5.9766304694284698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12FC-48A0-9576-F9CE9579A9C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lt-LT"/>
              </a:p>
            </c:txPr>
            <c:dLblPos val="inEnd"/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'2025'!$B$1:$C$1</c:f>
              <c:strCache>
                <c:ptCount val="2"/>
                <c:pt idx="0">
                  <c:v>Petrašiūnų sen.</c:v>
                </c:pt>
                <c:pt idx="1">
                  <c:v>Gričiupio sen.</c:v>
                </c:pt>
              </c:strCache>
            </c:strRef>
          </c:cat>
          <c:val>
            <c:numRef>
              <c:f>'2025'!$B$4:$C$4</c:f>
              <c:numCache>
                <c:formatCode>General</c:formatCode>
                <c:ptCount val="2"/>
                <c:pt idx="0">
                  <c:v>233</c:v>
                </c:pt>
                <c:pt idx="1">
                  <c:v>309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2FC-48A0-9576-F9CE9579A9C4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t-L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lt-LT"/>
    </a:p>
  </c:tx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cap="all" spc="5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lt-LT" dirty="0" smtClean="0"/>
              <a:t>IŠDUOTOS PAŽYMOS</a:t>
            </a:r>
            <a:endParaRPr lang="lt-LT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cap="all" spc="5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t-LT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'2025'!$A$12</c:f>
              <c:strCache>
                <c:ptCount val="1"/>
                <c:pt idx="0">
                  <c:v>Gyvai</c:v>
                </c:pt>
              </c:strCache>
            </c:strRef>
          </c:tx>
          <c:spPr>
            <a:solidFill>
              <a:schemeClr val="accent1"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6.6909974867928228E-3"/>
                  <c:y val="1.5277775828513583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B629-4BF4-9152-33B4AE229B81}"/>
                </c:ext>
              </c:extLst>
            </c:dLbl>
            <c:dLbl>
              <c:idx val="1"/>
              <c:layout>
                <c:manualLayout>
                  <c:x val="1.6727493716982133E-3"/>
                  <c:y val="-2.5462959714189306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B629-4BF4-9152-33B4AE229B8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lt-L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'2025'!$B$11:$C$11</c:f>
              <c:strCache>
                <c:ptCount val="2"/>
                <c:pt idx="0">
                  <c:v>Petrašiūnų sen.</c:v>
                </c:pt>
                <c:pt idx="1">
                  <c:v>Gričiupio sen.</c:v>
                </c:pt>
              </c:strCache>
            </c:strRef>
          </c:cat>
          <c:val>
            <c:numRef>
              <c:f>'2025'!$B$12:$C$12</c:f>
              <c:numCache>
                <c:formatCode>General</c:formatCode>
                <c:ptCount val="2"/>
                <c:pt idx="0">
                  <c:v>1773</c:v>
                </c:pt>
                <c:pt idx="1">
                  <c:v>3133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A6E-4484-82B1-4AF4A6CBDC8D}"/>
            </c:ext>
          </c:extLst>
        </c:ser>
        <c:ser>
          <c:idx val="1"/>
          <c:order val="1"/>
          <c:tx>
            <c:strRef>
              <c:f>'2025'!$A$13</c:f>
              <c:strCache>
                <c:ptCount val="1"/>
                <c:pt idx="0">
                  <c:v>El. būdu</c:v>
                </c:pt>
              </c:strCache>
            </c:strRef>
          </c:tx>
          <c:spPr>
            <a:solidFill>
              <a:schemeClr val="accent2"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lt-L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'2025'!$B$11:$C$11</c:f>
              <c:strCache>
                <c:ptCount val="2"/>
                <c:pt idx="0">
                  <c:v>Petrašiūnų sen.</c:v>
                </c:pt>
                <c:pt idx="1">
                  <c:v>Gričiupio sen.</c:v>
                </c:pt>
              </c:strCache>
            </c:strRef>
          </c:cat>
          <c:val>
            <c:numRef>
              <c:f>'2025'!$B$13:$C$13</c:f>
              <c:numCache>
                <c:formatCode>General</c:formatCode>
                <c:ptCount val="2"/>
                <c:pt idx="0">
                  <c:v>276</c:v>
                </c:pt>
                <c:pt idx="1">
                  <c:v>830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A6E-4484-82B1-4AF4A6CBDC8D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502155400"/>
        <c:axId val="502155728"/>
      </c:barChart>
      <c:catAx>
        <c:axId val="5021554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  <a:headEnd type="none" w="sm" len="sm"/>
            <a:tailEnd type="none" w="sm" len="sm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t-LT"/>
          </a:p>
        </c:txPr>
        <c:crossAx val="502155728"/>
        <c:crosses val="autoZero"/>
        <c:auto val="1"/>
        <c:lblAlgn val="ctr"/>
        <c:lblOffset val="100"/>
        <c:noMultiLvlLbl val="0"/>
      </c:catAx>
      <c:valAx>
        <c:axId val="502155728"/>
        <c:scaling>
          <c:orientation val="minMax"/>
        </c:scaling>
        <c:delete val="0"/>
        <c:axPos val="l"/>
        <c:majorGridlines>
          <c:spPr>
            <a:ln w="9525" cap="flat" cmpd="sng" algn="ctr">
              <a:gradFill>
                <a:gsLst>
                  <a:gs pos="0">
                    <a:schemeClr val="tx1">
                      <a:lumMod val="5000"/>
                      <a:lumOff val="95000"/>
                    </a:schemeClr>
                  </a:gs>
                  <a:gs pos="100000">
                    <a:schemeClr val="tx1">
                      <a:lumMod val="15000"/>
                      <a:lumOff val="85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t-LT"/>
          </a:p>
        </c:txPr>
        <c:crossAx val="5021554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t-L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lt-LT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4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30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  <a:headEnd type="none" w="sm" len="sm"/>
        <a:tailEnd type="none" w="sm" len="sm"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46000">
            <a:schemeClr val="phClr"/>
          </a:gs>
          <a:gs pos="100000">
            <a:schemeClr val="phClr">
              <a:lumMod val="20000"/>
              <a:lumOff val="80000"/>
              <a:alpha val="0"/>
            </a:schemeClr>
          </a:gs>
        </a:gsLst>
        <a:path path="circle">
          <a:fillToRect l="50000" t="-80000" r="50000" b="180000"/>
        </a:path>
      </a:gradFill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tx1">
                <a:lumMod val="5000"/>
                <a:lumOff val="95000"/>
              </a:schemeClr>
            </a:gs>
            <a:gs pos="100000">
              <a:schemeClr val="tx1">
                <a:lumMod val="15000"/>
                <a:lumOff val="85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tx1">
                <a:lumMod val="5000"/>
                <a:lumOff val="95000"/>
              </a:schemeClr>
            </a:gs>
            <a:gs pos="100000">
              <a:schemeClr val="tx1">
                <a:lumMod val="15000"/>
                <a:lumOff val="8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1" kern="1200" cap="all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0.36965</cdr:x>
      <cdr:y>0.46517</cdr:y>
    </cdr:from>
    <cdr:to>
      <cdr:x>0.63035</cdr:x>
      <cdr:y>0.55962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088656" y="2003247"/>
          <a:ext cx="1473032" cy="40674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lt-LT" sz="1800" b="1" dirty="0">
              <a:solidFill>
                <a:schemeClr val="bg1"/>
              </a:solidFill>
            </a:rPr>
            <a:t>VISO: 2086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0.425</cdr:x>
      <cdr:y>0.09028</cdr:y>
    </cdr:from>
    <cdr:to>
      <cdr:x>0.65826</cdr:x>
      <cdr:y>0.18472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411986" y="247650"/>
          <a:ext cx="774954" cy="25908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lt-LT" sz="1100" dirty="0"/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avadinimo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6"/>
          <p:cNvSpPr>
            <a:spLocks/>
          </p:cNvSpPr>
          <p:nvPr/>
        </p:nvSpPr>
        <p:spPr bwMode="auto">
          <a:xfrm>
            <a:off x="0" y="4324351"/>
            <a:ext cx="1417539" cy="777875"/>
          </a:xfrm>
          <a:custGeom>
            <a:avLst/>
            <a:gdLst>
              <a:gd name="T0" fmla="*/ 287 w 372"/>
              <a:gd name="T1" fmla="*/ 166 h 166"/>
              <a:gd name="T2" fmla="*/ 293 w 372"/>
              <a:gd name="T3" fmla="*/ 164 h 166"/>
              <a:gd name="T4" fmla="*/ 294 w 372"/>
              <a:gd name="T5" fmla="*/ 163 h 166"/>
              <a:gd name="T6" fmla="*/ 370 w 372"/>
              <a:gd name="T7" fmla="*/ 87 h 166"/>
              <a:gd name="T8" fmla="*/ 370 w 372"/>
              <a:gd name="T9" fmla="*/ 78 h 166"/>
              <a:gd name="T10" fmla="*/ 294 w 372"/>
              <a:gd name="T11" fmla="*/ 3 h 166"/>
              <a:gd name="T12" fmla="*/ 293 w 372"/>
              <a:gd name="T13" fmla="*/ 2 h 166"/>
              <a:gd name="T14" fmla="*/ 287 w 372"/>
              <a:gd name="T15" fmla="*/ 0 h 166"/>
              <a:gd name="T16" fmla="*/ 0 w 372"/>
              <a:gd name="T17" fmla="*/ 0 h 166"/>
              <a:gd name="T18" fmla="*/ 0 w 372"/>
              <a:gd name="T19" fmla="*/ 166 h 166"/>
              <a:gd name="T20" fmla="*/ 287 w 372"/>
              <a:gd name="T21" fmla="*/ 166 h 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lt-LT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03736" y="2514601"/>
            <a:ext cx="7243762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03736" y="4777380"/>
            <a:ext cx="7243762" cy="1126283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lt-LT" smtClean="0"/>
              <a:t>Spustelėkite norėdami redaguoti šablono paantraštės stilių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D44370-562B-4090-8CF3-5DBC1A9DF73E}" type="datetimeFigureOut">
              <a:rPr lang="en-US"/>
              <a:pPr>
                <a:defRPr/>
              </a:pPr>
              <a:t>3/12/2026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2098" y="4529139"/>
            <a:ext cx="63331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FA84BE-A0EF-4F76-84E6-0B0741EB88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0014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vadinima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-3870" y="3178175"/>
            <a:ext cx="1291134" cy="508000"/>
          </a:xfrm>
          <a:custGeom>
            <a:avLst/>
            <a:gdLst>
              <a:gd name="T0" fmla="*/ 9248 w 9248"/>
              <a:gd name="T1" fmla="*/ 4701 h 10000"/>
              <a:gd name="T2" fmla="*/ 7915 w 9248"/>
              <a:gd name="T3" fmla="*/ 188 h 10000"/>
              <a:gd name="T4" fmla="*/ 7886 w 9248"/>
              <a:gd name="T5" fmla="*/ 94 h 10000"/>
              <a:gd name="T6" fmla="*/ 7803 w 9248"/>
              <a:gd name="T7" fmla="*/ 0 h 10000"/>
              <a:gd name="T8" fmla="*/ 7275 w 9248"/>
              <a:gd name="T9" fmla="*/ 0 h 10000"/>
              <a:gd name="T10" fmla="*/ 0 w 9248"/>
              <a:gd name="T11" fmla="*/ 70 h 10000"/>
              <a:gd name="T12" fmla="*/ 25 w 9248"/>
              <a:gd name="T13" fmla="*/ 10000 h 10000"/>
              <a:gd name="T14" fmla="*/ 7275 w 9248"/>
              <a:gd name="T15" fmla="*/ 9966 h 10000"/>
              <a:gd name="T16" fmla="*/ 7803 w 9248"/>
              <a:gd name="T17" fmla="*/ 9966 h 10000"/>
              <a:gd name="T18" fmla="*/ 7886 w 9248"/>
              <a:gd name="T19" fmla="*/ 9872 h 10000"/>
              <a:gd name="T20" fmla="*/ 7915 w 9248"/>
              <a:gd name="T21" fmla="*/ 9778 h 10000"/>
              <a:gd name="T22" fmla="*/ 9248 w 9248"/>
              <a:gd name="T23" fmla="*/ 5265 h 10000"/>
              <a:gd name="T24" fmla="*/ 9248 w 9248"/>
              <a:gd name="T25" fmla="*/ 4701 h 1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lt-LT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03735" y="609600"/>
            <a:ext cx="7243762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03735" y="4354046"/>
            <a:ext cx="7243762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D97D99-973C-4D7B-B7F5-8EA7CFA718EF}" type="datetimeFigureOut">
              <a:rPr lang="en-US"/>
              <a:pPr>
                <a:defRPr/>
              </a:pPr>
              <a:t>3/12/2026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2098" y="3244851"/>
            <a:ext cx="63331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A5888F-6D87-4E03-9385-9EF52976B6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9333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siūlymas su antraš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-3870" y="3178175"/>
            <a:ext cx="1291134" cy="508000"/>
          </a:xfrm>
          <a:custGeom>
            <a:avLst/>
            <a:gdLst>
              <a:gd name="T0" fmla="*/ 9248 w 9248"/>
              <a:gd name="T1" fmla="*/ 4701 h 10000"/>
              <a:gd name="T2" fmla="*/ 7915 w 9248"/>
              <a:gd name="T3" fmla="*/ 188 h 10000"/>
              <a:gd name="T4" fmla="*/ 7886 w 9248"/>
              <a:gd name="T5" fmla="*/ 94 h 10000"/>
              <a:gd name="T6" fmla="*/ 7803 w 9248"/>
              <a:gd name="T7" fmla="*/ 0 h 10000"/>
              <a:gd name="T8" fmla="*/ 7275 w 9248"/>
              <a:gd name="T9" fmla="*/ 0 h 10000"/>
              <a:gd name="T10" fmla="*/ 0 w 9248"/>
              <a:gd name="T11" fmla="*/ 70 h 10000"/>
              <a:gd name="T12" fmla="*/ 25 w 9248"/>
              <a:gd name="T13" fmla="*/ 10000 h 10000"/>
              <a:gd name="T14" fmla="*/ 7275 w 9248"/>
              <a:gd name="T15" fmla="*/ 9966 h 10000"/>
              <a:gd name="T16" fmla="*/ 7803 w 9248"/>
              <a:gd name="T17" fmla="*/ 9966 h 10000"/>
              <a:gd name="T18" fmla="*/ 7886 w 9248"/>
              <a:gd name="T19" fmla="*/ 9872 h 10000"/>
              <a:gd name="T20" fmla="*/ 7915 w 9248"/>
              <a:gd name="T21" fmla="*/ 9778 h 10000"/>
              <a:gd name="T22" fmla="*/ 9248 w 9248"/>
              <a:gd name="T23" fmla="*/ 5265 h 10000"/>
              <a:gd name="T24" fmla="*/ 9248 w 9248"/>
              <a:gd name="T25" fmla="*/ 4701 h 1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lt-LT"/>
          </a:p>
        </p:txBody>
      </p:sp>
      <p:sp>
        <p:nvSpPr>
          <p:cNvPr id="6" name="TextBox 36"/>
          <p:cNvSpPr txBox="1">
            <a:spLocks noChangeArrowheads="1"/>
          </p:cNvSpPr>
          <p:nvPr/>
        </p:nvSpPr>
        <p:spPr bwMode="auto">
          <a:xfrm>
            <a:off x="2004417" y="647700"/>
            <a:ext cx="4953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/>
            <a:r>
              <a:rPr lang="en-US" altLang="lt-LT" sz="8000">
                <a:solidFill>
                  <a:schemeClr val="accent1"/>
                </a:solidFill>
                <a:latin typeface="Arial" panose="020B0604020202020204" pitchFamily="34" charset="0"/>
              </a:rPr>
              <a:t>“</a:t>
            </a:r>
          </a:p>
        </p:txBody>
      </p:sp>
      <p:sp>
        <p:nvSpPr>
          <p:cNvPr id="7" name="TextBox 37"/>
          <p:cNvSpPr txBox="1">
            <a:spLocks noChangeArrowheads="1"/>
          </p:cNvSpPr>
          <p:nvPr/>
        </p:nvSpPr>
        <p:spPr bwMode="auto">
          <a:xfrm>
            <a:off x="9030197" y="2905125"/>
            <a:ext cx="4953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/>
            <a:r>
              <a:rPr lang="en-US" altLang="lt-LT" sz="8000">
                <a:solidFill>
                  <a:schemeClr val="accent1"/>
                </a:solidFill>
                <a:latin typeface="Arial" panose="020B0604020202020204" pitchFamily="34" charset="0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15584" y="609600"/>
            <a:ext cx="6820065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660947" y="3505200"/>
            <a:ext cx="6123450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03735" y="4354046"/>
            <a:ext cx="7243762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E3DB69-7F54-48C3-9FB4-1D0F97B4EC5F}" type="datetimeFigureOut">
              <a:rPr lang="en-US"/>
              <a:pPr>
                <a:defRPr/>
              </a:pPr>
              <a:t>3/12/2026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432098" y="3244851"/>
            <a:ext cx="63331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173057-D06A-4E46-BFC6-DCF18C8AA3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5638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ortelės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-3870" y="4911725"/>
            <a:ext cx="1291134" cy="508000"/>
          </a:xfrm>
          <a:custGeom>
            <a:avLst/>
            <a:gdLst>
              <a:gd name="T0" fmla="*/ 9248 w 9248"/>
              <a:gd name="T1" fmla="*/ 4701 h 10000"/>
              <a:gd name="T2" fmla="*/ 7915 w 9248"/>
              <a:gd name="T3" fmla="*/ 188 h 10000"/>
              <a:gd name="T4" fmla="*/ 7886 w 9248"/>
              <a:gd name="T5" fmla="*/ 94 h 10000"/>
              <a:gd name="T6" fmla="*/ 7803 w 9248"/>
              <a:gd name="T7" fmla="*/ 0 h 10000"/>
              <a:gd name="T8" fmla="*/ 7275 w 9248"/>
              <a:gd name="T9" fmla="*/ 0 h 10000"/>
              <a:gd name="T10" fmla="*/ 0 w 9248"/>
              <a:gd name="T11" fmla="*/ 70 h 10000"/>
              <a:gd name="T12" fmla="*/ 25 w 9248"/>
              <a:gd name="T13" fmla="*/ 10000 h 10000"/>
              <a:gd name="T14" fmla="*/ 7275 w 9248"/>
              <a:gd name="T15" fmla="*/ 9966 h 10000"/>
              <a:gd name="T16" fmla="*/ 7803 w 9248"/>
              <a:gd name="T17" fmla="*/ 9966 h 10000"/>
              <a:gd name="T18" fmla="*/ 7886 w 9248"/>
              <a:gd name="T19" fmla="*/ 9872 h 10000"/>
              <a:gd name="T20" fmla="*/ 7915 w 9248"/>
              <a:gd name="T21" fmla="*/ 9778 h 10000"/>
              <a:gd name="T22" fmla="*/ 9248 w 9248"/>
              <a:gd name="T23" fmla="*/ 5265 h 10000"/>
              <a:gd name="T24" fmla="*/ 9248 w 9248"/>
              <a:gd name="T25" fmla="*/ 4701 h 1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lt-LT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03735" y="2438401"/>
            <a:ext cx="7243763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03735" y="5181600"/>
            <a:ext cx="7243763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F9C944-7AFE-4391-B067-D0B05D4AED7C}" type="datetimeFigureOut">
              <a:rPr lang="en-US"/>
              <a:pPr>
                <a:defRPr/>
              </a:pPr>
              <a:t>3/12/2026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2098" y="4983164"/>
            <a:ext cx="63331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D405A9-ECA2-4FF3-81D2-B68B2A2D43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9377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siūlymo pavadinimas kortelė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-3870" y="4911725"/>
            <a:ext cx="1291134" cy="508000"/>
          </a:xfrm>
          <a:custGeom>
            <a:avLst/>
            <a:gdLst>
              <a:gd name="T0" fmla="*/ 9248 w 9248"/>
              <a:gd name="T1" fmla="*/ 4701 h 10000"/>
              <a:gd name="T2" fmla="*/ 7915 w 9248"/>
              <a:gd name="T3" fmla="*/ 188 h 10000"/>
              <a:gd name="T4" fmla="*/ 7886 w 9248"/>
              <a:gd name="T5" fmla="*/ 94 h 10000"/>
              <a:gd name="T6" fmla="*/ 7803 w 9248"/>
              <a:gd name="T7" fmla="*/ 0 h 10000"/>
              <a:gd name="T8" fmla="*/ 7275 w 9248"/>
              <a:gd name="T9" fmla="*/ 0 h 10000"/>
              <a:gd name="T10" fmla="*/ 0 w 9248"/>
              <a:gd name="T11" fmla="*/ 70 h 10000"/>
              <a:gd name="T12" fmla="*/ 25 w 9248"/>
              <a:gd name="T13" fmla="*/ 10000 h 10000"/>
              <a:gd name="T14" fmla="*/ 7275 w 9248"/>
              <a:gd name="T15" fmla="*/ 9966 h 10000"/>
              <a:gd name="T16" fmla="*/ 7803 w 9248"/>
              <a:gd name="T17" fmla="*/ 9966 h 10000"/>
              <a:gd name="T18" fmla="*/ 7886 w 9248"/>
              <a:gd name="T19" fmla="*/ 9872 h 10000"/>
              <a:gd name="T20" fmla="*/ 7915 w 9248"/>
              <a:gd name="T21" fmla="*/ 9778 h 10000"/>
              <a:gd name="T22" fmla="*/ 9248 w 9248"/>
              <a:gd name="T23" fmla="*/ 5265 h 10000"/>
              <a:gd name="T24" fmla="*/ 9248 w 9248"/>
              <a:gd name="T25" fmla="*/ 4701 h 1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lt-LT"/>
          </a:p>
        </p:txBody>
      </p:sp>
      <p:sp>
        <p:nvSpPr>
          <p:cNvPr id="6" name="TextBox 36"/>
          <p:cNvSpPr txBox="1">
            <a:spLocks noChangeArrowheads="1"/>
          </p:cNvSpPr>
          <p:nvPr/>
        </p:nvSpPr>
        <p:spPr bwMode="auto">
          <a:xfrm>
            <a:off x="2004417" y="647700"/>
            <a:ext cx="4953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/>
            <a:r>
              <a:rPr lang="en-US" altLang="lt-LT" sz="8000">
                <a:solidFill>
                  <a:schemeClr val="accent1"/>
                </a:solidFill>
                <a:latin typeface="Arial" panose="020B0604020202020204" pitchFamily="34" charset="0"/>
              </a:rPr>
              <a:t>“</a:t>
            </a:r>
          </a:p>
        </p:txBody>
      </p:sp>
      <p:sp>
        <p:nvSpPr>
          <p:cNvPr id="7" name="TextBox 37"/>
          <p:cNvSpPr txBox="1">
            <a:spLocks noChangeArrowheads="1"/>
          </p:cNvSpPr>
          <p:nvPr/>
        </p:nvSpPr>
        <p:spPr bwMode="auto">
          <a:xfrm>
            <a:off x="9030197" y="2905125"/>
            <a:ext cx="4953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/>
            <a:r>
              <a:rPr lang="en-US" altLang="lt-LT" sz="8000">
                <a:solidFill>
                  <a:schemeClr val="accent1"/>
                </a:solidFill>
                <a:latin typeface="Arial" panose="020B0604020202020204" pitchFamily="34" charset="0"/>
              </a:rPr>
              <a:t>”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315584" y="609600"/>
            <a:ext cx="6820065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103735" y="4343400"/>
            <a:ext cx="7243763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03735" y="5181600"/>
            <a:ext cx="7243763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E838FC-BFD2-4A44-9A2F-8A33423308F0}" type="datetimeFigureOut">
              <a:rPr lang="en-US"/>
              <a:pPr>
                <a:defRPr/>
              </a:pPr>
              <a:t>3/12/2026</a:t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432098" y="4983164"/>
            <a:ext cx="63331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DAA13A-7B00-4BFE-9C5D-1F5152A166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9110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arba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-3870" y="4911725"/>
            <a:ext cx="1291134" cy="508000"/>
          </a:xfrm>
          <a:custGeom>
            <a:avLst/>
            <a:gdLst>
              <a:gd name="T0" fmla="*/ 9248 w 9248"/>
              <a:gd name="T1" fmla="*/ 4701 h 10000"/>
              <a:gd name="T2" fmla="*/ 7915 w 9248"/>
              <a:gd name="T3" fmla="*/ 188 h 10000"/>
              <a:gd name="T4" fmla="*/ 7886 w 9248"/>
              <a:gd name="T5" fmla="*/ 94 h 10000"/>
              <a:gd name="T6" fmla="*/ 7803 w 9248"/>
              <a:gd name="T7" fmla="*/ 0 h 10000"/>
              <a:gd name="T8" fmla="*/ 7275 w 9248"/>
              <a:gd name="T9" fmla="*/ 0 h 10000"/>
              <a:gd name="T10" fmla="*/ 0 w 9248"/>
              <a:gd name="T11" fmla="*/ 70 h 10000"/>
              <a:gd name="T12" fmla="*/ 25 w 9248"/>
              <a:gd name="T13" fmla="*/ 10000 h 10000"/>
              <a:gd name="T14" fmla="*/ 7275 w 9248"/>
              <a:gd name="T15" fmla="*/ 9966 h 10000"/>
              <a:gd name="T16" fmla="*/ 7803 w 9248"/>
              <a:gd name="T17" fmla="*/ 9966 h 10000"/>
              <a:gd name="T18" fmla="*/ 7886 w 9248"/>
              <a:gd name="T19" fmla="*/ 9872 h 10000"/>
              <a:gd name="T20" fmla="*/ 7915 w 9248"/>
              <a:gd name="T21" fmla="*/ 9778 h 10000"/>
              <a:gd name="T22" fmla="*/ 9248 w 9248"/>
              <a:gd name="T23" fmla="*/ 5265 h 10000"/>
              <a:gd name="T24" fmla="*/ 9248 w 9248"/>
              <a:gd name="T25" fmla="*/ 4701 h 1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lt-LT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03735" y="627407"/>
            <a:ext cx="7243762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103735" y="4343400"/>
            <a:ext cx="7243763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03735" y="5181600"/>
            <a:ext cx="7243763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653568-2DCA-4233-B425-3F0318C54387}" type="datetimeFigureOut">
              <a:rPr lang="en-US"/>
              <a:pPr>
                <a:defRPr/>
              </a:pPr>
              <a:t>3/12/2026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432098" y="4983164"/>
            <a:ext cx="63331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223F58-CF97-4ED7-915A-0F6AC3B64C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4187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-3870" y="714375"/>
            <a:ext cx="1291134" cy="508000"/>
          </a:xfrm>
          <a:custGeom>
            <a:avLst/>
            <a:gdLst>
              <a:gd name="T0" fmla="*/ 9248 w 9248"/>
              <a:gd name="T1" fmla="*/ 4701 h 10000"/>
              <a:gd name="T2" fmla="*/ 7915 w 9248"/>
              <a:gd name="T3" fmla="*/ 188 h 10000"/>
              <a:gd name="T4" fmla="*/ 7886 w 9248"/>
              <a:gd name="T5" fmla="*/ 94 h 10000"/>
              <a:gd name="T6" fmla="*/ 7803 w 9248"/>
              <a:gd name="T7" fmla="*/ 0 h 10000"/>
              <a:gd name="T8" fmla="*/ 7275 w 9248"/>
              <a:gd name="T9" fmla="*/ 0 h 10000"/>
              <a:gd name="T10" fmla="*/ 0 w 9248"/>
              <a:gd name="T11" fmla="*/ 70 h 10000"/>
              <a:gd name="T12" fmla="*/ 25 w 9248"/>
              <a:gd name="T13" fmla="*/ 10000 h 10000"/>
              <a:gd name="T14" fmla="*/ 7275 w 9248"/>
              <a:gd name="T15" fmla="*/ 9966 h 10000"/>
              <a:gd name="T16" fmla="*/ 7803 w 9248"/>
              <a:gd name="T17" fmla="*/ 9966 h 10000"/>
              <a:gd name="T18" fmla="*/ 7886 w 9248"/>
              <a:gd name="T19" fmla="*/ 9872 h 10000"/>
              <a:gd name="T20" fmla="*/ 7915 w 9248"/>
              <a:gd name="T21" fmla="*/ 9778 h 10000"/>
              <a:gd name="T22" fmla="*/ 9248 w 9248"/>
              <a:gd name="T23" fmla="*/ 5265 h 10000"/>
              <a:gd name="T24" fmla="*/ 9248 w 9248"/>
              <a:gd name="T25" fmla="*/ 4701 h 1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lt-LT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510662-706F-4176-8B6D-D3AB46C3CBE1}" type="datetimeFigureOut">
              <a:rPr lang="en-US"/>
              <a:pPr>
                <a:defRPr/>
              </a:pPr>
              <a:t>3/12/2026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8A08C9-AA90-462A-88EC-D248AE6C85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3125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us pavadinimas ir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-3870" y="714375"/>
            <a:ext cx="1291134" cy="508000"/>
          </a:xfrm>
          <a:custGeom>
            <a:avLst/>
            <a:gdLst>
              <a:gd name="T0" fmla="*/ 9248 w 9248"/>
              <a:gd name="T1" fmla="*/ 4701 h 10000"/>
              <a:gd name="T2" fmla="*/ 7915 w 9248"/>
              <a:gd name="T3" fmla="*/ 188 h 10000"/>
              <a:gd name="T4" fmla="*/ 7886 w 9248"/>
              <a:gd name="T5" fmla="*/ 94 h 10000"/>
              <a:gd name="T6" fmla="*/ 7803 w 9248"/>
              <a:gd name="T7" fmla="*/ 0 h 10000"/>
              <a:gd name="T8" fmla="*/ 7275 w 9248"/>
              <a:gd name="T9" fmla="*/ 0 h 10000"/>
              <a:gd name="T10" fmla="*/ 0 w 9248"/>
              <a:gd name="T11" fmla="*/ 70 h 10000"/>
              <a:gd name="T12" fmla="*/ 25 w 9248"/>
              <a:gd name="T13" fmla="*/ 10000 h 10000"/>
              <a:gd name="T14" fmla="*/ 7275 w 9248"/>
              <a:gd name="T15" fmla="*/ 9966 h 10000"/>
              <a:gd name="T16" fmla="*/ 7803 w 9248"/>
              <a:gd name="T17" fmla="*/ 9966 h 10000"/>
              <a:gd name="T18" fmla="*/ 7886 w 9248"/>
              <a:gd name="T19" fmla="*/ 9872 h 10000"/>
              <a:gd name="T20" fmla="*/ 7915 w 9248"/>
              <a:gd name="T21" fmla="*/ 9778 h 10000"/>
              <a:gd name="T22" fmla="*/ 9248 w 9248"/>
              <a:gd name="T23" fmla="*/ 5265 h 10000"/>
              <a:gd name="T24" fmla="*/ 9248 w 9248"/>
              <a:gd name="T25" fmla="*/ 4701 h 1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lt-LT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52035" y="627406"/>
            <a:ext cx="1793676" cy="5283817"/>
          </a:xfrm>
        </p:spPr>
        <p:txBody>
          <a:bodyPr vert="eaVert" anchor="ctr"/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03735" y="627406"/>
            <a:ext cx="5262563" cy="5283817"/>
          </a:xfrm>
        </p:spPr>
        <p:txBody>
          <a:bodyPr vert="eaVert"/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682B93-4F75-44F6-9C4F-18A820592573}" type="datetimeFigureOut">
              <a:rPr lang="en-US"/>
              <a:pPr>
                <a:defRPr/>
              </a:pPr>
              <a:t>3/12/2026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F7E395-AB6B-41DC-8377-5DE866E921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1506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-3870" y="714375"/>
            <a:ext cx="1291134" cy="508000"/>
          </a:xfrm>
          <a:custGeom>
            <a:avLst/>
            <a:gdLst>
              <a:gd name="T0" fmla="*/ 9248 w 9248"/>
              <a:gd name="T1" fmla="*/ 4701 h 10000"/>
              <a:gd name="T2" fmla="*/ 7915 w 9248"/>
              <a:gd name="T3" fmla="*/ 188 h 10000"/>
              <a:gd name="T4" fmla="*/ 7886 w 9248"/>
              <a:gd name="T5" fmla="*/ 94 h 10000"/>
              <a:gd name="T6" fmla="*/ 7803 w 9248"/>
              <a:gd name="T7" fmla="*/ 0 h 10000"/>
              <a:gd name="T8" fmla="*/ 7275 w 9248"/>
              <a:gd name="T9" fmla="*/ 0 h 10000"/>
              <a:gd name="T10" fmla="*/ 0 w 9248"/>
              <a:gd name="T11" fmla="*/ 70 h 10000"/>
              <a:gd name="T12" fmla="*/ 25 w 9248"/>
              <a:gd name="T13" fmla="*/ 10000 h 10000"/>
              <a:gd name="T14" fmla="*/ 7275 w 9248"/>
              <a:gd name="T15" fmla="*/ 9966 h 10000"/>
              <a:gd name="T16" fmla="*/ 7803 w 9248"/>
              <a:gd name="T17" fmla="*/ 9966 h 10000"/>
              <a:gd name="T18" fmla="*/ 7886 w 9248"/>
              <a:gd name="T19" fmla="*/ 9872 h 10000"/>
              <a:gd name="T20" fmla="*/ 7915 w 9248"/>
              <a:gd name="T21" fmla="*/ 9778 h 10000"/>
              <a:gd name="T22" fmla="*/ 9248 w 9248"/>
              <a:gd name="T23" fmla="*/ 5265 h 10000"/>
              <a:gd name="T24" fmla="*/ 9248 w 9248"/>
              <a:gd name="T25" fmla="*/ 4701 h 1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lt-LT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06752" y="624110"/>
            <a:ext cx="7240746" cy="1280890"/>
          </a:xfrm>
        </p:spPr>
        <p:txBody>
          <a:bodyPr/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03735" y="2133600"/>
            <a:ext cx="7243763" cy="3777622"/>
          </a:xfrm>
        </p:spPr>
        <p:txBody>
          <a:bodyPr/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8BC1C9-5A96-452F-A4F6-81501B213639}" type="datetimeFigureOut">
              <a:rPr lang="en-US"/>
              <a:pPr>
                <a:defRPr/>
              </a:pPr>
              <a:t>3/12/2026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DE5325-7640-4ACB-AF96-D03B5E1507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4609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kcijos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-3870" y="3178175"/>
            <a:ext cx="1291134" cy="508000"/>
          </a:xfrm>
          <a:custGeom>
            <a:avLst/>
            <a:gdLst>
              <a:gd name="T0" fmla="*/ 9248 w 9248"/>
              <a:gd name="T1" fmla="*/ 4701 h 10000"/>
              <a:gd name="T2" fmla="*/ 7915 w 9248"/>
              <a:gd name="T3" fmla="*/ 188 h 10000"/>
              <a:gd name="T4" fmla="*/ 7886 w 9248"/>
              <a:gd name="T5" fmla="*/ 94 h 10000"/>
              <a:gd name="T6" fmla="*/ 7803 w 9248"/>
              <a:gd name="T7" fmla="*/ 0 h 10000"/>
              <a:gd name="T8" fmla="*/ 7275 w 9248"/>
              <a:gd name="T9" fmla="*/ 0 h 10000"/>
              <a:gd name="T10" fmla="*/ 0 w 9248"/>
              <a:gd name="T11" fmla="*/ 70 h 10000"/>
              <a:gd name="T12" fmla="*/ 25 w 9248"/>
              <a:gd name="T13" fmla="*/ 10000 h 10000"/>
              <a:gd name="T14" fmla="*/ 7275 w 9248"/>
              <a:gd name="T15" fmla="*/ 9966 h 10000"/>
              <a:gd name="T16" fmla="*/ 7803 w 9248"/>
              <a:gd name="T17" fmla="*/ 9966 h 10000"/>
              <a:gd name="T18" fmla="*/ 7886 w 9248"/>
              <a:gd name="T19" fmla="*/ 9872 h 10000"/>
              <a:gd name="T20" fmla="*/ 7915 w 9248"/>
              <a:gd name="T21" fmla="*/ 9778 h 10000"/>
              <a:gd name="T22" fmla="*/ 9248 w 9248"/>
              <a:gd name="T23" fmla="*/ 5265 h 10000"/>
              <a:gd name="T24" fmla="*/ 9248 w 9248"/>
              <a:gd name="T25" fmla="*/ 4701 h 1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lt-LT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03735" y="2058750"/>
            <a:ext cx="7243762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03735" y="3530129"/>
            <a:ext cx="7243762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1E256F-0398-4646-B61B-9129A796225E}" type="datetimeFigureOut">
              <a:rPr lang="en-US"/>
              <a:pPr>
                <a:defRPr/>
              </a:pPr>
              <a:t>3/12/2026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2098" y="3244851"/>
            <a:ext cx="63331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D9CD6C-B3A0-43BE-8FC6-9C9AB18C1C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5241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-3870" y="714375"/>
            <a:ext cx="1291134" cy="508000"/>
          </a:xfrm>
          <a:custGeom>
            <a:avLst/>
            <a:gdLst>
              <a:gd name="T0" fmla="*/ 9248 w 9248"/>
              <a:gd name="T1" fmla="*/ 4701 h 10000"/>
              <a:gd name="T2" fmla="*/ 7915 w 9248"/>
              <a:gd name="T3" fmla="*/ 188 h 10000"/>
              <a:gd name="T4" fmla="*/ 7886 w 9248"/>
              <a:gd name="T5" fmla="*/ 94 h 10000"/>
              <a:gd name="T6" fmla="*/ 7803 w 9248"/>
              <a:gd name="T7" fmla="*/ 0 h 10000"/>
              <a:gd name="T8" fmla="*/ 7275 w 9248"/>
              <a:gd name="T9" fmla="*/ 0 h 10000"/>
              <a:gd name="T10" fmla="*/ 0 w 9248"/>
              <a:gd name="T11" fmla="*/ 70 h 10000"/>
              <a:gd name="T12" fmla="*/ 25 w 9248"/>
              <a:gd name="T13" fmla="*/ 10000 h 10000"/>
              <a:gd name="T14" fmla="*/ 7275 w 9248"/>
              <a:gd name="T15" fmla="*/ 9966 h 10000"/>
              <a:gd name="T16" fmla="*/ 7803 w 9248"/>
              <a:gd name="T17" fmla="*/ 9966 h 10000"/>
              <a:gd name="T18" fmla="*/ 7886 w 9248"/>
              <a:gd name="T19" fmla="*/ 9872 h 10000"/>
              <a:gd name="T20" fmla="*/ 7915 w 9248"/>
              <a:gd name="T21" fmla="*/ 9778 h 10000"/>
              <a:gd name="T22" fmla="*/ 9248 w 9248"/>
              <a:gd name="T23" fmla="*/ 5265 h 10000"/>
              <a:gd name="T24" fmla="*/ 9248 w 9248"/>
              <a:gd name="T25" fmla="*/ 4701 h 1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lt-LT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03735" y="2133600"/>
            <a:ext cx="3505015" cy="3777622"/>
          </a:xfrm>
        </p:spPr>
        <p:txBody>
          <a:bodyPr>
            <a:normAutofit/>
          </a:bodyPr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42482" y="2126222"/>
            <a:ext cx="3505015" cy="3777622"/>
          </a:xfrm>
        </p:spPr>
        <p:txBody>
          <a:bodyPr>
            <a:normAutofit/>
          </a:bodyPr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0EBFD6-07E2-4CA6-AE3D-44D7CD06447A}" type="datetimeFigureOut">
              <a:rPr lang="en-US"/>
              <a:pPr>
                <a:defRPr/>
              </a:pPr>
              <a:t>3/12/2026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A7B48D-A267-44F0-9ABF-941357EE2E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3409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11"/>
          <p:cNvSpPr>
            <a:spLocks/>
          </p:cNvSpPr>
          <p:nvPr/>
        </p:nvSpPr>
        <p:spPr bwMode="auto">
          <a:xfrm flipV="1">
            <a:off x="-3870" y="714375"/>
            <a:ext cx="1291134" cy="508000"/>
          </a:xfrm>
          <a:custGeom>
            <a:avLst/>
            <a:gdLst>
              <a:gd name="T0" fmla="*/ 9248 w 9248"/>
              <a:gd name="T1" fmla="*/ 4701 h 10000"/>
              <a:gd name="T2" fmla="*/ 7915 w 9248"/>
              <a:gd name="T3" fmla="*/ 188 h 10000"/>
              <a:gd name="T4" fmla="*/ 7886 w 9248"/>
              <a:gd name="T5" fmla="*/ 94 h 10000"/>
              <a:gd name="T6" fmla="*/ 7803 w 9248"/>
              <a:gd name="T7" fmla="*/ 0 h 10000"/>
              <a:gd name="T8" fmla="*/ 7275 w 9248"/>
              <a:gd name="T9" fmla="*/ 0 h 10000"/>
              <a:gd name="T10" fmla="*/ 0 w 9248"/>
              <a:gd name="T11" fmla="*/ 70 h 10000"/>
              <a:gd name="T12" fmla="*/ 25 w 9248"/>
              <a:gd name="T13" fmla="*/ 10000 h 10000"/>
              <a:gd name="T14" fmla="*/ 7275 w 9248"/>
              <a:gd name="T15" fmla="*/ 9966 h 10000"/>
              <a:gd name="T16" fmla="*/ 7803 w 9248"/>
              <a:gd name="T17" fmla="*/ 9966 h 10000"/>
              <a:gd name="T18" fmla="*/ 7886 w 9248"/>
              <a:gd name="T19" fmla="*/ 9872 h 10000"/>
              <a:gd name="T20" fmla="*/ 7915 w 9248"/>
              <a:gd name="T21" fmla="*/ 9778 h 10000"/>
              <a:gd name="T22" fmla="*/ 9248 w 9248"/>
              <a:gd name="T23" fmla="*/ 5265 h 10000"/>
              <a:gd name="T24" fmla="*/ 9248 w 9248"/>
              <a:gd name="T25" fmla="*/ 4701 h 1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lt-LT"/>
          </a:p>
        </p:txBody>
      </p:sp>
      <p:sp>
        <p:nvSpPr>
          <p:cNvPr id="10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88240" y="1972703"/>
            <a:ext cx="3244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03735" y="2548966"/>
            <a:ext cx="3528601" cy="3354060"/>
          </a:xfrm>
        </p:spPr>
        <p:txBody>
          <a:bodyPr>
            <a:normAutofit/>
          </a:bodyPr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9137" y="1969475"/>
            <a:ext cx="32491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152" y="2545738"/>
            <a:ext cx="3525173" cy="3354060"/>
          </a:xfrm>
        </p:spPr>
        <p:txBody>
          <a:bodyPr>
            <a:normAutofit/>
          </a:bodyPr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32C837-2E3C-43C0-B272-AD944978069A}" type="datetimeFigureOut">
              <a:rPr lang="en-US"/>
              <a:pPr>
                <a:defRPr/>
              </a:pPr>
              <a:t>3/12/2026</a:t>
            </a:fld>
            <a:endParaRPr lang="en-US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339026-96D9-48CB-A205-69A1301E8F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9589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11"/>
          <p:cNvSpPr>
            <a:spLocks/>
          </p:cNvSpPr>
          <p:nvPr/>
        </p:nvSpPr>
        <p:spPr bwMode="auto">
          <a:xfrm flipV="1">
            <a:off x="-3870" y="714375"/>
            <a:ext cx="1291134" cy="508000"/>
          </a:xfrm>
          <a:custGeom>
            <a:avLst/>
            <a:gdLst>
              <a:gd name="T0" fmla="*/ 9248 w 9248"/>
              <a:gd name="T1" fmla="*/ 4701 h 10000"/>
              <a:gd name="T2" fmla="*/ 7915 w 9248"/>
              <a:gd name="T3" fmla="*/ 188 h 10000"/>
              <a:gd name="T4" fmla="*/ 7886 w 9248"/>
              <a:gd name="T5" fmla="*/ 94 h 10000"/>
              <a:gd name="T6" fmla="*/ 7803 w 9248"/>
              <a:gd name="T7" fmla="*/ 0 h 10000"/>
              <a:gd name="T8" fmla="*/ 7275 w 9248"/>
              <a:gd name="T9" fmla="*/ 0 h 10000"/>
              <a:gd name="T10" fmla="*/ 0 w 9248"/>
              <a:gd name="T11" fmla="*/ 70 h 10000"/>
              <a:gd name="T12" fmla="*/ 25 w 9248"/>
              <a:gd name="T13" fmla="*/ 10000 h 10000"/>
              <a:gd name="T14" fmla="*/ 7275 w 9248"/>
              <a:gd name="T15" fmla="*/ 9966 h 10000"/>
              <a:gd name="T16" fmla="*/ 7803 w 9248"/>
              <a:gd name="T17" fmla="*/ 9966 h 10000"/>
              <a:gd name="T18" fmla="*/ 7886 w 9248"/>
              <a:gd name="T19" fmla="*/ 9872 h 10000"/>
              <a:gd name="T20" fmla="*/ 7915 w 9248"/>
              <a:gd name="T21" fmla="*/ 9778 h 10000"/>
              <a:gd name="T22" fmla="*/ 9248 w 9248"/>
              <a:gd name="T23" fmla="*/ 5265 h 10000"/>
              <a:gd name="T24" fmla="*/ 9248 w 9248"/>
              <a:gd name="T25" fmla="*/ 4701 h 1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lt-LT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46C9B3-F40F-4B3A-A992-E546DA0B5F49}" type="datetimeFigureOut">
              <a:rPr lang="en-US"/>
              <a:pPr>
                <a:defRPr/>
              </a:pPr>
              <a:t>3/12/2026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355DB1-BC2F-450D-A174-2FF7F8ED4D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4804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1"/>
          <p:cNvSpPr>
            <a:spLocks/>
          </p:cNvSpPr>
          <p:nvPr/>
        </p:nvSpPr>
        <p:spPr bwMode="auto">
          <a:xfrm flipV="1">
            <a:off x="-3870" y="714375"/>
            <a:ext cx="1291134" cy="508000"/>
          </a:xfrm>
          <a:custGeom>
            <a:avLst/>
            <a:gdLst>
              <a:gd name="T0" fmla="*/ 9248 w 9248"/>
              <a:gd name="T1" fmla="*/ 4701 h 10000"/>
              <a:gd name="T2" fmla="*/ 7915 w 9248"/>
              <a:gd name="T3" fmla="*/ 188 h 10000"/>
              <a:gd name="T4" fmla="*/ 7886 w 9248"/>
              <a:gd name="T5" fmla="*/ 94 h 10000"/>
              <a:gd name="T6" fmla="*/ 7803 w 9248"/>
              <a:gd name="T7" fmla="*/ 0 h 10000"/>
              <a:gd name="T8" fmla="*/ 7275 w 9248"/>
              <a:gd name="T9" fmla="*/ 0 h 10000"/>
              <a:gd name="T10" fmla="*/ 0 w 9248"/>
              <a:gd name="T11" fmla="*/ 70 h 10000"/>
              <a:gd name="T12" fmla="*/ 25 w 9248"/>
              <a:gd name="T13" fmla="*/ 10000 h 10000"/>
              <a:gd name="T14" fmla="*/ 7275 w 9248"/>
              <a:gd name="T15" fmla="*/ 9966 h 10000"/>
              <a:gd name="T16" fmla="*/ 7803 w 9248"/>
              <a:gd name="T17" fmla="*/ 9966 h 10000"/>
              <a:gd name="T18" fmla="*/ 7886 w 9248"/>
              <a:gd name="T19" fmla="*/ 9872 h 10000"/>
              <a:gd name="T20" fmla="*/ 7915 w 9248"/>
              <a:gd name="T21" fmla="*/ 9778 h 10000"/>
              <a:gd name="T22" fmla="*/ 9248 w 9248"/>
              <a:gd name="T23" fmla="*/ 5265 h 10000"/>
              <a:gd name="T24" fmla="*/ 9248 w 9248"/>
              <a:gd name="T25" fmla="*/ 4701 h 1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lt-LT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45D7B5-102E-4F36-B019-B5DF6C74B0B9}" type="datetimeFigureOut">
              <a:rPr lang="en-US"/>
              <a:pPr>
                <a:defRPr/>
              </a:pPr>
              <a:t>3/12/2026</a:t>
            </a:fld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E1FAF8-6CE0-4665-8FDF-FC489E4A40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6049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uriny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-3870" y="714375"/>
            <a:ext cx="1291134" cy="508000"/>
          </a:xfrm>
          <a:custGeom>
            <a:avLst/>
            <a:gdLst>
              <a:gd name="T0" fmla="*/ 9248 w 9248"/>
              <a:gd name="T1" fmla="*/ 4701 h 10000"/>
              <a:gd name="T2" fmla="*/ 7915 w 9248"/>
              <a:gd name="T3" fmla="*/ 188 h 10000"/>
              <a:gd name="T4" fmla="*/ 7886 w 9248"/>
              <a:gd name="T5" fmla="*/ 94 h 10000"/>
              <a:gd name="T6" fmla="*/ 7803 w 9248"/>
              <a:gd name="T7" fmla="*/ 0 h 10000"/>
              <a:gd name="T8" fmla="*/ 7275 w 9248"/>
              <a:gd name="T9" fmla="*/ 0 h 10000"/>
              <a:gd name="T10" fmla="*/ 0 w 9248"/>
              <a:gd name="T11" fmla="*/ 70 h 10000"/>
              <a:gd name="T12" fmla="*/ 25 w 9248"/>
              <a:gd name="T13" fmla="*/ 10000 h 10000"/>
              <a:gd name="T14" fmla="*/ 7275 w 9248"/>
              <a:gd name="T15" fmla="*/ 9966 h 10000"/>
              <a:gd name="T16" fmla="*/ 7803 w 9248"/>
              <a:gd name="T17" fmla="*/ 9966 h 10000"/>
              <a:gd name="T18" fmla="*/ 7886 w 9248"/>
              <a:gd name="T19" fmla="*/ 9872 h 10000"/>
              <a:gd name="T20" fmla="*/ 7915 w 9248"/>
              <a:gd name="T21" fmla="*/ 9778 h 10000"/>
              <a:gd name="T22" fmla="*/ 9248 w 9248"/>
              <a:gd name="T23" fmla="*/ 5265 h 10000"/>
              <a:gd name="T24" fmla="*/ 9248 w 9248"/>
              <a:gd name="T25" fmla="*/ 4701 h 1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lt-LT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03735" y="446088"/>
            <a:ext cx="284797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37447" y="446089"/>
            <a:ext cx="4210050" cy="5414963"/>
          </a:xfrm>
        </p:spPr>
        <p:txBody>
          <a:bodyPr anchor="ctr">
            <a:normAutofit/>
          </a:bodyPr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03735" y="1598613"/>
            <a:ext cx="284797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0BF151-231A-4970-BD2C-800F6465FAA4}" type="datetimeFigureOut">
              <a:rPr lang="en-US"/>
              <a:pPr>
                <a:defRPr/>
              </a:pPr>
              <a:t>3/12/2026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EF4A18-01B4-4226-832B-FB66CB4C7B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1821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aveikslėli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-3870" y="4911725"/>
            <a:ext cx="1291134" cy="508000"/>
          </a:xfrm>
          <a:custGeom>
            <a:avLst/>
            <a:gdLst>
              <a:gd name="T0" fmla="*/ 9248 w 9248"/>
              <a:gd name="T1" fmla="*/ 4701 h 10000"/>
              <a:gd name="T2" fmla="*/ 7915 w 9248"/>
              <a:gd name="T3" fmla="*/ 188 h 10000"/>
              <a:gd name="T4" fmla="*/ 7886 w 9248"/>
              <a:gd name="T5" fmla="*/ 94 h 10000"/>
              <a:gd name="T6" fmla="*/ 7803 w 9248"/>
              <a:gd name="T7" fmla="*/ 0 h 10000"/>
              <a:gd name="T8" fmla="*/ 7275 w 9248"/>
              <a:gd name="T9" fmla="*/ 0 h 10000"/>
              <a:gd name="T10" fmla="*/ 0 w 9248"/>
              <a:gd name="T11" fmla="*/ 70 h 10000"/>
              <a:gd name="T12" fmla="*/ 25 w 9248"/>
              <a:gd name="T13" fmla="*/ 10000 h 10000"/>
              <a:gd name="T14" fmla="*/ 7275 w 9248"/>
              <a:gd name="T15" fmla="*/ 9966 h 10000"/>
              <a:gd name="T16" fmla="*/ 7803 w 9248"/>
              <a:gd name="T17" fmla="*/ 9966 h 10000"/>
              <a:gd name="T18" fmla="*/ 7886 w 9248"/>
              <a:gd name="T19" fmla="*/ 9872 h 10000"/>
              <a:gd name="T20" fmla="*/ 7915 w 9248"/>
              <a:gd name="T21" fmla="*/ 9778 h 10000"/>
              <a:gd name="T22" fmla="*/ 9248 w 9248"/>
              <a:gd name="T23" fmla="*/ 5265 h 10000"/>
              <a:gd name="T24" fmla="*/ 9248 w 9248"/>
              <a:gd name="T25" fmla="*/ 4701 h 1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lt-LT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03735" y="4800600"/>
            <a:ext cx="7243763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103735" y="634965"/>
            <a:ext cx="7243763" cy="3854970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lt-LT" noProof="0" smtClean="0"/>
              <a:t>Spustelėkite piktogr. norėdami įtraukti pav.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03735" y="5367338"/>
            <a:ext cx="7243763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06D052-4A49-4598-929E-682E555F6556}" type="datetimeFigureOut">
              <a:rPr lang="en-US"/>
              <a:pPr>
                <a:defRPr/>
              </a:pPr>
              <a:t>3/12/2026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2098" y="4983164"/>
            <a:ext cx="63331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B0AB64-EA11-4C85-A00F-4DF572B491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643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2"/>
          <p:cNvGrpSpPr>
            <a:grpSpLocks/>
          </p:cNvGrpSpPr>
          <p:nvPr/>
        </p:nvGrpSpPr>
        <p:grpSpPr bwMode="auto">
          <a:xfrm>
            <a:off x="0" y="228601"/>
            <a:ext cx="2316559" cy="6638925"/>
            <a:chOff x="2487613" y="285750"/>
            <a:chExt cx="2428875" cy="5654676"/>
          </a:xfrm>
        </p:grpSpPr>
        <p:sp>
          <p:nvSpPr>
            <p:cNvPr id="1046" name="Freeform 11"/>
            <p:cNvSpPr>
              <a:spLocks/>
            </p:cNvSpPr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>
                <a:gd name="T0" fmla="*/ 22 w 22"/>
                <a:gd name="T1" fmla="*/ 136 h 136"/>
                <a:gd name="T2" fmla="*/ 17 w 22"/>
                <a:gd name="T3" fmla="*/ 80 h 136"/>
                <a:gd name="T4" fmla="*/ 0 w 22"/>
                <a:gd name="T5" fmla="*/ 0 h 136"/>
                <a:gd name="T6" fmla="*/ 0 w 22"/>
                <a:gd name="T7" fmla="*/ 35 h 136"/>
                <a:gd name="T8" fmla="*/ 20 w 22"/>
                <a:gd name="T9" fmla="*/ 124 h 136"/>
                <a:gd name="T10" fmla="*/ 22 w 22"/>
                <a:gd name="T11" fmla="*/ 136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lt-LT"/>
            </a:p>
          </p:txBody>
        </p:sp>
        <p:sp>
          <p:nvSpPr>
            <p:cNvPr id="1047" name="Freeform 12"/>
            <p:cNvSpPr>
              <a:spLocks/>
            </p:cNvSpPr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>
                <a:gd name="T0" fmla="*/ 86 w 140"/>
                <a:gd name="T1" fmla="*/ 350 h 504"/>
                <a:gd name="T2" fmla="*/ 139 w 140"/>
                <a:gd name="T3" fmla="*/ 504 h 504"/>
                <a:gd name="T4" fmla="*/ 140 w 140"/>
                <a:gd name="T5" fmla="*/ 478 h 504"/>
                <a:gd name="T6" fmla="*/ 95 w 140"/>
                <a:gd name="T7" fmla="*/ 347 h 504"/>
                <a:gd name="T8" fmla="*/ 0 w 140"/>
                <a:gd name="T9" fmla="*/ 0 h 504"/>
                <a:gd name="T10" fmla="*/ 6 w 140"/>
                <a:gd name="T11" fmla="*/ 61 h 504"/>
                <a:gd name="T12" fmla="*/ 86 w 140"/>
                <a:gd name="T13" fmla="*/ 350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lt-LT"/>
            </a:p>
          </p:txBody>
        </p:sp>
        <p:sp>
          <p:nvSpPr>
            <p:cNvPr id="1048" name="Freeform 13"/>
            <p:cNvSpPr>
              <a:spLocks/>
            </p:cNvSpPr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>
                <a:gd name="T0" fmla="*/ 8 w 132"/>
                <a:gd name="T1" fmla="*/ 22 h 308"/>
                <a:gd name="T2" fmla="*/ 0 w 132"/>
                <a:gd name="T3" fmla="*/ 0 h 308"/>
                <a:gd name="T4" fmla="*/ 0 w 132"/>
                <a:gd name="T5" fmla="*/ 29 h 308"/>
                <a:gd name="T6" fmla="*/ 68 w 132"/>
                <a:gd name="T7" fmla="*/ 194 h 308"/>
                <a:gd name="T8" fmla="*/ 123 w 132"/>
                <a:gd name="T9" fmla="*/ 308 h 308"/>
                <a:gd name="T10" fmla="*/ 132 w 132"/>
                <a:gd name="T11" fmla="*/ 308 h 308"/>
                <a:gd name="T12" fmla="*/ 77 w 132"/>
                <a:gd name="T13" fmla="*/ 190 h 308"/>
                <a:gd name="T14" fmla="*/ 8 w 132"/>
                <a:gd name="T15" fmla="*/ 22 h 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lt-LT"/>
            </a:p>
          </p:txBody>
        </p:sp>
        <p:sp>
          <p:nvSpPr>
            <p:cNvPr id="1049" name="Freeform 14"/>
            <p:cNvSpPr>
              <a:spLocks/>
            </p:cNvSpPr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>
                <a:gd name="T0" fmla="*/ 28 w 37"/>
                <a:gd name="T1" fmla="*/ 79 h 79"/>
                <a:gd name="T2" fmla="*/ 37 w 37"/>
                <a:gd name="T3" fmla="*/ 79 h 79"/>
                <a:gd name="T4" fmla="*/ 0 w 37"/>
                <a:gd name="T5" fmla="*/ 0 h 79"/>
                <a:gd name="T6" fmla="*/ 28 w 37"/>
                <a:gd name="T7" fmla="*/ 7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lt-LT"/>
            </a:p>
          </p:txBody>
        </p:sp>
        <p:sp>
          <p:nvSpPr>
            <p:cNvPr id="1050" name="Freeform 15"/>
            <p:cNvSpPr>
              <a:spLocks/>
            </p:cNvSpPr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>
                <a:gd name="T0" fmla="*/ 162 w 178"/>
                <a:gd name="T1" fmla="*/ 660 h 722"/>
                <a:gd name="T2" fmla="*/ 116 w 178"/>
                <a:gd name="T3" fmla="*/ 534 h 722"/>
                <a:gd name="T4" fmla="*/ 40 w 178"/>
                <a:gd name="T5" fmla="*/ 236 h 722"/>
                <a:gd name="T6" fmla="*/ 12 w 178"/>
                <a:gd name="T7" fmla="*/ 51 h 722"/>
                <a:gd name="T8" fmla="*/ 0 w 178"/>
                <a:gd name="T9" fmla="*/ 0 h 722"/>
                <a:gd name="T10" fmla="*/ 33 w 178"/>
                <a:gd name="T11" fmla="*/ 237 h 722"/>
                <a:gd name="T12" fmla="*/ 107 w 178"/>
                <a:gd name="T13" fmla="*/ 537 h 722"/>
                <a:gd name="T14" fmla="*/ 160 w 178"/>
                <a:gd name="T15" fmla="*/ 681 h 722"/>
                <a:gd name="T16" fmla="*/ 178 w 178"/>
                <a:gd name="T17" fmla="*/ 722 h 722"/>
                <a:gd name="T18" fmla="*/ 174 w 178"/>
                <a:gd name="T19" fmla="*/ 708 h 722"/>
                <a:gd name="T20" fmla="*/ 162 w 178"/>
                <a:gd name="T21" fmla="*/ 660 h 7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lt-LT"/>
            </a:p>
          </p:txBody>
        </p:sp>
        <p:sp>
          <p:nvSpPr>
            <p:cNvPr id="1051" name="Freeform 16"/>
            <p:cNvSpPr>
              <a:spLocks/>
            </p:cNvSpPr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>
                <a:gd name="T0" fmla="*/ 11 w 23"/>
                <a:gd name="T1" fmla="*/ 577 h 635"/>
                <a:gd name="T2" fmla="*/ 12 w 23"/>
                <a:gd name="T3" fmla="*/ 589 h 635"/>
                <a:gd name="T4" fmla="*/ 22 w 23"/>
                <a:gd name="T5" fmla="*/ 632 h 635"/>
                <a:gd name="T6" fmla="*/ 23 w 23"/>
                <a:gd name="T7" fmla="*/ 635 h 635"/>
                <a:gd name="T8" fmla="*/ 17 w 23"/>
                <a:gd name="T9" fmla="*/ 576 h 635"/>
                <a:gd name="T10" fmla="*/ 5 w 23"/>
                <a:gd name="T11" fmla="*/ 269 h 635"/>
                <a:gd name="T12" fmla="*/ 15 w 23"/>
                <a:gd name="T13" fmla="*/ 0 h 635"/>
                <a:gd name="T14" fmla="*/ 12 w 23"/>
                <a:gd name="T15" fmla="*/ 0 h 635"/>
                <a:gd name="T16" fmla="*/ 1 w 23"/>
                <a:gd name="T17" fmla="*/ 269 h 635"/>
                <a:gd name="T18" fmla="*/ 11 w 23"/>
                <a:gd name="T19" fmla="*/ 577 h 6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lt-LT"/>
            </a:p>
          </p:txBody>
        </p:sp>
        <p:sp>
          <p:nvSpPr>
            <p:cNvPr id="1052" name="Freeform 17"/>
            <p:cNvSpPr>
              <a:spLocks/>
            </p:cNvSpPr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>
                <a:gd name="T0" fmla="*/ 0 w 17"/>
                <a:gd name="T1" fmla="*/ 0 h 107"/>
                <a:gd name="T2" fmla="*/ 5 w 17"/>
                <a:gd name="T3" fmla="*/ 56 h 107"/>
                <a:gd name="T4" fmla="*/ 17 w 17"/>
                <a:gd name="T5" fmla="*/ 107 h 107"/>
                <a:gd name="T6" fmla="*/ 11 w 17"/>
                <a:gd name="T7" fmla="*/ 46 h 107"/>
                <a:gd name="T8" fmla="*/ 10 w 17"/>
                <a:gd name="T9" fmla="*/ 43 h 107"/>
                <a:gd name="T10" fmla="*/ 0 w 17"/>
                <a:gd name="T11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lt-LT"/>
            </a:p>
          </p:txBody>
        </p:sp>
        <p:sp>
          <p:nvSpPr>
            <p:cNvPr id="1053" name="Freeform 18"/>
            <p:cNvSpPr>
              <a:spLocks/>
            </p:cNvSpPr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>
                <a:gd name="T0" fmla="*/ 0 w 41"/>
                <a:gd name="T1" fmla="*/ 0 h 222"/>
                <a:gd name="T2" fmla="*/ 5 w 41"/>
                <a:gd name="T3" fmla="*/ 93 h 222"/>
                <a:gd name="T4" fmla="*/ 17 w 41"/>
                <a:gd name="T5" fmla="*/ 166 h 222"/>
                <a:gd name="T6" fmla="*/ 24 w 41"/>
                <a:gd name="T7" fmla="*/ 184 h 222"/>
                <a:gd name="T8" fmla="*/ 41 w 41"/>
                <a:gd name="T9" fmla="*/ 222 h 222"/>
                <a:gd name="T10" fmla="*/ 38 w 41"/>
                <a:gd name="T11" fmla="*/ 212 h 222"/>
                <a:gd name="T12" fmla="*/ 13 w 41"/>
                <a:gd name="T13" fmla="*/ 92 h 222"/>
                <a:gd name="T14" fmla="*/ 8 w 41"/>
                <a:gd name="T15" fmla="*/ 22 h 222"/>
                <a:gd name="T16" fmla="*/ 7 w 41"/>
                <a:gd name="T17" fmla="*/ 18 h 222"/>
                <a:gd name="T18" fmla="*/ 0 w 41"/>
                <a:gd name="T19" fmla="*/ 0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lt-LT"/>
            </a:p>
          </p:txBody>
        </p:sp>
        <p:sp>
          <p:nvSpPr>
            <p:cNvPr id="1054" name="Freeform 19"/>
            <p:cNvSpPr>
              <a:spLocks/>
            </p:cNvSpPr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>
                <a:gd name="T0" fmla="*/ 7 w 450"/>
                <a:gd name="T1" fmla="*/ 854 h 878"/>
                <a:gd name="T2" fmla="*/ 50 w 450"/>
                <a:gd name="T3" fmla="*/ 613 h 878"/>
                <a:gd name="T4" fmla="*/ 149 w 450"/>
                <a:gd name="T5" fmla="*/ 388 h 878"/>
                <a:gd name="T6" fmla="*/ 285 w 450"/>
                <a:gd name="T7" fmla="*/ 183 h 878"/>
                <a:gd name="T8" fmla="*/ 364 w 450"/>
                <a:gd name="T9" fmla="*/ 89 h 878"/>
                <a:gd name="T10" fmla="*/ 406 w 450"/>
                <a:gd name="T11" fmla="*/ 44 h 878"/>
                <a:gd name="T12" fmla="*/ 450 w 450"/>
                <a:gd name="T13" fmla="*/ 1 h 878"/>
                <a:gd name="T14" fmla="*/ 450 w 450"/>
                <a:gd name="T15" fmla="*/ 0 h 878"/>
                <a:gd name="T16" fmla="*/ 405 w 450"/>
                <a:gd name="T17" fmla="*/ 43 h 878"/>
                <a:gd name="T18" fmla="*/ 363 w 450"/>
                <a:gd name="T19" fmla="*/ 88 h 878"/>
                <a:gd name="T20" fmla="*/ 283 w 450"/>
                <a:gd name="T21" fmla="*/ 181 h 878"/>
                <a:gd name="T22" fmla="*/ 145 w 450"/>
                <a:gd name="T23" fmla="*/ 386 h 878"/>
                <a:gd name="T24" fmla="*/ 45 w 450"/>
                <a:gd name="T25" fmla="*/ 611 h 878"/>
                <a:gd name="T26" fmla="*/ 0 w 450"/>
                <a:gd name="T27" fmla="*/ 854 h 878"/>
                <a:gd name="T28" fmla="*/ 0 w 450"/>
                <a:gd name="T29" fmla="*/ 859 h 878"/>
                <a:gd name="T30" fmla="*/ 7 w 450"/>
                <a:gd name="T31" fmla="*/ 878 h 878"/>
                <a:gd name="T32" fmla="*/ 7 w 450"/>
                <a:gd name="T33" fmla="*/ 854 h 8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lt-LT"/>
            </a:p>
          </p:txBody>
        </p:sp>
        <p:sp>
          <p:nvSpPr>
            <p:cNvPr id="1055" name="Freeform 20"/>
            <p:cNvSpPr>
              <a:spLocks/>
            </p:cNvSpPr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>
                <a:gd name="T0" fmla="*/ 0 w 35"/>
                <a:gd name="T1" fmla="*/ 0 h 73"/>
                <a:gd name="T2" fmla="*/ 26 w 35"/>
                <a:gd name="T3" fmla="*/ 73 h 73"/>
                <a:gd name="T4" fmla="*/ 35 w 35"/>
                <a:gd name="T5" fmla="*/ 73 h 73"/>
                <a:gd name="T6" fmla="*/ 0 w 35"/>
                <a:gd name="T7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lt-LT"/>
            </a:p>
          </p:txBody>
        </p:sp>
        <p:sp>
          <p:nvSpPr>
            <p:cNvPr id="1056" name="Freeform 21"/>
            <p:cNvSpPr>
              <a:spLocks/>
            </p:cNvSpPr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>
                <a:gd name="T0" fmla="*/ 7 w 8"/>
                <a:gd name="T1" fmla="*/ 44 h 48"/>
                <a:gd name="T2" fmla="*/ 8 w 8"/>
                <a:gd name="T3" fmla="*/ 48 h 48"/>
                <a:gd name="T4" fmla="*/ 8 w 8"/>
                <a:gd name="T5" fmla="*/ 19 h 48"/>
                <a:gd name="T6" fmla="*/ 1 w 8"/>
                <a:gd name="T7" fmla="*/ 0 h 48"/>
                <a:gd name="T8" fmla="*/ 0 w 8"/>
                <a:gd name="T9" fmla="*/ 26 h 48"/>
                <a:gd name="T10" fmla="*/ 7 w 8"/>
                <a:gd name="T11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lt-LT"/>
            </a:p>
          </p:txBody>
        </p:sp>
        <p:sp>
          <p:nvSpPr>
            <p:cNvPr id="1057" name="Freeform 22"/>
            <p:cNvSpPr>
              <a:spLocks/>
            </p:cNvSpPr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>
                <a:gd name="T0" fmla="*/ 7 w 52"/>
                <a:gd name="T1" fmla="*/ 18 h 135"/>
                <a:gd name="T2" fmla="*/ 0 w 52"/>
                <a:gd name="T3" fmla="*/ 0 h 135"/>
                <a:gd name="T4" fmla="*/ 12 w 52"/>
                <a:gd name="T5" fmla="*/ 48 h 135"/>
                <a:gd name="T6" fmla="*/ 16 w 52"/>
                <a:gd name="T7" fmla="*/ 62 h 135"/>
                <a:gd name="T8" fmla="*/ 51 w 52"/>
                <a:gd name="T9" fmla="*/ 135 h 135"/>
                <a:gd name="T10" fmla="*/ 52 w 52"/>
                <a:gd name="T11" fmla="*/ 135 h 135"/>
                <a:gd name="T12" fmla="*/ 24 w 52"/>
                <a:gd name="T13" fmla="*/ 56 h 135"/>
                <a:gd name="T14" fmla="*/ 7 w 52"/>
                <a:gd name="T15" fmla="*/ 18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lt-LT"/>
            </a:p>
          </p:txBody>
        </p:sp>
      </p:grpSp>
      <p:grpSp>
        <p:nvGrpSpPr>
          <p:cNvPr id="1027" name="Group 9"/>
          <p:cNvGrpSpPr>
            <a:grpSpLocks/>
          </p:cNvGrpSpPr>
          <p:nvPr/>
        </p:nvGrpSpPr>
        <p:grpSpPr bwMode="auto">
          <a:xfrm>
            <a:off x="21928" y="0"/>
            <a:ext cx="1915418" cy="6853238"/>
            <a:chOff x="6627813" y="195454"/>
            <a:chExt cx="1952625" cy="5678297"/>
          </a:xfrm>
        </p:grpSpPr>
        <p:sp>
          <p:nvSpPr>
            <p:cNvPr id="1034" name="Freeform 27"/>
            <p:cNvSpPr>
              <a:spLocks/>
            </p:cNvSpPr>
            <p:nvPr/>
          </p:nvSpPr>
          <p:spPr bwMode="auto">
            <a:xfrm>
              <a:off x="6627813" y="195454"/>
              <a:ext cx="409575" cy="3646488"/>
            </a:xfrm>
            <a:custGeom>
              <a:avLst/>
              <a:gdLst>
                <a:gd name="T0" fmla="*/ 7 w 103"/>
                <a:gd name="T1" fmla="*/ 210 h 920"/>
                <a:gd name="T2" fmla="*/ 26 w 103"/>
                <a:gd name="T3" fmla="*/ 445 h 920"/>
                <a:gd name="T4" fmla="*/ 57 w 103"/>
                <a:gd name="T5" fmla="*/ 679 h 920"/>
                <a:gd name="T6" fmla="*/ 101 w 103"/>
                <a:gd name="T7" fmla="*/ 911 h 920"/>
                <a:gd name="T8" fmla="*/ 103 w 103"/>
                <a:gd name="T9" fmla="*/ 920 h 920"/>
                <a:gd name="T10" fmla="*/ 99 w 103"/>
                <a:gd name="T11" fmla="*/ 874 h 920"/>
                <a:gd name="T12" fmla="*/ 99 w 103"/>
                <a:gd name="T13" fmla="*/ 866 h 920"/>
                <a:gd name="T14" fmla="*/ 63 w 103"/>
                <a:gd name="T15" fmla="*/ 678 h 920"/>
                <a:gd name="T16" fmla="*/ 30 w 103"/>
                <a:gd name="T17" fmla="*/ 444 h 920"/>
                <a:gd name="T18" fmla="*/ 9 w 103"/>
                <a:gd name="T19" fmla="*/ 209 h 920"/>
                <a:gd name="T20" fmla="*/ 3 w 103"/>
                <a:gd name="T21" fmla="*/ 92 h 920"/>
                <a:gd name="T22" fmla="*/ 1 w 103"/>
                <a:gd name="T23" fmla="*/ 0 h 920"/>
                <a:gd name="T24" fmla="*/ 0 w 103"/>
                <a:gd name="T25" fmla="*/ 0 h 920"/>
                <a:gd name="T26" fmla="*/ 1 w 103"/>
                <a:gd name="T27" fmla="*/ 92 h 920"/>
                <a:gd name="T28" fmla="*/ 7 w 103"/>
                <a:gd name="T29" fmla="*/ 210 h 9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lt-LT"/>
            </a:p>
          </p:txBody>
        </p:sp>
        <p:sp>
          <p:nvSpPr>
            <p:cNvPr id="1035" name="Freeform 28"/>
            <p:cNvSpPr>
              <a:spLocks/>
            </p:cNvSpPr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>
                <a:gd name="T0" fmla="*/ 53 w 88"/>
                <a:gd name="T1" fmla="*/ 229 h 330"/>
                <a:gd name="T2" fmla="*/ 88 w 88"/>
                <a:gd name="T3" fmla="*/ 330 h 330"/>
                <a:gd name="T4" fmla="*/ 88 w 88"/>
                <a:gd name="T5" fmla="*/ 308 h 330"/>
                <a:gd name="T6" fmla="*/ 88 w 88"/>
                <a:gd name="T7" fmla="*/ 304 h 330"/>
                <a:gd name="T8" fmla="*/ 62 w 88"/>
                <a:gd name="T9" fmla="*/ 226 h 330"/>
                <a:gd name="T10" fmla="*/ 0 w 88"/>
                <a:gd name="T11" fmla="*/ 0 h 330"/>
                <a:gd name="T12" fmla="*/ 7 w 88"/>
                <a:gd name="T13" fmla="*/ 63 h 330"/>
                <a:gd name="T14" fmla="*/ 53 w 88"/>
                <a:gd name="T15" fmla="*/ 229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lt-LT"/>
            </a:p>
          </p:txBody>
        </p:sp>
        <p:sp>
          <p:nvSpPr>
            <p:cNvPr id="1036" name="Freeform 29"/>
            <p:cNvSpPr>
              <a:spLocks/>
            </p:cNvSpPr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>
                <a:gd name="T0" fmla="*/ 6 w 90"/>
                <a:gd name="T1" fmla="*/ 15 h 207"/>
                <a:gd name="T2" fmla="*/ 0 w 90"/>
                <a:gd name="T3" fmla="*/ 0 h 207"/>
                <a:gd name="T4" fmla="*/ 1 w 90"/>
                <a:gd name="T5" fmla="*/ 29 h 207"/>
                <a:gd name="T6" fmla="*/ 42 w 90"/>
                <a:gd name="T7" fmla="*/ 127 h 207"/>
                <a:gd name="T8" fmla="*/ 80 w 90"/>
                <a:gd name="T9" fmla="*/ 207 h 207"/>
                <a:gd name="T10" fmla="*/ 90 w 90"/>
                <a:gd name="T11" fmla="*/ 207 h 207"/>
                <a:gd name="T12" fmla="*/ 50 w 90"/>
                <a:gd name="T13" fmla="*/ 123 h 207"/>
                <a:gd name="T14" fmla="*/ 6 w 90"/>
                <a:gd name="T15" fmla="*/ 15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lt-LT"/>
            </a:p>
          </p:txBody>
        </p:sp>
        <p:sp>
          <p:nvSpPr>
            <p:cNvPr id="1037" name="Freeform 30"/>
            <p:cNvSpPr>
              <a:spLocks/>
            </p:cNvSpPr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>
                <a:gd name="T0" fmla="*/ 101 w 115"/>
                <a:gd name="T1" fmla="*/ 409 h 467"/>
                <a:gd name="T2" fmla="*/ 78 w 115"/>
                <a:gd name="T3" fmla="*/ 344 h 467"/>
                <a:gd name="T4" fmla="*/ 29 w 115"/>
                <a:gd name="T5" fmla="*/ 151 h 467"/>
                <a:gd name="T6" fmla="*/ 13 w 115"/>
                <a:gd name="T7" fmla="*/ 53 h 467"/>
                <a:gd name="T8" fmla="*/ 0 w 115"/>
                <a:gd name="T9" fmla="*/ 0 h 467"/>
                <a:gd name="T10" fmla="*/ 21 w 115"/>
                <a:gd name="T11" fmla="*/ 152 h 467"/>
                <a:gd name="T12" fmla="*/ 69 w 115"/>
                <a:gd name="T13" fmla="*/ 347 h 467"/>
                <a:gd name="T14" fmla="*/ 103 w 115"/>
                <a:gd name="T15" fmla="*/ 441 h 467"/>
                <a:gd name="T16" fmla="*/ 115 w 115"/>
                <a:gd name="T17" fmla="*/ 467 h 467"/>
                <a:gd name="T18" fmla="*/ 112 w 115"/>
                <a:gd name="T19" fmla="*/ 458 h 467"/>
                <a:gd name="T20" fmla="*/ 101 w 115"/>
                <a:gd name="T21" fmla="*/ 409 h 4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lt-LT"/>
            </a:p>
          </p:txBody>
        </p:sp>
        <p:sp>
          <p:nvSpPr>
            <p:cNvPr id="1038" name="Freeform 31"/>
            <p:cNvSpPr>
              <a:spLocks/>
            </p:cNvSpPr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>
                <a:gd name="T0" fmla="*/ 17 w 36"/>
                <a:gd name="T1" fmla="*/ 633 h 633"/>
                <a:gd name="T2" fmla="*/ 13 w 36"/>
                <a:gd name="T3" fmla="*/ 597 h 633"/>
                <a:gd name="T4" fmla="*/ 5 w 36"/>
                <a:gd name="T5" fmla="*/ 398 h 633"/>
                <a:gd name="T6" fmla="*/ 13 w 36"/>
                <a:gd name="T7" fmla="*/ 198 h 633"/>
                <a:gd name="T8" fmla="*/ 22 w 36"/>
                <a:gd name="T9" fmla="*/ 99 h 633"/>
                <a:gd name="T10" fmla="*/ 36 w 36"/>
                <a:gd name="T11" fmla="*/ 0 h 633"/>
                <a:gd name="T12" fmla="*/ 35 w 36"/>
                <a:gd name="T13" fmla="*/ 0 h 633"/>
                <a:gd name="T14" fmla="*/ 20 w 36"/>
                <a:gd name="T15" fmla="*/ 99 h 633"/>
                <a:gd name="T16" fmla="*/ 10 w 36"/>
                <a:gd name="T17" fmla="*/ 198 h 633"/>
                <a:gd name="T18" fmla="*/ 1 w 36"/>
                <a:gd name="T19" fmla="*/ 398 h 633"/>
                <a:gd name="T20" fmla="*/ 7 w 36"/>
                <a:gd name="T21" fmla="*/ 589 h 633"/>
                <a:gd name="T22" fmla="*/ 16 w 36"/>
                <a:gd name="T23" fmla="*/ 632 h 633"/>
                <a:gd name="T24" fmla="*/ 17 w 36"/>
                <a:gd name="T25" fmla="*/ 633 h 6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lt-LT"/>
            </a:p>
          </p:txBody>
        </p:sp>
        <p:sp>
          <p:nvSpPr>
            <p:cNvPr id="1039" name="Freeform 32"/>
            <p:cNvSpPr>
              <a:spLocks/>
            </p:cNvSpPr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>
                <a:gd name="T0" fmla="*/ 22 w 28"/>
                <a:gd name="T1" fmla="*/ 59 h 59"/>
                <a:gd name="T2" fmla="*/ 28 w 28"/>
                <a:gd name="T3" fmla="*/ 59 h 59"/>
                <a:gd name="T4" fmla="*/ 0 w 28"/>
                <a:gd name="T5" fmla="*/ 0 h 59"/>
                <a:gd name="T6" fmla="*/ 22 w 28"/>
                <a:gd name="T7" fmla="*/ 5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lt-LT"/>
            </a:p>
          </p:txBody>
        </p:sp>
        <p:sp>
          <p:nvSpPr>
            <p:cNvPr id="1040" name="Freeform 33"/>
            <p:cNvSpPr>
              <a:spLocks/>
            </p:cNvSpPr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>
                <a:gd name="T0" fmla="*/ 4 w 17"/>
                <a:gd name="T1" fmla="*/ 54 h 107"/>
                <a:gd name="T2" fmla="*/ 17 w 17"/>
                <a:gd name="T3" fmla="*/ 107 h 107"/>
                <a:gd name="T4" fmla="*/ 10 w 17"/>
                <a:gd name="T5" fmla="*/ 44 h 107"/>
                <a:gd name="T6" fmla="*/ 9 w 17"/>
                <a:gd name="T7" fmla="*/ 43 h 107"/>
                <a:gd name="T8" fmla="*/ 0 w 17"/>
                <a:gd name="T9" fmla="*/ 0 h 107"/>
                <a:gd name="T10" fmla="*/ 0 w 17"/>
                <a:gd name="T11" fmla="*/ 8 h 107"/>
                <a:gd name="T12" fmla="*/ 4 w 17"/>
                <a:gd name="T13" fmla="*/ 54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lt-LT"/>
            </a:p>
          </p:txBody>
        </p:sp>
        <p:sp>
          <p:nvSpPr>
            <p:cNvPr id="1041" name="Freeform 34"/>
            <p:cNvSpPr>
              <a:spLocks/>
            </p:cNvSpPr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>
                <a:gd name="T0" fmla="*/ 8 w 294"/>
                <a:gd name="T1" fmla="*/ 553 h 568"/>
                <a:gd name="T2" fmla="*/ 35 w 294"/>
                <a:gd name="T3" fmla="*/ 397 h 568"/>
                <a:gd name="T4" fmla="*/ 99 w 294"/>
                <a:gd name="T5" fmla="*/ 252 h 568"/>
                <a:gd name="T6" fmla="*/ 187 w 294"/>
                <a:gd name="T7" fmla="*/ 119 h 568"/>
                <a:gd name="T8" fmla="*/ 238 w 294"/>
                <a:gd name="T9" fmla="*/ 58 h 568"/>
                <a:gd name="T10" fmla="*/ 265 w 294"/>
                <a:gd name="T11" fmla="*/ 28 h 568"/>
                <a:gd name="T12" fmla="*/ 294 w 294"/>
                <a:gd name="T13" fmla="*/ 0 h 568"/>
                <a:gd name="T14" fmla="*/ 293 w 294"/>
                <a:gd name="T15" fmla="*/ 0 h 568"/>
                <a:gd name="T16" fmla="*/ 264 w 294"/>
                <a:gd name="T17" fmla="*/ 27 h 568"/>
                <a:gd name="T18" fmla="*/ 237 w 294"/>
                <a:gd name="T19" fmla="*/ 56 h 568"/>
                <a:gd name="T20" fmla="*/ 185 w 294"/>
                <a:gd name="T21" fmla="*/ 117 h 568"/>
                <a:gd name="T22" fmla="*/ 95 w 294"/>
                <a:gd name="T23" fmla="*/ 249 h 568"/>
                <a:gd name="T24" fmla="*/ 30 w 294"/>
                <a:gd name="T25" fmla="*/ 396 h 568"/>
                <a:gd name="T26" fmla="*/ 0 w 294"/>
                <a:gd name="T27" fmla="*/ 549 h 568"/>
                <a:gd name="T28" fmla="*/ 7 w 294"/>
                <a:gd name="T29" fmla="*/ 568 h 568"/>
                <a:gd name="T30" fmla="*/ 8 w 294"/>
                <a:gd name="T31" fmla="*/ 553 h 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lt-LT"/>
            </a:p>
          </p:txBody>
        </p:sp>
        <p:sp>
          <p:nvSpPr>
            <p:cNvPr id="1042" name="Freeform 35"/>
            <p:cNvSpPr>
              <a:spLocks/>
            </p:cNvSpPr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>
                <a:gd name="T0" fmla="*/ 0 w 25"/>
                <a:gd name="T1" fmla="*/ 0 h 53"/>
                <a:gd name="T2" fmla="*/ 19 w 25"/>
                <a:gd name="T3" fmla="*/ 53 h 53"/>
                <a:gd name="T4" fmla="*/ 25 w 25"/>
                <a:gd name="T5" fmla="*/ 53 h 53"/>
                <a:gd name="T6" fmla="*/ 0 w 25"/>
                <a:gd name="T7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lt-LT"/>
            </a:p>
          </p:txBody>
        </p:sp>
        <p:sp>
          <p:nvSpPr>
            <p:cNvPr id="1043" name="Freeform 36"/>
            <p:cNvSpPr>
              <a:spLocks/>
            </p:cNvSpPr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>
                <a:gd name="T0" fmla="*/ 0 w 29"/>
                <a:gd name="T1" fmla="*/ 0 h 141"/>
                <a:gd name="T2" fmla="*/ 7 w 29"/>
                <a:gd name="T3" fmla="*/ 89 h 141"/>
                <a:gd name="T4" fmla="*/ 18 w 29"/>
                <a:gd name="T5" fmla="*/ 117 h 141"/>
                <a:gd name="T6" fmla="*/ 29 w 29"/>
                <a:gd name="T7" fmla="*/ 141 h 141"/>
                <a:gd name="T8" fmla="*/ 27 w 29"/>
                <a:gd name="T9" fmla="*/ 135 h 141"/>
                <a:gd name="T10" fmla="*/ 8 w 29"/>
                <a:gd name="T11" fmla="*/ 22 h 141"/>
                <a:gd name="T12" fmla="*/ 4 w 29"/>
                <a:gd name="T13" fmla="*/ 11 h 141"/>
                <a:gd name="T14" fmla="*/ 0 w 29"/>
                <a:gd name="T15" fmla="*/ 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lt-LT"/>
            </a:p>
          </p:txBody>
        </p:sp>
        <p:sp>
          <p:nvSpPr>
            <p:cNvPr id="1044" name="Freeform 37"/>
            <p:cNvSpPr>
              <a:spLocks/>
            </p:cNvSpPr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>
                <a:gd name="T0" fmla="*/ 0 w 8"/>
                <a:gd name="T1" fmla="*/ 26 h 48"/>
                <a:gd name="T2" fmla="*/ 4 w 8"/>
                <a:gd name="T3" fmla="*/ 37 h 48"/>
                <a:gd name="T4" fmla="*/ 8 w 8"/>
                <a:gd name="T5" fmla="*/ 48 h 48"/>
                <a:gd name="T6" fmla="*/ 7 w 8"/>
                <a:gd name="T7" fmla="*/ 19 h 48"/>
                <a:gd name="T8" fmla="*/ 0 w 8"/>
                <a:gd name="T9" fmla="*/ 0 h 48"/>
                <a:gd name="T10" fmla="*/ 0 w 8"/>
                <a:gd name="T11" fmla="*/ 4 h 48"/>
                <a:gd name="T12" fmla="*/ 0 w 8"/>
                <a:gd name="T13" fmla="*/ 26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lt-LT"/>
            </a:p>
          </p:txBody>
        </p:sp>
        <p:sp>
          <p:nvSpPr>
            <p:cNvPr id="1045" name="Freeform 38"/>
            <p:cNvSpPr>
              <a:spLocks/>
            </p:cNvSpPr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>
                <a:gd name="T0" fmla="*/ 11 w 44"/>
                <a:gd name="T1" fmla="*/ 28 h 111"/>
                <a:gd name="T2" fmla="*/ 0 w 44"/>
                <a:gd name="T3" fmla="*/ 0 h 111"/>
                <a:gd name="T4" fmla="*/ 11 w 44"/>
                <a:gd name="T5" fmla="*/ 49 h 111"/>
                <a:gd name="T6" fmla="*/ 14 w 44"/>
                <a:gd name="T7" fmla="*/ 58 h 111"/>
                <a:gd name="T8" fmla="*/ 39 w 44"/>
                <a:gd name="T9" fmla="*/ 111 h 111"/>
                <a:gd name="T10" fmla="*/ 44 w 44"/>
                <a:gd name="T11" fmla="*/ 111 h 111"/>
                <a:gd name="T12" fmla="*/ 22 w 44"/>
                <a:gd name="T13" fmla="*/ 52 h 111"/>
                <a:gd name="T14" fmla="*/ 11 w 44"/>
                <a:gd name="T15" fmla="*/ 28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lt-LT"/>
            </a:p>
          </p:txBody>
        </p:sp>
      </p:grpSp>
      <p:sp>
        <p:nvSpPr>
          <p:cNvPr id="7" name="Rectangle 6"/>
          <p:cNvSpPr/>
          <p:nvPr/>
        </p:nvSpPr>
        <p:spPr>
          <a:xfrm>
            <a:off x="1" y="0"/>
            <a:ext cx="148332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29" name="Title Placeholder 1"/>
          <p:cNvSpPr>
            <a:spLocks noGrp="1"/>
          </p:cNvSpPr>
          <p:nvPr>
            <p:ph type="title"/>
          </p:nvPr>
        </p:nvSpPr>
        <p:spPr bwMode="auto">
          <a:xfrm>
            <a:off x="2106316" y="623888"/>
            <a:ext cx="7241183" cy="128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lt-LT" altLang="lt-LT" smtClean="0"/>
              <a:t>Spustelėję redag. ruoš. pavad. stilių</a:t>
            </a:r>
            <a:endParaRPr lang="en-US" altLang="lt-LT" smtClean="0"/>
          </a:p>
        </p:txBody>
      </p:sp>
      <p:sp>
        <p:nvSpPr>
          <p:cNvPr id="103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103735" y="2133600"/>
            <a:ext cx="7243763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lt-LT" altLang="lt-LT" smtClean="0"/>
              <a:t>Redaguoti šablono teksto stilius</a:t>
            </a:r>
          </a:p>
          <a:p>
            <a:pPr lvl="1"/>
            <a:r>
              <a:rPr lang="lt-LT" altLang="lt-LT" smtClean="0"/>
              <a:t>Antras lygis</a:t>
            </a:r>
          </a:p>
          <a:p>
            <a:pPr lvl="2"/>
            <a:r>
              <a:rPr lang="lt-LT" altLang="lt-LT" smtClean="0"/>
              <a:t>Trečias lygis</a:t>
            </a:r>
          </a:p>
          <a:p>
            <a:pPr lvl="3"/>
            <a:r>
              <a:rPr lang="lt-LT" altLang="lt-LT" smtClean="0"/>
              <a:t>Ketvirtas lygis</a:t>
            </a:r>
          </a:p>
          <a:p>
            <a:pPr lvl="4"/>
            <a:r>
              <a:rPr lang="lt-LT" altLang="lt-LT" smtClean="0"/>
              <a:t>Penktas lygis</a:t>
            </a:r>
            <a:endParaRPr lang="en-US" altLang="lt-LT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418811" y="6130925"/>
            <a:ext cx="931267" cy="369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900" dirty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874942E-67C0-4D19-8032-12763F2E0BF3}" type="datetimeFigureOut">
              <a:rPr lang="en-US"/>
              <a:pPr>
                <a:defRPr/>
              </a:pPr>
              <a:t>3/12/2026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03736" y="6135689"/>
            <a:ext cx="61912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 dirty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2098" y="787401"/>
            <a:ext cx="6333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2000" dirty="0">
                <a:solidFill>
                  <a:srgbClr val="FEFFFF"/>
                </a:solidFill>
                <a:latin typeface="+mn-lt"/>
              </a:defRPr>
            </a:lvl1pPr>
          </a:lstStyle>
          <a:p>
            <a:pPr>
              <a:defRPr/>
            </a:pPr>
            <a:fld id="{D050A608-7E2D-48A2-9DB1-7DD8DE87FC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693" r:id="rId13"/>
    <p:sldLayoutId id="2147483694" r:id="rId14"/>
    <p:sldLayoutId id="2147483695" r:id="rId15"/>
    <p:sldLayoutId id="2147483696" r:id="rId16"/>
  </p:sldLayoutIdLst>
  <p:txStyles>
    <p:titleStyle>
      <a:lvl1pPr algn="l" defTabSz="457200" rtl="0" fontAlgn="base">
        <a:spcBef>
          <a:spcPct val="0"/>
        </a:spcBef>
        <a:spcAft>
          <a:spcPct val="0"/>
        </a:spcAft>
        <a:defRPr sz="3600" kern="1200">
          <a:solidFill>
            <a:srgbClr val="262626"/>
          </a:solidFill>
          <a:latin typeface="+mj-lt"/>
          <a:ea typeface="+mj-ea"/>
          <a:cs typeface="+mj-cs"/>
        </a:defRPr>
      </a:lvl1pPr>
      <a:lvl2pPr algn="l" defTabSz="457200" rtl="0" fontAlgn="base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anose="020B0502020202020204" pitchFamily="34" charset="0"/>
        </a:defRPr>
      </a:lvl2pPr>
      <a:lvl3pPr algn="l" defTabSz="457200" rtl="0" fontAlgn="base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anose="020B0502020202020204" pitchFamily="34" charset="0"/>
        </a:defRPr>
      </a:lvl3pPr>
      <a:lvl4pPr algn="l" defTabSz="457200" rtl="0" fontAlgn="base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anose="020B0502020202020204" pitchFamily="34" charset="0"/>
        </a:defRPr>
      </a:lvl4pPr>
      <a:lvl5pPr algn="l" defTabSz="457200" rtl="0" fontAlgn="base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anose="020B0502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Stačiakampis 8"/>
          <p:cNvSpPr>
            <a:spLocks noChangeArrowheads="1"/>
          </p:cNvSpPr>
          <p:nvPr/>
        </p:nvSpPr>
        <p:spPr bwMode="auto">
          <a:xfrm>
            <a:off x="1279995" y="2142902"/>
            <a:ext cx="8113853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/>
            <a:r>
              <a:rPr lang="lt-LT" altLang="lt-LT" sz="3600" b="1" dirty="0">
                <a:latin typeface="Calisto MT" panose="02040603050505030304" pitchFamily="18" charset="0"/>
              </a:rPr>
              <a:t>KAUNO MIESTO SAVIVALDYBĖS ADMINISTRACIJOS FILIALO </a:t>
            </a:r>
            <a:br>
              <a:rPr lang="lt-LT" altLang="lt-LT" sz="3600" b="1" dirty="0">
                <a:latin typeface="Calisto MT" panose="02040603050505030304" pitchFamily="18" charset="0"/>
              </a:rPr>
            </a:br>
            <a:r>
              <a:rPr lang="lt-LT" altLang="lt-LT" sz="3600" b="1" dirty="0" smtClean="0">
                <a:latin typeface="Calisto MT" panose="02040603050505030304" pitchFamily="18" charset="0"/>
              </a:rPr>
              <a:t>PETRAŠIŪNŲ-GRIČIUPIO SENIŪNIJA</a:t>
            </a:r>
            <a:endParaRPr lang="lt-LT" altLang="lt-LT" sz="3600" b="1" dirty="0">
              <a:latin typeface="Calisto MT" panose="0204060305050503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40184" y="1388701"/>
            <a:ext cx="48490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2400" b="1" dirty="0" smtClean="0"/>
              <a:t>NENAUDOJAMŲ ŽEMĖS SKLYPAI</a:t>
            </a:r>
            <a:endParaRPr lang="lt-LT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969822" y="2129162"/>
            <a:ext cx="4119416" cy="2246769"/>
          </a:xfrm>
          <a:prstGeom prst="rect">
            <a:avLst/>
          </a:prstGeom>
          <a:noFill/>
          <a:ln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lt-LT" sz="2800" b="1" dirty="0" smtClean="0">
                <a:solidFill>
                  <a:srgbClr val="600000"/>
                </a:solidFill>
              </a:rPr>
              <a:t>PETRAŠIŪNŲ </a:t>
            </a:r>
            <a:r>
              <a:rPr lang="lt-LT" sz="2800" b="1" dirty="0" smtClean="0">
                <a:solidFill>
                  <a:srgbClr val="600000"/>
                </a:solidFill>
              </a:rPr>
              <a:t>SENIŪNIJA </a:t>
            </a:r>
            <a:r>
              <a:rPr lang="lt-LT" sz="2800" dirty="0">
                <a:solidFill>
                  <a:schemeClr val="tx1"/>
                </a:solidFill>
              </a:rPr>
              <a:t>Preliminarus: </a:t>
            </a:r>
            <a:r>
              <a:rPr lang="lt-LT" sz="2800" dirty="0" smtClean="0">
                <a:solidFill>
                  <a:schemeClr val="tx1"/>
                </a:solidFill>
              </a:rPr>
              <a:t>48 </a:t>
            </a:r>
            <a:endParaRPr lang="lt-LT" sz="2800" dirty="0">
              <a:solidFill>
                <a:schemeClr val="tx1"/>
              </a:solidFill>
            </a:endParaRPr>
          </a:p>
          <a:p>
            <a:r>
              <a:rPr lang="lt-LT" sz="2800" dirty="0">
                <a:solidFill>
                  <a:schemeClr val="tx1"/>
                </a:solidFill>
              </a:rPr>
              <a:t>Galutinis: </a:t>
            </a:r>
            <a:endParaRPr lang="lt-LT" sz="2800" dirty="0" smtClean="0">
              <a:solidFill>
                <a:schemeClr val="tx1"/>
              </a:solidFill>
            </a:endParaRPr>
          </a:p>
          <a:p>
            <a:r>
              <a:rPr lang="lt-LT" sz="2800" dirty="0" smtClean="0">
                <a:solidFill>
                  <a:schemeClr val="tx1"/>
                </a:solidFill>
              </a:rPr>
              <a:t>10 privačių sklypų</a:t>
            </a:r>
          </a:p>
          <a:p>
            <a:r>
              <a:rPr lang="lt-LT" sz="2800" dirty="0" smtClean="0">
                <a:solidFill>
                  <a:schemeClr val="tx1"/>
                </a:solidFill>
              </a:rPr>
              <a:t>2 valstybiniai sklypai</a:t>
            </a:r>
            <a:endParaRPr lang="lt-LT" sz="2800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689605" y="2117316"/>
            <a:ext cx="3999341" cy="2246769"/>
          </a:xfrm>
          <a:prstGeom prst="rect">
            <a:avLst/>
          </a:prstGeom>
          <a:noFill/>
          <a:ln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lt-LT" sz="2800" b="1" dirty="0">
                <a:solidFill>
                  <a:srgbClr val="600000"/>
                </a:solidFill>
              </a:rPr>
              <a:t>GRIČIUPIO SENIŪNIJA </a:t>
            </a:r>
            <a:r>
              <a:rPr lang="lt-LT" sz="2800" dirty="0">
                <a:solidFill>
                  <a:schemeClr val="tx1"/>
                </a:solidFill>
              </a:rPr>
              <a:t>Preliminarus: </a:t>
            </a:r>
            <a:r>
              <a:rPr lang="lt-LT" sz="2800" dirty="0" smtClean="0">
                <a:solidFill>
                  <a:schemeClr val="tx1"/>
                </a:solidFill>
              </a:rPr>
              <a:t>21 </a:t>
            </a:r>
            <a:endParaRPr lang="lt-LT" sz="2800" dirty="0">
              <a:solidFill>
                <a:schemeClr val="tx1"/>
              </a:solidFill>
            </a:endParaRPr>
          </a:p>
          <a:p>
            <a:r>
              <a:rPr lang="lt-LT" sz="2800" dirty="0" smtClean="0">
                <a:solidFill>
                  <a:schemeClr val="tx1"/>
                </a:solidFill>
              </a:rPr>
              <a:t>Galutinis:</a:t>
            </a:r>
          </a:p>
          <a:p>
            <a:r>
              <a:rPr lang="lt-LT" sz="2800" dirty="0" smtClean="0">
                <a:solidFill>
                  <a:schemeClr val="tx1"/>
                </a:solidFill>
              </a:rPr>
              <a:t>3 </a:t>
            </a:r>
            <a:r>
              <a:rPr lang="lt-LT" sz="2800" dirty="0">
                <a:solidFill>
                  <a:schemeClr val="tx1"/>
                </a:solidFill>
              </a:rPr>
              <a:t>privačių sklypų</a:t>
            </a:r>
          </a:p>
          <a:p>
            <a:r>
              <a:rPr lang="lt-LT" sz="2800" dirty="0" smtClean="0">
                <a:solidFill>
                  <a:schemeClr val="tx1"/>
                </a:solidFill>
              </a:rPr>
              <a:t>1 </a:t>
            </a:r>
            <a:r>
              <a:rPr lang="lt-LT" sz="2800" dirty="0">
                <a:solidFill>
                  <a:schemeClr val="tx1"/>
                </a:solidFill>
              </a:rPr>
              <a:t>valstybiniai </a:t>
            </a:r>
            <a:r>
              <a:rPr lang="lt-LT" sz="2800" dirty="0" smtClean="0">
                <a:solidFill>
                  <a:schemeClr val="tx1"/>
                </a:solidFill>
              </a:rPr>
              <a:t>sklypai</a:t>
            </a:r>
            <a:endParaRPr lang="lt-LT" sz="2800" dirty="0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119746" y="4654727"/>
            <a:ext cx="63592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2400" dirty="0" smtClean="0"/>
              <a:t>Dėl dviejų įtrauktų sklypų vyksta teismai</a:t>
            </a:r>
            <a:r>
              <a:rPr lang="en-US" sz="2400" dirty="0" smtClean="0"/>
              <a:t>!!!</a:t>
            </a:r>
            <a:endParaRPr lang="lt-LT" sz="2400" dirty="0"/>
          </a:p>
        </p:txBody>
      </p:sp>
    </p:spTree>
    <p:extLst>
      <p:ext uri="{BB962C8B-B14F-4D97-AF65-F5344CB8AC3E}">
        <p14:creationId xmlns:p14="http://schemas.microsoft.com/office/powerpoint/2010/main" val="553490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394692" y="613555"/>
            <a:ext cx="80818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3200" b="1" dirty="0" smtClean="0"/>
              <a:t>ATVYKIMO</a:t>
            </a:r>
            <a:r>
              <a:rPr lang="en-US" sz="3200" b="1" dirty="0" smtClean="0"/>
              <a:t> IR </a:t>
            </a:r>
            <a:r>
              <a:rPr lang="lt-LT" sz="3200" b="1" dirty="0" smtClean="0"/>
              <a:t>IŠVYKIMO </a:t>
            </a:r>
            <a:r>
              <a:rPr lang="lt-LT" sz="3200" b="1" dirty="0" smtClean="0"/>
              <a:t>DEKLARAVIMAS</a:t>
            </a:r>
            <a:endParaRPr lang="lt-LT" sz="3200" b="1" dirty="0"/>
          </a:p>
        </p:txBody>
      </p:sp>
      <p:graphicFrame>
        <p:nvGraphicFramePr>
          <p:cNvPr id="9" name="Diagrama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58928968"/>
              </p:ext>
            </p:extLst>
          </p:nvPr>
        </p:nvGraphicFramePr>
        <p:xfrm>
          <a:off x="5209310" y="1895250"/>
          <a:ext cx="4618183" cy="42284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Diagrama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47010849"/>
              </p:ext>
            </p:extLst>
          </p:nvPr>
        </p:nvGraphicFramePr>
        <p:xfrm>
          <a:off x="184728" y="1817254"/>
          <a:ext cx="5650345" cy="43064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extBox 1"/>
          <p:cNvSpPr txBox="1"/>
          <p:nvPr/>
        </p:nvSpPr>
        <p:spPr>
          <a:xfrm>
            <a:off x="6956502" y="3820501"/>
            <a:ext cx="1123798" cy="377956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lt-LT" sz="1800" b="1" dirty="0">
                <a:solidFill>
                  <a:schemeClr val="bg1"/>
                </a:solidFill>
              </a:rPr>
              <a:t>VISO: </a:t>
            </a:r>
            <a:r>
              <a:rPr lang="lt-LT" sz="1800" b="1" dirty="0" smtClean="0">
                <a:solidFill>
                  <a:schemeClr val="bg1"/>
                </a:solidFill>
              </a:rPr>
              <a:t>56</a:t>
            </a:r>
            <a:endParaRPr lang="lt-LT" sz="1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5713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856510" y="240146"/>
            <a:ext cx="749069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t-LT" sz="3200" b="1" dirty="0" smtClean="0"/>
              <a:t>ĮTRAUKIMAS Į GYVENAMOSIOS VIETOS NETURINČIŲ ASMENŲ SĄRAŠA</a:t>
            </a:r>
            <a:endParaRPr lang="lt-LT" sz="3200" b="1" dirty="0"/>
          </a:p>
        </p:txBody>
      </p:sp>
      <p:graphicFrame>
        <p:nvGraphicFramePr>
          <p:cNvPr id="7" name="Diagrama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33503262"/>
              </p:ext>
            </p:extLst>
          </p:nvPr>
        </p:nvGraphicFramePr>
        <p:xfrm>
          <a:off x="2220585" y="1413165"/>
          <a:ext cx="6762540" cy="5181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4862184" y="3634633"/>
            <a:ext cx="12469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b="1" dirty="0">
                <a:solidFill>
                  <a:schemeClr val="bg1"/>
                </a:solidFill>
              </a:rPr>
              <a:t>VISO: </a:t>
            </a:r>
            <a:r>
              <a:rPr lang="lt-LT" b="1" dirty="0" smtClean="0">
                <a:solidFill>
                  <a:schemeClr val="bg1"/>
                </a:solidFill>
              </a:rPr>
              <a:t>542</a:t>
            </a:r>
            <a:endParaRPr lang="lt-LT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4959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87394098"/>
              </p:ext>
            </p:extLst>
          </p:nvPr>
        </p:nvGraphicFramePr>
        <p:xfrm>
          <a:off x="1450108" y="942110"/>
          <a:ext cx="7924801" cy="53570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6326909" y="1618827"/>
            <a:ext cx="22167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dirty="0" smtClean="0"/>
              <a:t>21 </a:t>
            </a:r>
            <a:r>
              <a:rPr lang="en-US" dirty="0" smtClean="0"/>
              <a:t>%</a:t>
            </a:r>
            <a:r>
              <a:rPr lang="lt-LT" dirty="0" smtClean="0"/>
              <a:t> el. paslaugos</a:t>
            </a:r>
            <a:endParaRPr lang="lt-LT" dirty="0"/>
          </a:p>
        </p:txBody>
      </p:sp>
      <p:sp>
        <p:nvSpPr>
          <p:cNvPr id="5" name="TextBox 4"/>
          <p:cNvSpPr txBox="1"/>
          <p:nvPr/>
        </p:nvSpPr>
        <p:spPr>
          <a:xfrm>
            <a:off x="2600037" y="3218874"/>
            <a:ext cx="24430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dirty="0" smtClean="0"/>
              <a:t>13,5 </a:t>
            </a:r>
            <a:r>
              <a:rPr lang="en-US" dirty="0" smtClean="0"/>
              <a:t>%</a:t>
            </a:r>
            <a:r>
              <a:rPr lang="lt-LT" dirty="0" smtClean="0"/>
              <a:t> el. paslaugos</a:t>
            </a:r>
            <a:endParaRPr lang="lt-LT" dirty="0"/>
          </a:p>
        </p:txBody>
      </p:sp>
      <p:sp>
        <p:nvSpPr>
          <p:cNvPr id="2" name="Stačiakampis 1"/>
          <p:cNvSpPr/>
          <p:nvPr/>
        </p:nvSpPr>
        <p:spPr>
          <a:xfrm>
            <a:off x="3143315" y="4031674"/>
            <a:ext cx="13724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t-LT" b="1" dirty="0"/>
              <a:t>VISO: </a:t>
            </a:r>
            <a:r>
              <a:rPr lang="lt-LT" b="1" dirty="0" smtClean="0"/>
              <a:t>2049</a:t>
            </a:r>
            <a:endParaRPr lang="lt-LT" b="1" dirty="0"/>
          </a:p>
        </p:txBody>
      </p:sp>
      <p:sp>
        <p:nvSpPr>
          <p:cNvPr id="6" name="Stačiakampis 5"/>
          <p:cNvSpPr/>
          <p:nvPr/>
        </p:nvSpPr>
        <p:spPr>
          <a:xfrm>
            <a:off x="6757041" y="3403540"/>
            <a:ext cx="13724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t-LT" b="1" dirty="0"/>
              <a:t>VISO: </a:t>
            </a:r>
            <a:r>
              <a:rPr lang="lt-LT" b="1" dirty="0" smtClean="0"/>
              <a:t>3963</a:t>
            </a:r>
            <a:endParaRPr lang="lt-LT" b="1" dirty="0"/>
          </a:p>
        </p:txBody>
      </p:sp>
    </p:spTree>
    <p:extLst>
      <p:ext uri="{BB962C8B-B14F-4D97-AF65-F5344CB8AC3E}">
        <p14:creationId xmlns:p14="http://schemas.microsoft.com/office/powerpoint/2010/main" val="794276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tačiakampis 1"/>
          <p:cNvSpPr/>
          <p:nvPr/>
        </p:nvSpPr>
        <p:spPr>
          <a:xfrm>
            <a:off x="4387577" y="4079686"/>
            <a:ext cx="4120039" cy="132343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lt-LT" sz="8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Pabaiga</a:t>
            </a:r>
          </a:p>
        </p:txBody>
      </p:sp>
    </p:spTree>
    <p:extLst>
      <p:ext uri="{BB962C8B-B14F-4D97-AF65-F5344CB8AC3E}">
        <p14:creationId xmlns:p14="http://schemas.microsoft.com/office/powerpoint/2010/main" val="3667544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aveikslėlis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2361" y="1715646"/>
            <a:ext cx="4112895" cy="3225800"/>
          </a:xfrm>
          <a:prstGeom prst="rect">
            <a:avLst/>
          </a:prstGeom>
        </p:spPr>
      </p:pic>
      <p:pic>
        <p:nvPicPr>
          <p:cNvPr id="6" name="Paveikslėlis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6755" y="1798773"/>
            <a:ext cx="3074139" cy="32258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293123" y="1429441"/>
            <a:ext cx="2407771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lt-LT" dirty="0" smtClean="0"/>
              <a:t>Petrašiūnų seniūnija</a:t>
            </a:r>
            <a:endParaRPr lang="lt-LT" dirty="0"/>
          </a:p>
        </p:txBody>
      </p:sp>
      <p:sp>
        <p:nvSpPr>
          <p:cNvPr id="8" name="TextBox 7"/>
          <p:cNvSpPr txBox="1"/>
          <p:nvPr/>
        </p:nvSpPr>
        <p:spPr>
          <a:xfrm>
            <a:off x="3042902" y="1346314"/>
            <a:ext cx="23893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lt-LT" dirty="0" err="1" smtClean="0"/>
              <a:t>Gričiupio</a:t>
            </a:r>
            <a:r>
              <a:rPr lang="lt-LT" dirty="0" smtClean="0"/>
              <a:t> seniūnija</a:t>
            </a:r>
            <a:endParaRPr lang="lt-LT" dirty="0"/>
          </a:p>
        </p:txBody>
      </p:sp>
      <p:sp>
        <p:nvSpPr>
          <p:cNvPr id="10" name="Rodyklė kairėn-dešinėn 9"/>
          <p:cNvSpPr/>
          <p:nvPr/>
        </p:nvSpPr>
        <p:spPr>
          <a:xfrm>
            <a:off x="5496855" y="2996037"/>
            <a:ext cx="887565" cy="332509"/>
          </a:xfrm>
          <a:prstGeom prst="leftRightArrow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925596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318327" y="73892"/>
            <a:ext cx="49599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b="1" dirty="0" smtClean="0"/>
              <a:t>PETRAŠIŪNŲ-GRIČIUPIO BENDRA TERITORIJA</a:t>
            </a:r>
            <a:endParaRPr lang="lt-LT" b="1" dirty="0"/>
          </a:p>
        </p:txBody>
      </p:sp>
      <p:pic>
        <p:nvPicPr>
          <p:cNvPr id="2" name="Paveikslėlis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713" y="433251"/>
            <a:ext cx="9087153" cy="6424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346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108034" y="1242954"/>
            <a:ext cx="4181764" cy="646331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wrap="square" rtlCol="0">
            <a:spAutoFit/>
          </a:bodyPr>
          <a:lstStyle/>
          <a:p>
            <a:r>
              <a:rPr lang="lt-LT" sz="3600" b="1" dirty="0" smtClean="0"/>
              <a:t>SENIŪNIJŲ PLOTAS</a:t>
            </a:r>
            <a:endParaRPr lang="lt-LT" sz="36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1930400" y="3867013"/>
            <a:ext cx="6668655" cy="1200329"/>
          </a:xfrm>
          <a:prstGeom prst="rect">
            <a:avLst/>
          </a:prstGeom>
          <a:noFill/>
          <a:ln w="25400" cmpd="sng">
            <a:solidFill>
              <a:schemeClr val="tx1"/>
            </a:solidFill>
          </a:ln>
          <a:effectLst>
            <a:outerShdw blurRad="38100" dist="25400" dir="5400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lt-LT" sz="3600" dirty="0" smtClean="0">
                <a:solidFill>
                  <a:schemeClr val="tx2">
                    <a:lumMod val="50000"/>
                  </a:schemeClr>
                </a:solidFill>
              </a:rPr>
              <a:t>Petrašiūnų-</a:t>
            </a:r>
            <a:r>
              <a:rPr lang="lt-LT" sz="3600" dirty="0" err="1" smtClean="0">
                <a:solidFill>
                  <a:schemeClr val="tx2">
                    <a:lumMod val="50000"/>
                  </a:schemeClr>
                </a:solidFill>
              </a:rPr>
              <a:t>Gričiupio</a:t>
            </a:r>
            <a:r>
              <a:rPr lang="lt-LT" sz="3600" dirty="0" smtClean="0">
                <a:solidFill>
                  <a:schemeClr val="tx2">
                    <a:lumMod val="50000"/>
                  </a:schemeClr>
                </a:solidFill>
              </a:rPr>
              <a:t> seniūnija</a:t>
            </a:r>
          </a:p>
          <a:p>
            <a:pPr algn="ctr"/>
            <a:r>
              <a:rPr lang="lt-LT" sz="3600" dirty="0" smtClean="0">
                <a:solidFill>
                  <a:srgbClr val="FF0000"/>
                </a:solidFill>
              </a:rPr>
              <a:t>32 </a:t>
            </a:r>
            <a:r>
              <a:rPr lang="lt-LT" sz="3600" dirty="0">
                <a:solidFill>
                  <a:srgbClr val="FF0000"/>
                </a:solidFill>
              </a:rPr>
              <a:t>km²</a:t>
            </a:r>
          </a:p>
        </p:txBody>
      </p:sp>
      <p:sp>
        <p:nvSpPr>
          <p:cNvPr id="4" name="Rodyklė kairėn-dešinėn 3"/>
          <p:cNvSpPr/>
          <p:nvPr/>
        </p:nvSpPr>
        <p:spPr>
          <a:xfrm>
            <a:off x="4424220" y="2603874"/>
            <a:ext cx="1302327" cy="480291"/>
          </a:xfrm>
          <a:prstGeom prst="leftRightArrow">
            <a:avLst/>
          </a:prstGeom>
          <a:solidFill>
            <a:srgbClr val="990000"/>
          </a:solidFill>
          <a:ln>
            <a:solidFill>
              <a:srgbClr val="6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>
              <a:solidFill>
                <a:srgbClr val="6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25600" y="2167544"/>
            <a:ext cx="2650836" cy="1384995"/>
          </a:xfrm>
          <a:prstGeom prst="rect">
            <a:avLst/>
          </a:prstGeom>
          <a:noFill/>
          <a:ln w="19050">
            <a:solidFill>
              <a:schemeClr val="dk1">
                <a:shade val="90000"/>
              </a:schemeClr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lt-LT" sz="2800" dirty="0">
                <a:solidFill>
                  <a:schemeClr val="tx1"/>
                </a:solidFill>
              </a:rPr>
              <a:t>Petrašiūnų </a:t>
            </a:r>
            <a:r>
              <a:rPr lang="lt-LT" sz="2800" dirty="0" smtClean="0">
                <a:solidFill>
                  <a:schemeClr val="tx1"/>
                </a:solidFill>
              </a:rPr>
              <a:t>seniūnija</a:t>
            </a:r>
          </a:p>
          <a:p>
            <a:pPr algn="ctr"/>
            <a:r>
              <a:rPr lang="lt-LT" sz="2800" dirty="0">
                <a:solidFill>
                  <a:srgbClr val="990000"/>
                </a:solidFill>
              </a:rPr>
              <a:t>28 km²</a:t>
            </a:r>
            <a:endParaRPr lang="lt-LT" sz="2800" dirty="0">
              <a:solidFill>
                <a:srgbClr val="99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874331" y="2167544"/>
            <a:ext cx="2914073" cy="1384995"/>
          </a:xfrm>
          <a:prstGeom prst="rect">
            <a:avLst/>
          </a:prstGeom>
          <a:noFill/>
          <a:ln w="15875"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lt-LT" sz="2800" dirty="0" err="1" smtClean="0">
                <a:solidFill>
                  <a:schemeClr val="tx1"/>
                </a:solidFill>
              </a:rPr>
              <a:t>Gričiupio</a:t>
            </a:r>
            <a:r>
              <a:rPr lang="lt-LT" sz="2800" dirty="0" smtClean="0">
                <a:solidFill>
                  <a:schemeClr val="tx1"/>
                </a:solidFill>
              </a:rPr>
              <a:t> seniūnija</a:t>
            </a:r>
          </a:p>
          <a:p>
            <a:pPr algn="ctr"/>
            <a:r>
              <a:rPr lang="lt-LT" sz="2800" dirty="0">
                <a:solidFill>
                  <a:srgbClr val="990000"/>
                </a:solidFill>
              </a:rPr>
              <a:t>4 km²</a:t>
            </a:r>
            <a:endParaRPr lang="lt-LT" sz="2800" dirty="0">
              <a:solidFill>
                <a:srgbClr val="99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1312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31634" y="2046024"/>
            <a:ext cx="2927929" cy="1384995"/>
          </a:xfrm>
          <a:prstGeom prst="rect">
            <a:avLst/>
          </a:prstGeom>
          <a:noFill/>
          <a:ln w="12700"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lt-LT" sz="2800" dirty="0">
                <a:solidFill>
                  <a:schemeClr val="tx1"/>
                </a:solidFill>
              </a:rPr>
              <a:t>Petrašiūnų </a:t>
            </a:r>
            <a:r>
              <a:rPr lang="lt-LT" sz="2800" dirty="0" smtClean="0">
                <a:solidFill>
                  <a:schemeClr val="tx1"/>
                </a:solidFill>
              </a:rPr>
              <a:t>seniūnija</a:t>
            </a:r>
          </a:p>
          <a:p>
            <a:pPr algn="ctr"/>
            <a:r>
              <a:rPr lang="lt-LT" sz="2800" dirty="0">
                <a:solidFill>
                  <a:srgbClr val="990000"/>
                </a:solidFill>
              </a:rPr>
              <a:t>12 </a:t>
            </a:r>
            <a:r>
              <a:rPr lang="lt-LT" sz="2800" dirty="0" smtClean="0">
                <a:solidFill>
                  <a:srgbClr val="990000"/>
                </a:solidFill>
              </a:rPr>
              <a:t>700</a:t>
            </a:r>
            <a:endParaRPr lang="lt-LT" sz="2800" dirty="0">
              <a:solidFill>
                <a:srgbClr val="99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00616" y="2046023"/>
            <a:ext cx="2914073" cy="1384995"/>
          </a:xfrm>
          <a:prstGeom prst="rect">
            <a:avLst/>
          </a:prstGeom>
          <a:noFill/>
          <a:ln w="12700"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lt-LT" sz="2800" dirty="0" err="1" smtClean="0">
                <a:solidFill>
                  <a:schemeClr val="tx1"/>
                </a:solidFill>
              </a:rPr>
              <a:t>Gričiupio</a:t>
            </a:r>
            <a:r>
              <a:rPr lang="lt-LT" sz="2800" dirty="0" smtClean="0">
                <a:solidFill>
                  <a:schemeClr val="tx1"/>
                </a:solidFill>
              </a:rPr>
              <a:t> seniūnija</a:t>
            </a:r>
          </a:p>
          <a:p>
            <a:pPr algn="ctr"/>
            <a:r>
              <a:rPr lang="lt-LT" sz="2800" dirty="0" smtClean="0">
                <a:solidFill>
                  <a:srgbClr val="990000"/>
                </a:solidFill>
              </a:rPr>
              <a:t>22</a:t>
            </a:r>
            <a:r>
              <a:rPr lang="lt-LT" sz="2800" dirty="0">
                <a:solidFill>
                  <a:srgbClr val="990000"/>
                </a:solidFill>
              </a:rPr>
              <a:t> </a:t>
            </a:r>
            <a:r>
              <a:rPr lang="lt-LT" sz="2800" dirty="0" smtClean="0">
                <a:solidFill>
                  <a:srgbClr val="990000"/>
                </a:solidFill>
              </a:rPr>
              <a:t>700</a:t>
            </a:r>
            <a:endParaRPr lang="lt-LT" sz="2800" dirty="0">
              <a:solidFill>
                <a:srgbClr val="99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31999" y="3754276"/>
            <a:ext cx="6650182" cy="1384995"/>
          </a:xfrm>
          <a:prstGeom prst="rect">
            <a:avLst/>
          </a:prstGeom>
          <a:noFill/>
          <a:ln w="25400" cmpd="sng">
            <a:solidFill>
              <a:schemeClr val="tx1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lt-LT" sz="3600" dirty="0" smtClean="0">
                <a:solidFill>
                  <a:schemeClr val="tx1"/>
                </a:solidFill>
              </a:rPr>
              <a:t>Petrašiūnų-</a:t>
            </a:r>
            <a:r>
              <a:rPr lang="lt-LT" sz="3600" dirty="0" err="1" smtClean="0">
                <a:solidFill>
                  <a:schemeClr val="tx1"/>
                </a:solidFill>
              </a:rPr>
              <a:t>Gričiupio</a:t>
            </a:r>
            <a:r>
              <a:rPr lang="lt-LT" sz="3600" dirty="0" smtClean="0">
                <a:solidFill>
                  <a:schemeClr val="tx1"/>
                </a:solidFill>
              </a:rPr>
              <a:t> seniūnija</a:t>
            </a:r>
          </a:p>
          <a:p>
            <a:pPr algn="ctr"/>
            <a:r>
              <a:rPr lang="lt-LT" sz="4800" dirty="0" smtClean="0">
                <a:solidFill>
                  <a:srgbClr val="FF0000"/>
                </a:solidFill>
              </a:rPr>
              <a:t>35 400</a:t>
            </a:r>
            <a:endParaRPr lang="lt-LT" sz="48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64691" y="1073411"/>
            <a:ext cx="5638801" cy="646331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wrap="square" rtlCol="0">
            <a:spAutoFit/>
          </a:bodyPr>
          <a:lstStyle/>
          <a:p>
            <a:r>
              <a:rPr lang="lt-LT" sz="3600" b="1" dirty="0" smtClean="0"/>
              <a:t>SENIŪNIJŲ GYVENTOJAI</a:t>
            </a:r>
            <a:endParaRPr lang="lt-LT" sz="3600" b="1" dirty="0"/>
          </a:p>
        </p:txBody>
      </p:sp>
      <p:sp>
        <p:nvSpPr>
          <p:cNvPr id="10" name="Rodyklė kairėn-dešinėn 9"/>
          <p:cNvSpPr/>
          <p:nvPr/>
        </p:nvSpPr>
        <p:spPr>
          <a:xfrm>
            <a:off x="4578926" y="2429271"/>
            <a:ext cx="1302327" cy="480291"/>
          </a:xfrm>
          <a:prstGeom prst="leftRightArrow">
            <a:avLst/>
          </a:prstGeom>
          <a:solidFill>
            <a:srgbClr val="99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362413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6329" y="1711337"/>
            <a:ext cx="4599711" cy="2677656"/>
          </a:xfrm>
          <a:prstGeom prst="rect">
            <a:avLst/>
          </a:prstGeom>
          <a:noFill/>
          <a:ln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lt-LT" sz="2800" b="1" dirty="0" smtClean="0">
                <a:solidFill>
                  <a:srgbClr val="600000"/>
                </a:solidFill>
              </a:rPr>
              <a:t>GRIČIUPIO </a:t>
            </a:r>
            <a:r>
              <a:rPr lang="lt-LT" sz="2800" b="1" dirty="0" smtClean="0">
                <a:solidFill>
                  <a:srgbClr val="600000"/>
                </a:solidFill>
              </a:rPr>
              <a:t>SENIŪNIJA</a:t>
            </a:r>
            <a:endParaRPr lang="lt-LT" sz="2800" b="1" dirty="0" smtClean="0">
              <a:solidFill>
                <a:srgbClr val="600000"/>
              </a:solidFill>
            </a:endParaRPr>
          </a:p>
          <a:p>
            <a:pPr marL="457200" indent="-457200">
              <a:buFontTx/>
              <a:buChar char="-"/>
            </a:pPr>
            <a:r>
              <a:rPr lang="lt-LT" sz="2800" dirty="0" smtClean="0">
                <a:solidFill>
                  <a:schemeClr val="tx1"/>
                </a:solidFill>
              </a:rPr>
              <a:t>Pašilės </a:t>
            </a:r>
            <a:r>
              <a:rPr lang="lt-LT" sz="2800" dirty="0">
                <a:solidFill>
                  <a:schemeClr val="tx1"/>
                </a:solidFill>
              </a:rPr>
              <a:t>g</a:t>
            </a:r>
            <a:r>
              <a:rPr lang="lt-LT" sz="2800" dirty="0" smtClean="0">
                <a:solidFill>
                  <a:schemeClr val="tx1"/>
                </a:solidFill>
              </a:rPr>
              <a:t>. – 7104;</a:t>
            </a:r>
          </a:p>
          <a:p>
            <a:pPr marL="457200" indent="-457200">
              <a:buFontTx/>
              <a:buChar char="-"/>
            </a:pPr>
            <a:r>
              <a:rPr lang="lt-LT" sz="2800" dirty="0">
                <a:solidFill>
                  <a:schemeClr val="tx1"/>
                </a:solidFill>
              </a:rPr>
              <a:t>Kovo 11-osios </a:t>
            </a:r>
            <a:r>
              <a:rPr lang="lt-LT" sz="2800" dirty="0" smtClean="0">
                <a:solidFill>
                  <a:schemeClr val="tx1"/>
                </a:solidFill>
              </a:rPr>
              <a:t>- 6435;</a:t>
            </a:r>
          </a:p>
          <a:p>
            <a:pPr marL="457200" indent="-457200">
              <a:buFontTx/>
              <a:buChar char="-"/>
            </a:pPr>
            <a:r>
              <a:rPr lang="lt-LT" sz="2800" dirty="0">
                <a:solidFill>
                  <a:schemeClr val="tx1"/>
                </a:solidFill>
              </a:rPr>
              <a:t>Studentų g. </a:t>
            </a:r>
            <a:r>
              <a:rPr lang="lt-LT" sz="2800" dirty="0" smtClean="0">
                <a:solidFill>
                  <a:schemeClr val="tx1"/>
                </a:solidFill>
              </a:rPr>
              <a:t>- 5144;</a:t>
            </a:r>
          </a:p>
          <a:p>
            <a:pPr marL="457200" indent="-457200">
              <a:buFontTx/>
              <a:buChar char="-"/>
            </a:pPr>
            <a:r>
              <a:rPr lang="lt-LT" sz="2800" dirty="0">
                <a:solidFill>
                  <a:schemeClr val="tx1"/>
                </a:solidFill>
              </a:rPr>
              <a:t>K. Baršausko g</a:t>
            </a:r>
            <a:r>
              <a:rPr lang="lt-LT" sz="2800" dirty="0" smtClean="0">
                <a:solidFill>
                  <a:schemeClr val="tx1"/>
                </a:solidFill>
              </a:rPr>
              <a:t>. - 2993;</a:t>
            </a:r>
          </a:p>
          <a:p>
            <a:pPr marL="457200" indent="-457200">
              <a:buFontTx/>
              <a:buChar char="-"/>
            </a:pPr>
            <a:r>
              <a:rPr lang="lt-LT" sz="2800" dirty="0">
                <a:solidFill>
                  <a:schemeClr val="tx1"/>
                </a:solidFill>
              </a:rPr>
              <a:t>Žuvinto g</a:t>
            </a:r>
            <a:r>
              <a:rPr lang="lt-LT" sz="2800" dirty="0" smtClean="0">
                <a:solidFill>
                  <a:schemeClr val="tx1"/>
                </a:solidFill>
              </a:rPr>
              <a:t>. - 979</a:t>
            </a:r>
            <a:r>
              <a:rPr lang="lt-LT" sz="2800" dirty="0" smtClean="0">
                <a:solidFill>
                  <a:srgbClr val="FFFFCC"/>
                </a:solidFill>
              </a:rPr>
              <a:t>. </a:t>
            </a:r>
            <a:endParaRPr lang="lt-LT" sz="2800" dirty="0">
              <a:solidFill>
                <a:srgbClr val="FFFFCC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33822" y="1926780"/>
            <a:ext cx="4802910" cy="2246769"/>
          </a:xfrm>
          <a:prstGeom prst="rect">
            <a:avLst/>
          </a:prstGeom>
          <a:noFill/>
          <a:ln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lt-LT" sz="2800" b="1" dirty="0" smtClean="0">
                <a:solidFill>
                  <a:srgbClr val="600000"/>
                </a:solidFill>
              </a:rPr>
              <a:t>PETRAŠIŪNŲ </a:t>
            </a:r>
            <a:r>
              <a:rPr lang="lt-LT" sz="2800" b="1" dirty="0" smtClean="0">
                <a:solidFill>
                  <a:srgbClr val="600000"/>
                </a:solidFill>
              </a:rPr>
              <a:t>SENIŪNIJA</a:t>
            </a:r>
            <a:endParaRPr lang="lt-LT" sz="2800" b="1" dirty="0" smtClean="0">
              <a:solidFill>
                <a:srgbClr val="600000"/>
              </a:solidFill>
            </a:endParaRPr>
          </a:p>
          <a:p>
            <a:pPr marL="457200" indent="-457200">
              <a:buFontTx/>
              <a:buChar char="-"/>
            </a:pPr>
            <a:r>
              <a:rPr lang="lt-LT" sz="2800" dirty="0" smtClean="0">
                <a:solidFill>
                  <a:schemeClr val="tx1"/>
                </a:solidFill>
              </a:rPr>
              <a:t>Petrašiūnų - 6246;</a:t>
            </a:r>
          </a:p>
          <a:p>
            <a:pPr marL="457200" indent="-457200">
              <a:buFontTx/>
              <a:buChar char="-"/>
            </a:pPr>
            <a:r>
              <a:rPr lang="lt-LT" sz="2800" dirty="0" smtClean="0">
                <a:solidFill>
                  <a:schemeClr val="tx1"/>
                </a:solidFill>
              </a:rPr>
              <a:t>Palemono -3712;</a:t>
            </a:r>
          </a:p>
          <a:p>
            <a:pPr marL="457200" indent="-457200">
              <a:buFontTx/>
              <a:buChar char="-"/>
            </a:pPr>
            <a:r>
              <a:rPr lang="lt-LT" sz="2800" dirty="0" err="1" smtClean="0">
                <a:solidFill>
                  <a:schemeClr val="tx1"/>
                </a:solidFill>
              </a:rPr>
              <a:t>Amalių</a:t>
            </a:r>
            <a:r>
              <a:rPr lang="lt-LT" sz="2800" dirty="0" smtClean="0">
                <a:solidFill>
                  <a:schemeClr val="tx1"/>
                </a:solidFill>
              </a:rPr>
              <a:t> - 2632;</a:t>
            </a:r>
          </a:p>
          <a:p>
            <a:pPr marL="457200" indent="-457200">
              <a:buFontTx/>
              <a:buChar char="-"/>
            </a:pPr>
            <a:r>
              <a:rPr lang="lt-LT" sz="2800" dirty="0" err="1">
                <a:solidFill>
                  <a:schemeClr val="tx1"/>
                </a:solidFill>
              </a:rPr>
              <a:t>Naujasodžio</a:t>
            </a:r>
            <a:r>
              <a:rPr lang="lt-LT" sz="2800" dirty="0">
                <a:solidFill>
                  <a:schemeClr val="tx1"/>
                </a:solidFill>
              </a:rPr>
              <a:t> </a:t>
            </a:r>
            <a:r>
              <a:rPr lang="lt-LT" sz="2800" dirty="0" smtClean="0">
                <a:solidFill>
                  <a:schemeClr val="tx1"/>
                </a:solidFill>
              </a:rPr>
              <a:t>– 204.</a:t>
            </a:r>
            <a:endParaRPr lang="lt-LT" sz="2800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52095" y="616410"/>
            <a:ext cx="3625273" cy="646331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wrap="square" rtlCol="0">
            <a:spAutoFit/>
          </a:bodyPr>
          <a:lstStyle/>
          <a:p>
            <a:r>
              <a:rPr lang="lt-LT" sz="3600" b="1" dirty="0" smtClean="0"/>
              <a:t>SENIŪNAITIJOS</a:t>
            </a:r>
            <a:endParaRPr lang="lt-LT" sz="36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431642" y="4935417"/>
            <a:ext cx="7666178" cy="1200329"/>
          </a:xfrm>
          <a:prstGeom prst="rect">
            <a:avLst/>
          </a:prstGeom>
          <a:noFill/>
          <a:ln w="25400" cmpd="sng">
            <a:solidFill>
              <a:schemeClr val="tx1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lt-LT" sz="3600" dirty="0">
                <a:solidFill>
                  <a:srgbClr val="360000"/>
                </a:solidFill>
              </a:rPr>
              <a:t>Petrašiūnų-Gričiupio seniūnijoje šiuo metu </a:t>
            </a:r>
            <a:r>
              <a:rPr lang="lt-LT" sz="3600" b="1" dirty="0">
                <a:solidFill>
                  <a:srgbClr val="600000"/>
                </a:solidFill>
              </a:rPr>
              <a:t>yra 9 </a:t>
            </a:r>
            <a:r>
              <a:rPr lang="lt-LT" sz="3600" b="1" dirty="0" err="1">
                <a:solidFill>
                  <a:srgbClr val="600000"/>
                </a:solidFill>
              </a:rPr>
              <a:t>seniūnaitijos</a:t>
            </a:r>
            <a:endParaRPr lang="lt-LT" sz="4800" b="1" dirty="0">
              <a:solidFill>
                <a:srgbClr val="6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9851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14038" y="1938626"/>
            <a:ext cx="4599711" cy="1815882"/>
          </a:xfrm>
          <a:prstGeom prst="rect">
            <a:avLst/>
          </a:prstGeom>
          <a:noFill/>
          <a:ln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lt-LT" sz="2800" b="1" dirty="0" smtClean="0">
                <a:solidFill>
                  <a:srgbClr val="600000"/>
                </a:solidFill>
              </a:rPr>
              <a:t>GRIČIUPIO </a:t>
            </a:r>
            <a:r>
              <a:rPr lang="lt-LT" sz="2800" b="1" dirty="0" smtClean="0">
                <a:solidFill>
                  <a:srgbClr val="600000"/>
                </a:solidFill>
              </a:rPr>
              <a:t>SENIŪNIJA </a:t>
            </a:r>
            <a:r>
              <a:rPr lang="lt-LT" sz="2800" dirty="0" smtClean="0">
                <a:solidFill>
                  <a:schemeClr val="tx1"/>
                </a:solidFill>
              </a:rPr>
              <a:t>Viso: 52 gatvės </a:t>
            </a:r>
          </a:p>
          <a:p>
            <a:r>
              <a:rPr lang="lt-LT" sz="2800" dirty="0" smtClean="0">
                <a:solidFill>
                  <a:schemeClr val="tx1"/>
                </a:solidFill>
              </a:rPr>
              <a:t>Visos asfaltuotos – 100 </a:t>
            </a:r>
            <a:r>
              <a:rPr lang="en-US" sz="2800" dirty="0" smtClean="0">
                <a:solidFill>
                  <a:schemeClr val="tx1"/>
                </a:solidFill>
              </a:rPr>
              <a:t>%</a:t>
            </a:r>
            <a:endParaRPr lang="lt-LT" sz="2800" dirty="0" smtClean="0">
              <a:solidFill>
                <a:schemeClr val="tx1"/>
              </a:solidFill>
            </a:endParaRPr>
          </a:p>
          <a:p>
            <a:r>
              <a:rPr lang="lt-LT" sz="2800" dirty="0" smtClean="0">
                <a:solidFill>
                  <a:schemeClr val="tx1"/>
                </a:solidFill>
              </a:rPr>
              <a:t>2025 - 86 kasimai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033822" y="1926780"/>
            <a:ext cx="4802910" cy="1815882"/>
          </a:xfrm>
          <a:prstGeom prst="rect">
            <a:avLst/>
          </a:prstGeom>
          <a:noFill/>
          <a:ln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lt-LT" sz="2800" b="1" dirty="0" smtClean="0">
                <a:solidFill>
                  <a:srgbClr val="600000"/>
                </a:solidFill>
              </a:rPr>
              <a:t>PETRAŠIŪNŲ </a:t>
            </a:r>
            <a:r>
              <a:rPr lang="lt-LT" sz="2800" b="1" dirty="0" smtClean="0">
                <a:solidFill>
                  <a:srgbClr val="600000"/>
                </a:solidFill>
              </a:rPr>
              <a:t>SENIŪNIJA </a:t>
            </a:r>
            <a:r>
              <a:rPr lang="lt-LT" sz="2800" dirty="0" smtClean="0">
                <a:solidFill>
                  <a:schemeClr val="tx1"/>
                </a:solidFill>
              </a:rPr>
              <a:t>Viso:154 gatvės</a:t>
            </a:r>
          </a:p>
          <a:p>
            <a:r>
              <a:rPr lang="en-US" sz="2800" dirty="0" smtClean="0">
                <a:solidFill>
                  <a:schemeClr val="tx1"/>
                </a:solidFill>
              </a:rPr>
              <a:t>56 </a:t>
            </a:r>
            <a:r>
              <a:rPr lang="en-US" sz="2800" dirty="0" err="1" smtClean="0">
                <a:solidFill>
                  <a:schemeClr val="tx1"/>
                </a:solidFill>
              </a:rPr>
              <a:t>asfaltuotos</a:t>
            </a:r>
            <a:r>
              <a:rPr lang="en-US" sz="2800" dirty="0" smtClean="0">
                <a:solidFill>
                  <a:schemeClr val="tx1"/>
                </a:solidFill>
              </a:rPr>
              <a:t>; </a:t>
            </a:r>
            <a:r>
              <a:rPr lang="lt-LT" sz="2800" dirty="0" smtClean="0">
                <a:solidFill>
                  <a:schemeClr val="tx1"/>
                </a:solidFill>
              </a:rPr>
              <a:t>98 žvyrkeliai</a:t>
            </a:r>
          </a:p>
          <a:p>
            <a:r>
              <a:rPr lang="lt-LT" sz="2800" dirty="0" smtClean="0">
                <a:solidFill>
                  <a:schemeClr val="tx1"/>
                </a:solidFill>
              </a:rPr>
              <a:t>2025 - 66 kasimai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52949" y="3994925"/>
            <a:ext cx="8091051" cy="1200329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lt-LT" sz="3600" dirty="0" smtClean="0">
                <a:solidFill>
                  <a:schemeClr val="tx1"/>
                </a:solidFill>
              </a:rPr>
              <a:t>Petrašiūnų-Gričiupio seniūnijoje </a:t>
            </a:r>
            <a:r>
              <a:rPr lang="en-US" sz="3600" dirty="0" err="1" smtClean="0">
                <a:solidFill>
                  <a:schemeClr val="tx1"/>
                </a:solidFill>
              </a:rPr>
              <a:t>Viso</a:t>
            </a:r>
            <a:r>
              <a:rPr lang="en-US" sz="3600" dirty="0" smtClean="0">
                <a:solidFill>
                  <a:schemeClr val="tx1"/>
                </a:solidFill>
              </a:rPr>
              <a:t>:  </a:t>
            </a:r>
            <a:r>
              <a:rPr lang="en-US" sz="3600" dirty="0" smtClean="0">
                <a:solidFill>
                  <a:srgbClr val="990000"/>
                </a:solidFill>
              </a:rPr>
              <a:t>206</a:t>
            </a:r>
            <a:r>
              <a:rPr lang="lt-LT" sz="3600" dirty="0" smtClean="0"/>
              <a:t> </a:t>
            </a:r>
            <a:r>
              <a:rPr lang="lt-LT" sz="3600" dirty="0" smtClean="0">
                <a:solidFill>
                  <a:schemeClr val="tx1"/>
                </a:solidFill>
              </a:rPr>
              <a:t>(</a:t>
            </a:r>
            <a:r>
              <a:rPr lang="en-US" sz="3600" dirty="0" smtClean="0">
                <a:solidFill>
                  <a:srgbClr val="990000"/>
                </a:solidFill>
              </a:rPr>
              <a:t>108</a:t>
            </a:r>
            <a:r>
              <a:rPr lang="en-US" sz="3600" dirty="0" smtClean="0"/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asfaltas</a:t>
            </a:r>
            <a:r>
              <a:rPr lang="lt-LT" sz="3600" dirty="0" smtClean="0">
                <a:solidFill>
                  <a:schemeClr val="tx1"/>
                </a:solidFill>
              </a:rPr>
              <a:t>;</a:t>
            </a:r>
            <a:r>
              <a:rPr lang="en-US" sz="3600" dirty="0" smtClean="0"/>
              <a:t> </a:t>
            </a:r>
            <a:r>
              <a:rPr lang="en-US" sz="3600" dirty="0" smtClean="0">
                <a:solidFill>
                  <a:srgbClr val="990000"/>
                </a:solidFill>
              </a:rPr>
              <a:t>98</a:t>
            </a:r>
            <a:r>
              <a:rPr lang="en-US" sz="3600" dirty="0" smtClean="0"/>
              <a:t> </a:t>
            </a:r>
            <a:r>
              <a:rPr lang="lt-LT" sz="3600" dirty="0" smtClean="0">
                <a:solidFill>
                  <a:schemeClr val="tx1"/>
                </a:solidFill>
              </a:rPr>
              <a:t>žvyrkeliai)</a:t>
            </a:r>
            <a:endParaRPr lang="lt-LT" sz="4800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44377" y="1028186"/>
            <a:ext cx="1978887" cy="646331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wrap="square" rtlCol="0">
            <a:spAutoFit/>
          </a:bodyPr>
          <a:lstStyle/>
          <a:p>
            <a:r>
              <a:rPr lang="lt-LT" sz="3600" b="1" dirty="0" smtClean="0"/>
              <a:t>GATVĖS</a:t>
            </a:r>
            <a:endParaRPr lang="lt-LT" sz="3600" b="1" dirty="0"/>
          </a:p>
        </p:txBody>
      </p:sp>
    </p:spTree>
    <p:extLst>
      <p:ext uri="{BB962C8B-B14F-4D97-AF65-F5344CB8AC3E}">
        <p14:creationId xmlns:p14="http://schemas.microsoft.com/office/powerpoint/2010/main" val="2961716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49383" y="2328432"/>
            <a:ext cx="4599711" cy="1384995"/>
          </a:xfrm>
          <a:prstGeom prst="rect">
            <a:avLst/>
          </a:prstGeom>
          <a:noFill/>
          <a:ln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lt-LT" sz="2800" b="1" dirty="0" smtClean="0">
                <a:solidFill>
                  <a:srgbClr val="600000"/>
                </a:solidFill>
              </a:rPr>
              <a:t>GRIČIUPIO SENIŪNAITIJOS</a:t>
            </a:r>
          </a:p>
          <a:p>
            <a:r>
              <a:rPr lang="lt-LT" sz="2800" dirty="0" smtClean="0">
                <a:solidFill>
                  <a:schemeClr val="tx1"/>
                </a:solidFill>
              </a:rPr>
              <a:t>Viso – 645;</a:t>
            </a:r>
          </a:p>
          <a:p>
            <a:r>
              <a:rPr lang="lt-LT" sz="2800" dirty="0" smtClean="0">
                <a:solidFill>
                  <a:schemeClr val="tx1"/>
                </a:solidFill>
              </a:rPr>
              <a:t>Daugiabučių – 292.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978402" y="2326786"/>
            <a:ext cx="4802910" cy="1384995"/>
          </a:xfrm>
          <a:prstGeom prst="rect">
            <a:avLst/>
          </a:prstGeom>
          <a:noFill/>
          <a:ln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lt-LT" sz="2800" b="1" dirty="0" smtClean="0">
                <a:solidFill>
                  <a:srgbClr val="600000"/>
                </a:solidFill>
              </a:rPr>
              <a:t>PETRAŠIŪNŲ SENIŪNAITIJOS</a:t>
            </a:r>
          </a:p>
          <a:p>
            <a:r>
              <a:rPr lang="lt-LT" sz="2800" dirty="0">
                <a:solidFill>
                  <a:schemeClr val="tx1"/>
                </a:solidFill>
              </a:rPr>
              <a:t>Viso – </a:t>
            </a:r>
            <a:r>
              <a:rPr lang="lt-LT" sz="2800" dirty="0" smtClean="0">
                <a:solidFill>
                  <a:schemeClr val="tx1"/>
                </a:solidFill>
              </a:rPr>
              <a:t>2280;</a:t>
            </a:r>
            <a:endParaRPr lang="lt-LT" sz="2800" dirty="0">
              <a:solidFill>
                <a:schemeClr val="tx1"/>
              </a:solidFill>
            </a:endParaRPr>
          </a:p>
          <a:p>
            <a:r>
              <a:rPr lang="lt-LT" sz="2800" dirty="0">
                <a:solidFill>
                  <a:schemeClr val="tx1"/>
                </a:solidFill>
              </a:rPr>
              <a:t>Daugiabučių – </a:t>
            </a:r>
            <a:r>
              <a:rPr lang="lt-LT" sz="2800" dirty="0" smtClean="0">
                <a:solidFill>
                  <a:schemeClr val="tx1"/>
                </a:solidFill>
              </a:rPr>
              <a:t>272.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91494" y="3973177"/>
            <a:ext cx="8303488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lt-LT" sz="3600" dirty="0" smtClean="0">
                <a:solidFill>
                  <a:schemeClr val="tx1"/>
                </a:solidFill>
              </a:rPr>
              <a:t>Petrašiūnų-Gričiupio seniūnijoje </a:t>
            </a:r>
            <a:r>
              <a:rPr lang="lt-LT" sz="3600" b="1" dirty="0" smtClean="0">
                <a:solidFill>
                  <a:schemeClr val="tx1"/>
                </a:solidFill>
              </a:rPr>
              <a:t>~</a:t>
            </a:r>
            <a:r>
              <a:rPr lang="lt-LT" sz="3600" b="1" dirty="0" smtClean="0">
                <a:solidFill>
                  <a:srgbClr val="600000"/>
                </a:solidFill>
              </a:rPr>
              <a:t>3000</a:t>
            </a:r>
            <a:r>
              <a:rPr lang="lt-LT" sz="3600" b="1" dirty="0" smtClean="0">
                <a:solidFill>
                  <a:schemeClr val="tx1"/>
                </a:solidFill>
              </a:rPr>
              <a:t> statinių, iš jų </a:t>
            </a:r>
            <a:r>
              <a:rPr lang="lt-LT" sz="3600" b="1" dirty="0" smtClean="0">
                <a:solidFill>
                  <a:srgbClr val="600000"/>
                </a:solidFill>
              </a:rPr>
              <a:t>600</a:t>
            </a:r>
            <a:r>
              <a:rPr lang="lt-LT" sz="3600" b="1" dirty="0" smtClean="0">
                <a:solidFill>
                  <a:schemeClr val="tx1"/>
                </a:solidFill>
              </a:rPr>
              <a:t> daugiabučių</a:t>
            </a:r>
            <a:endParaRPr lang="lt-LT" sz="4800" b="1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47395" y="671250"/>
            <a:ext cx="2246741" cy="646331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wrap="square" rtlCol="0">
            <a:spAutoFit/>
          </a:bodyPr>
          <a:lstStyle/>
          <a:p>
            <a:r>
              <a:rPr lang="lt-LT" sz="3600" b="1" dirty="0" smtClean="0"/>
              <a:t>STATINIAI</a:t>
            </a:r>
            <a:endParaRPr lang="lt-LT" sz="36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814949" y="1448279"/>
            <a:ext cx="6839524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lt-LT" sz="3600" dirty="0" smtClean="0">
                <a:solidFill>
                  <a:schemeClr val="tx1"/>
                </a:solidFill>
              </a:rPr>
              <a:t>Kaune viso statinių ~ 15 000</a:t>
            </a:r>
            <a:endParaRPr lang="lt-LT" sz="4800" dirty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58455" y="5433256"/>
            <a:ext cx="79525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t-LT" dirty="0" smtClean="0"/>
              <a:t>Po sujungimo 4 adresai atiteko Šančių seniūnijai: </a:t>
            </a:r>
          </a:p>
          <a:p>
            <a:pPr algn="ctr"/>
            <a:r>
              <a:rPr lang="lt-LT" dirty="0" smtClean="0"/>
              <a:t>Prancūzų </a:t>
            </a:r>
            <a:r>
              <a:rPr lang="lt-LT" dirty="0"/>
              <a:t>g. 110</a:t>
            </a:r>
            <a:r>
              <a:rPr lang="lt-LT" dirty="0" smtClean="0"/>
              <a:t>, </a:t>
            </a:r>
            <a:r>
              <a:rPr lang="lt-LT" dirty="0"/>
              <a:t>Prancūzų g. 110E, Prancūzų g. </a:t>
            </a:r>
            <a:r>
              <a:rPr lang="lt-LT" dirty="0" smtClean="0"/>
              <a:t>145, </a:t>
            </a:r>
            <a:r>
              <a:rPr lang="lt-LT" dirty="0"/>
              <a:t>K. Baršausko g. 64 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3899826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56145" y="3565054"/>
            <a:ext cx="82388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/>
              <a:t>APLEIST</a:t>
            </a:r>
            <a:r>
              <a:rPr lang="lt-LT" sz="2400" b="1" dirty="0" smtClean="0"/>
              <a:t>AS</a:t>
            </a:r>
            <a:r>
              <a:rPr lang="pt-BR" sz="2400" b="1" dirty="0" smtClean="0"/>
              <a:t> AR NEPRIŽIŪRIM</a:t>
            </a:r>
            <a:r>
              <a:rPr lang="lt-LT" sz="2400" b="1" dirty="0" smtClean="0"/>
              <a:t>AS</a:t>
            </a:r>
            <a:r>
              <a:rPr lang="pt-BR" sz="2400" b="1" dirty="0" smtClean="0"/>
              <a:t> NEKILNOJAMOJO TURT</a:t>
            </a:r>
            <a:r>
              <a:rPr lang="lt-LT" sz="2400" b="1" dirty="0" smtClean="0"/>
              <a:t>AS</a:t>
            </a:r>
            <a:r>
              <a:rPr lang="pt-BR" sz="2400" b="1" dirty="0" smtClean="0"/>
              <a:t> </a:t>
            </a:r>
            <a:endParaRPr lang="lt-LT" sz="2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997530" y="4295091"/>
            <a:ext cx="4119416" cy="1384995"/>
          </a:xfrm>
          <a:prstGeom prst="rect">
            <a:avLst/>
          </a:prstGeom>
          <a:noFill/>
          <a:ln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lt-LT" sz="2800" b="1" dirty="0" smtClean="0">
                <a:solidFill>
                  <a:srgbClr val="600000"/>
                </a:solidFill>
              </a:rPr>
              <a:t>PETRAŠIŪNŲ </a:t>
            </a:r>
            <a:r>
              <a:rPr lang="lt-LT" sz="2800" b="1" dirty="0" smtClean="0">
                <a:solidFill>
                  <a:srgbClr val="600000"/>
                </a:solidFill>
              </a:rPr>
              <a:t>SENIŪNIJA </a:t>
            </a:r>
            <a:r>
              <a:rPr lang="lt-LT" sz="2800" dirty="0" smtClean="0">
                <a:solidFill>
                  <a:schemeClr val="tx1"/>
                </a:solidFill>
              </a:rPr>
              <a:t>Preliminarus</a:t>
            </a:r>
            <a:r>
              <a:rPr lang="lt-LT" sz="2800" dirty="0" smtClean="0">
                <a:solidFill>
                  <a:schemeClr val="tx1"/>
                </a:solidFill>
              </a:rPr>
              <a:t>: 12 </a:t>
            </a:r>
            <a:endParaRPr lang="lt-LT" sz="2800" dirty="0" smtClean="0">
              <a:solidFill>
                <a:schemeClr val="tx1"/>
              </a:solidFill>
            </a:endParaRPr>
          </a:p>
          <a:p>
            <a:r>
              <a:rPr lang="lt-LT" sz="2800" dirty="0" smtClean="0">
                <a:solidFill>
                  <a:schemeClr val="tx1"/>
                </a:solidFill>
              </a:rPr>
              <a:t>Galutinis: 9</a:t>
            </a:r>
            <a:endParaRPr lang="lt-LT" sz="2800" dirty="0" smtClean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17313" y="4283245"/>
            <a:ext cx="3999341" cy="1384995"/>
          </a:xfrm>
          <a:prstGeom prst="rect">
            <a:avLst/>
          </a:prstGeom>
          <a:noFill/>
          <a:ln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lt-LT" sz="2800" b="1" dirty="0">
                <a:solidFill>
                  <a:srgbClr val="600000"/>
                </a:solidFill>
              </a:rPr>
              <a:t>GRIČIUPIO SENIŪNIJA </a:t>
            </a:r>
            <a:r>
              <a:rPr lang="lt-LT" sz="2800" dirty="0">
                <a:solidFill>
                  <a:schemeClr val="tx1"/>
                </a:solidFill>
              </a:rPr>
              <a:t>Preliminarus: </a:t>
            </a:r>
            <a:r>
              <a:rPr lang="lt-LT" sz="2800" dirty="0" smtClean="0">
                <a:solidFill>
                  <a:schemeClr val="tx1"/>
                </a:solidFill>
              </a:rPr>
              <a:t>0 </a:t>
            </a:r>
            <a:endParaRPr lang="lt-LT" sz="2800" dirty="0">
              <a:solidFill>
                <a:schemeClr val="tx1"/>
              </a:solidFill>
            </a:endParaRPr>
          </a:p>
          <a:p>
            <a:r>
              <a:rPr lang="lt-LT" sz="2800" dirty="0">
                <a:solidFill>
                  <a:schemeClr val="tx1"/>
                </a:solidFill>
              </a:rPr>
              <a:t>Galutinis: </a:t>
            </a:r>
            <a:r>
              <a:rPr lang="lt-LT" sz="2800" dirty="0" smtClean="0">
                <a:solidFill>
                  <a:schemeClr val="tx1"/>
                </a:solidFill>
              </a:rPr>
              <a:t>0</a:t>
            </a:r>
            <a:endParaRPr lang="lt-LT" sz="2800" dirty="0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97530" y="1704291"/>
            <a:ext cx="4119416" cy="1384995"/>
          </a:xfrm>
          <a:prstGeom prst="rect">
            <a:avLst/>
          </a:prstGeom>
          <a:noFill/>
          <a:ln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lt-LT" sz="2800" b="1" dirty="0" smtClean="0">
                <a:solidFill>
                  <a:srgbClr val="600000"/>
                </a:solidFill>
              </a:rPr>
              <a:t>PETRAŠIŪNŲ </a:t>
            </a:r>
            <a:r>
              <a:rPr lang="lt-LT" sz="2800" b="1" dirty="0" smtClean="0">
                <a:solidFill>
                  <a:srgbClr val="600000"/>
                </a:solidFill>
              </a:rPr>
              <a:t>SENIŪNIJA </a:t>
            </a:r>
            <a:r>
              <a:rPr lang="lt-LT" sz="2800" dirty="0" smtClean="0">
                <a:solidFill>
                  <a:schemeClr val="tx1"/>
                </a:solidFill>
              </a:rPr>
              <a:t>Planas</a:t>
            </a:r>
            <a:r>
              <a:rPr lang="lt-LT" sz="2800" dirty="0" smtClean="0">
                <a:solidFill>
                  <a:schemeClr val="tx1"/>
                </a:solidFill>
              </a:rPr>
              <a:t>: 252 </a:t>
            </a:r>
            <a:endParaRPr lang="lt-LT" sz="2800" dirty="0" smtClean="0">
              <a:solidFill>
                <a:schemeClr val="tx1"/>
              </a:solidFill>
            </a:endParaRPr>
          </a:p>
          <a:p>
            <a:r>
              <a:rPr lang="lt-LT" sz="2800" dirty="0" smtClean="0">
                <a:solidFill>
                  <a:schemeClr val="tx1"/>
                </a:solidFill>
              </a:rPr>
              <a:t>Rezultatas: 279</a:t>
            </a:r>
            <a:endParaRPr lang="lt-LT" sz="2800" dirty="0" smtClean="0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717313" y="1692445"/>
            <a:ext cx="3999341" cy="1384995"/>
          </a:xfrm>
          <a:prstGeom prst="rect">
            <a:avLst/>
          </a:prstGeom>
          <a:noFill/>
          <a:ln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lt-LT" sz="2800" b="1" dirty="0">
                <a:solidFill>
                  <a:srgbClr val="600000"/>
                </a:solidFill>
              </a:rPr>
              <a:t>GRIČIUPIO SENIŪNIJA </a:t>
            </a:r>
            <a:r>
              <a:rPr lang="lt-LT" sz="2800" dirty="0">
                <a:solidFill>
                  <a:schemeClr val="tx1"/>
                </a:solidFill>
              </a:rPr>
              <a:t>Planas </a:t>
            </a:r>
            <a:r>
              <a:rPr lang="lt-LT" sz="2800" dirty="0" smtClean="0">
                <a:solidFill>
                  <a:schemeClr val="tx1"/>
                </a:solidFill>
              </a:rPr>
              <a:t>: 253 </a:t>
            </a:r>
            <a:endParaRPr lang="lt-LT" sz="2800" dirty="0">
              <a:solidFill>
                <a:schemeClr val="tx1"/>
              </a:solidFill>
            </a:endParaRPr>
          </a:p>
          <a:p>
            <a:r>
              <a:rPr lang="lt-LT" sz="2800" dirty="0">
                <a:solidFill>
                  <a:schemeClr val="tx1"/>
                </a:solidFill>
              </a:rPr>
              <a:t>Rezultatas </a:t>
            </a:r>
            <a:r>
              <a:rPr lang="lt-LT" sz="2800" dirty="0" smtClean="0">
                <a:solidFill>
                  <a:schemeClr val="tx1"/>
                </a:solidFill>
              </a:rPr>
              <a:t>: 267</a:t>
            </a:r>
            <a:endParaRPr lang="lt-LT" sz="2800" dirty="0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146714" y="624671"/>
            <a:ext cx="4309914" cy="646331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wrap="square" rtlCol="0">
            <a:spAutoFit/>
          </a:bodyPr>
          <a:lstStyle/>
          <a:p>
            <a:r>
              <a:rPr lang="lt-LT" sz="3600" b="1" dirty="0" smtClean="0"/>
              <a:t>STATINIŲ PRIEŽIŪRA</a:t>
            </a:r>
            <a:endParaRPr lang="lt-LT" sz="3600" b="1" dirty="0"/>
          </a:p>
        </p:txBody>
      </p:sp>
    </p:spTree>
    <p:extLst>
      <p:ext uri="{BB962C8B-B14F-4D97-AF65-F5344CB8AC3E}">
        <p14:creationId xmlns:p14="http://schemas.microsoft.com/office/powerpoint/2010/main" val="94196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Šnabždesys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54F6613E-5ED7-40ED-90A8-F639BE712C0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11134</TotalTime>
  <Words>350</Words>
  <Application>Microsoft Office PowerPoint</Application>
  <PresentationFormat>A4 formatas (210 x 297 mm)</PresentationFormat>
  <Paragraphs>91</Paragraphs>
  <Slides>14</Slides>
  <Notes>0</Notes>
  <HiddenSlides>0</HiddenSlides>
  <MMClips>0</MMClips>
  <ScaleCrop>false</ScaleCrop>
  <HeadingPairs>
    <vt:vector size="6" baseType="variant">
      <vt:variant>
        <vt:lpstr>Naudojami šriftai</vt:lpstr>
      </vt:variant>
      <vt:variant>
        <vt:i4>4</vt:i4>
      </vt:variant>
      <vt:variant>
        <vt:lpstr>Tema</vt:lpstr>
      </vt:variant>
      <vt:variant>
        <vt:i4>1</vt:i4>
      </vt:variant>
      <vt:variant>
        <vt:lpstr>Skaidrių pavadinimai</vt:lpstr>
      </vt:variant>
      <vt:variant>
        <vt:i4>14</vt:i4>
      </vt:variant>
    </vt:vector>
  </HeadingPairs>
  <TitlesOfParts>
    <vt:vector size="19" baseType="lpstr">
      <vt:lpstr>Arial</vt:lpstr>
      <vt:lpstr>Calisto MT</vt:lpstr>
      <vt:lpstr>Century Gothic</vt:lpstr>
      <vt:lpstr>Wingdings 3</vt:lpstr>
      <vt:lpstr>Šnabždesys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„PowerPoint“ pateiktis</dc:title>
  <dc:creator>Almantas Tuminauskas</dc:creator>
  <cp:lastModifiedBy>Vytautas Bakša</cp:lastModifiedBy>
  <cp:revision>631</cp:revision>
  <cp:lastPrinted>2022-02-04T09:48:23Z</cp:lastPrinted>
  <dcterms:created xsi:type="dcterms:W3CDTF">2020-02-19T13:57:28Z</dcterms:created>
  <dcterms:modified xsi:type="dcterms:W3CDTF">2026-03-12T14:17:19Z</dcterms:modified>
</cp:coreProperties>
</file>