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27" r:id="rId3"/>
    <p:sldId id="262" r:id="rId4"/>
    <p:sldId id="279" r:id="rId5"/>
    <p:sldId id="275" r:id="rId6"/>
    <p:sldId id="276" r:id="rId7"/>
    <p:sldId id="281" r:id="rId8"/>
    <p:sldId id="321" r:id="rId9"/>
    <p:sldId id="322" r:id="rId10"/>
    <p:sldId id="323" r:id="rId11"/>
    <p:sldId id="282" r:id="rId12"/>
    <p:sldId id="300" r:id="rId13"/>
    <p:sldId id="287" r:id="rId14"/>
    <p:sldId id="303" r:id="rId15"/>
    <p:sldId id="274" r:id="rId16"/>
    <p:sldId id="283" r:id="rId17"/>
    <p:sldId id="284" r:id="rId18"/>
    <p:sldId id="328" r:id="rId19"/>
    <p:sldId id="273" r:id="rId20"/>
  </p:sldIdLst>
  <p:sldSz cx="9906000" cy="6858000" type="A4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8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80" y="53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l01.kaunas.lt\dokumentai\Seniunijos\Petrasiunai\Baksa\Pristatymas\2023%20demo%20graf%202024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l01.kaunas.lt\dokumentai\Seniunijos\Petrasiunai\Baksa\Pristatymas\2023%20demo%20graf%202024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l01.kaunas.lt\dokumentai\Seniunijos\Petrasiunai\Baksa\Pristatymas\2023%20demo%20graf%202024.xls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l01.kaunas.lt\dokumentai\Seniunijos\Petrasiunai\Baksa\Pristatymas\2023%20demo%20graf%202024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Deklaravimas!$B$18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Deklaravimas!$A$19:$A$22</c:f>
              <c:strCache>
                <c:ptCount val="4"/>
                <c:pt idx="0">
                  <c:v>Deklravo atvykimą</c:v>
                </c:pt>
                <c:pt idx="1">
                  <c:v>Deklaravimo išvykimą</c:v>
                </c:pt>
                <c:pt idx="2">
                  <c:v>Įtrauktą į GVNA</c:v>
                </c:pt>
                <c:pt idx="3">
                  <c:v>Duomenų naikinimas</c:v>
                </c:pt>
              </c:strCache>
            </c:strRef>
          </c:cat>
          <c:val>
            <c:numRef>
              <c:f>Deklaravimas!$B$19:$B$22</c:f>
              <c:numCache>
                <c:formatCode>General</c:formatCode>
                <c:ptCount val="4"/>
                <c:pt idx="0">
                  <c:v>454</c:v>
                </c:pt>
                <c:pt idx="1">
                  <c:v>26</c:v>
                </c:pt>
                <c:pt idx="2">
                  <c:v>216</c:v>
                </c:pt>
                <c:pt idx="3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BC-4F65-8EBB-240111BE86C5}"/>
            </c:ext>
          </c:extLst>
        </c:ser>
        <c:ser>
          <c:idx val="1"/>
          <c:order val="1"/>
          <c:tx>
            <c:strRef>
              <c:f>Deklaravimas!$C$18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Deklaravimas!$A$19:$A$22</c:f>
              <c:strCache>
                <c:ptCount val="4"/>
                <c:pt idx="0">
                  <c:v>Deklravo atvykimą</c:v>
                </c:pt>
                <c:pt idx="1">
                  <c:v>Deklaravimo išvykimą</c:v>
                </c:pt>
                <c:pt idx="2">
                  <c:v>Įtrauktą į GVNA</c:v>
                </c:pt>
                <c:pt idx="3">
                  <c:v>Duomenų naikinimas</c:v>
                </c:pt>
              </c:strCache>
            </c:strRef>
          </c:cat>
          <c:val>
            <c:numRef>
              <c:f>Deklaravimas!$C$19:$C$22</c:f>
              <c:numCache>
                <c:formatCode>General</c:formatCode>
                <c:ptCount val="4"/>
                <c:pt idx="0">
                  <c:v>644</c:v>
                </c:pt>
                <c:pt idx="1">
                  <c:v>38</c:v>
                </c:pt>
                <c:pt idx="2">
                  <c:v>210</c:v>
                </c:pt>
                <c:pt idx="3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BC-4F65-8EBB-240111BE86C5}"/>
            </c:ext>
          </c:extLst>
        </c:ser>
        <c:ser>
          <c:idx val="2"/>
          <c:order val="2"/>
          <c:tx>
            <c:strRef>
              <c:f>Deklaravimas!$D$18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Deklaravimas!$A$19:$A$22</c:f>
              <c:strCache>
                <c:ptCount val="4"/>
                <c:pt idx="0">
                  <c:v>Deklravo atvykimą</c:v>
                </c:pt>
                <c:pt idx="1">
                  <c:v>Deklaravimo išvykimą</c:v>
                </c:pt>
                <c:pt idx="2">
                  <c:v>Įtrauktą į GVNA</c:v>
                </c:pt>
                <c:pt idx="3">
                  <c:v>Duomenų naikinimas</c:v>
                </c:pt>
              </c:strCache>
            </c:strRef>
          </c:cat>
          <c:val>
            <c:numRef>
              <c:f>Deklaravimas!$D$19:$D$22</c:f>
              <c:numCache>
                <c:formatCode>General</c:formatCode>
                <c:ptCount val="4"/>
                <c:pt idx="0">
                  <c:v>502</c:v>
                </c:pt>
                <c:pt idx="1">
                  <c:v>26</c:v>
                </c:pt>
                <c:pt idx="2">
                  <c:v>232</c:v>
                </c:pt>
                <c:pt idx="3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BC-4F65-8EBB-240111BE86C5}"/>
            </c:ext>
          </c:extLst>
        </c:ser>
        <c:ser>
          <c:idx val="3"/>
          <c:order val="3"/>
          <c:tx>
            <c:strRef>
              <c:f>Deklaravimas!$E$18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Deklaravimas!$A$19:$A$22</c:f>
              <c:strCache>
                <c:ptCount val="4"/>
                <c:pt idx="0">
                  <c:v>Deklravo atvykimą</c:v>
                </c:pt>
                <c:pt idx="1">
                  <c:v>Deklaravimo išvykimą</c:v>
                </c:pt>
                <c:pt idx="2">
                  <c:v>Įtrauktą į GVNA</c:v>
                </c:pt>
                <c:pt idx="3">
                  <c:v>Duomenų naikinimas</c:v>
                </c:pt>
              </c:strCache>
            </c:strRef>
          </c:cat>
          <c:val>
            <c:numRef>
              <c:f>Deklaravimas!$E$19:$E$22</c:f>
              <c:numCache>
                <c:formatCode>General</c:formatCode>
                <c:ptCount val="4"/>
                <c:pt idx="0">
                  <c:v>567</c:v>
                </c:pt>
                <c:pt idx="1">
                  <c:v>26</c:v>
                </c:pt>
                <c:pt idx="2">
                  <c:v>299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BC-4F65-8EBB-240111BE86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4512320"/>
        <c:axId val="654504448"/>
      </c:barChart>
      <c:catAx>
        <c:axId val="65451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654504448"/>
        <c:crosses val="autoZero"/>
        <c:auto val="1"/>
        <c:lblAlgn val="ctr"/>
        <c:lblOffset val="100"/>
        <c:noMultiLvlLbl val="0"/>
      </c:catAx>
      <c:valAx>
        <c:axId val="654504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654512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b="1"/>
              <a:t>Išduota</a:t>
            </a:r>
            <a:r>
              <a:rPr lang="lt-LT" b="1" baseline="0"/>
              <a:t> pažymų</a:t>
            </a:r>
            <a:endParaRPr lang="lt-LT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Deklaravimas!$B$3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Deklaravimas!$A$4</c:f>
              <c:strCache>
                <c:ptCount val="1"/>
                <c:pt idx="0">
                  <c:v>Išduota pažymų</c:v>
                </c:pt>
              </c:strCache>
            </c:strRef>
          </c:cat>
          <c:val>
            <c:numRef>
              <c:f>Deklaravimas!$B$4</c:f>
              <c:numCache>
                <c:formatCode>General</c:formatCode>
                <c:ptCount val="1"/>
                <c:pt idx="0">
                  <c:v>1031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06-4D50-BBC5-6CD95B6D21C2}"/>
            </c:ext>
          </c:extLst>
        </c:ser>
        <c:ser>
          <c:idx val="1"/>
          <c:order val="1"/>
          <c:tx>
            <c:strRef>
              <c:f>Deklaravimas!$C$3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Deklaravimas!$A$4</c:f>
              <c:strCache>
                <c:ptCount val="1"/>
                <c:pt idx="0">
                  <c:v>Išduota pažymų</c:v>
                </c:pt>
              </c:strCache>
            </c:strRef>
          </c:cat>
          <c:val>
            <c:numRef>
              <c:f>Deklaravimas!$C$4</c:f>
              <c:numCache>
                <c:formatCode>General</c:formatCode>
                <c:ptCount val="1"/>
                <c:pt idx="0">
                  <c:v>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06-4D50-BBC5-6CD95B6D21C2}"/>
            </c:ext>
          </c:extLst>
        </c:ser>
        <c:ser>
          <c:idx val="2"/>
          <c:order val="2"/>
          <c:tx>
            <c:strRef>
              <c:f>Deklaravimas!$D$3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Deklaravimas!$A$4</c:f>
              <c:strCache>
                <c:ptCount val="1"/>
                <c:pt idx="0">
                  <c:v>Išduota pažymų</c:v>
                </c:pt>
              </c:strCache>
            </c:strRef>
          </c:cat>
          <c:val>
            <c:numRef>
              <c:f>Deklaravimas!$D$4</c:f>
              <c:numCache>
                <c:formatCode>General</c:formatCode>
                <c:ptCount val="1"/>
                <c:pt idx="0">
                  <c:v>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06-4D50-BBC5-6CD95B6D21C2}"/>
            </c:ext>
          </c:extLst>
        </c:ser>
        <c:ser>
          <c:idx val="3"/>
          <c:order val="3"/>
          <c:tx>
            <c:strRef>
              <c:f>Deklaravimas!$E$3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Deklaravimas!$A$4</c:f>
              <c:strCache>
                <c:ptCount val="1"/>
                <c:pt idx="0">
                  <c:v>Išduota pažymų</c:v>
                </c:pt>
              </c:strCache>
            </c:strRef>
          </c:cat>
          <c:val>
            <c:numRef>
              <c:f>Deklaravimas!$E$4</c:f>
              <c:numCache>
                <c:formatCode>General</c:formatCode>
                <c:ptCount val="1"/>
                <c:pt idx="0">
                  <c:v>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06-4D50-BBC5-6CD95B6D2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6587224"/>
        <c:axId val="616583288"/>
      </c:barChart>
      <c:catAx>
        <c:axId val="616587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16583288"/>
        <c:crosses val="autoZero"/>
        <c:auto val="1"/>
        <c:lblAlgn val="ctr"/>
        <c:lblOffset val="100"/>
        <c:noMultiLvlLbl val="0"/>
      </c:catAx>
      <c:valAx>
        <c:axId val="616583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616587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Šeimo</a:t>
            </a:r>
            <a:r>
              <a:rPr lang="lt-LT" sz="1800" b="1"/>
              <a:t>s</a:t>
            </a:r>
            <a:r>
              <a:rPr lang="lt-LT" sz="1800" b="1" baseline="0"/>
              <a:t> sudėtys</a:t>
            </a:r>
            <a:endParaRPr lang="en-US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Deklaravimas!$B$12</c:f>
              <c:strCache>
                <c:ptCount val="1"/>
                <c:pt idx="0">
                  <c:v>Viso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2482758620689656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38-482D-94F8-6FEDF5333DF1}"/>
                </c:ext>
              </c:extLst>
            </c:dLbl>
            <c:dLbl>
              <c:idx val="1"/>
              <c:layout>
                <c:manualLayout>
                  <c:x val="-0.19540229885057481"/>
                  <c:y val="-6.4735598684847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38-482D-94F8-6FEDF5333DF1}"/>
                </c:ext>
              </c:extLst>
            </c:dLbl>
            <c:dLbl>
              <c:idx val="2"/>
              <c:layout>
                <c:manualLayout>
                  <c:x val="-0.1379310344827587"/>
                  <c:y val="-1.0593220338983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38-482D-94F8-6FEDF5333D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Deklaravimas!$A$13:$A$15</c:f>
              <c:numCache>
                <c:formatCode>General</c:formatCode>
                <c:ptCount val="3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</c:numCache>
            </c:numRef>
          </c:cat>
          <c:val>
            <c:numRef>
              <c:f>Deklaravimas!$B$13:$B$15</c:f>
              <c:numCache>
                <c:formatCode>General</c:formatCode>
                <c:ptCount val="3"/>
                <c:pt idx="0">
                  <c:v>78</c:v>
                </c:pt>
                <c:pt idx="1">
                  <c:v>84</c:v>
                </c:pt>
                <c:pt idx="2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38-482D-94F8-6FEDF5333DF1}"/>
            </c:ext>
          </c:extLst>
        </c:ser>
        <c:ser>
          <c:idx val="1"/>
          <c:order val="1"/>
          <c:tx>
            <c:strRef>
              <c:f>Deklaravimas!$C$12</c:f>
              <c:strCache>
                <c:ptCount val="1"/>
                <c:pt idx="0">
                  <c:v>El.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9080459770114944"/>
                  <c:y val="-3.53107344632781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38-482D-94F8-6FEDF5333DF1}"/>
                </c:ext>
              </c:extLst>
            </c:dLbl>
            <c:dLbl>
              <c:idx val="1"/>
              <c:layout>
                <c:manualLayout>
                  <c:x val="-0.13333333333333339"/>
                  <c:y val="-3.53107344632768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38-482D-94F8-6FEDF5333DF1}"/>
                </c:ext>
              </c:extLst>
            </c:dLbl>
            <c:dLbl>
              <c:idx val="2"/>
              <c:layout>
                <c:manualLayout>
                  <c:x val="-9.1954022988505746E-2"/>
                  <c:y val="-3.23677993424237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38-482D-94F8-6FEDF5333D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Deklaravimas!$A$13:$A$15</c:f>
              <c:numCache>
                <c:formatCode>General</c:formatCode>
                <c:ptCount val="3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</c:numCache>
            </c:numRef>
          </c:cat>
          <c:val>
            <c:numRef>
              <c:f>Deklaravimas!$C$13:$C$15</c:f>
              <c:numCache>
                <c:formatCode>General</c:formatCode>
                <c:ptCount val="3"/>
                <c:pt idx="0">
                  <c:v>56</c:v>
                </c:pt>
                <c:pt idx="1">
                  <c:v>47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538-482D-94F8-6FEDF5333D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9250544"/>
        <c:axId val="329247592"/>
        <c:axId val="0"/>
      </c:bar3DChart>
      <c:catAx>
        <c:axId val="329250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29247592"/>
        <c:crosses val="autoZero"/>
        <c:auto val="1"/>
        <c:lblAlgn val="ctr"/>
        <c:lblOffset val="100"/>
        <c:noMultiLvlLbl val="0"/>
      </c:catAx>
      <c:valAx>
        <c:axId val="329247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29250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800" b="1"/>
              <a:t>Kita administracinė</a:t>
            </a:r>
            <a:r>
              <a:rPr lang="lt-LT" sz="1800" b="1" baseline="0"/>
              <a:t> veikla</a:t>
            </a:r>
            <a:endParaRPr lang="lt-LT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'2022'!$B$4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('2022'!$A$5:$A$6,'2022'!$A$8:$A$11)</c:f>
              <c:strCache>
                <c:ptCount val="6"/>
                <c:pt idx="0">
                  <c:v>Visuomenei naudinga
veikla</c:v>
                </c:pt>
                <c:pt idx="1">
                  <c:v>Viešųjų erdvių
tvarkymas</c:v>
                </c:pt>
                <c:pt idx="2">
                  <c:v>Notariniai veiksmai</c:v>
                </c:pt>
                <c:pt idx="3">
                  <c:v>Charakteristikos</c:v>
                </c:pt>
                <c:pt idx="4">
                  <c:v>Pažymos dėl asbesto</c:v>
                </c:pt>
                <c:pt idx="5">
                  <c:v>Svetainės priežiūra</c:v>
                </c:pt>
              </c:strCache>
            </c:strRef>
          </c:cat>
          <c:val>
            <c:numRef>
              <c:f>('2022'!$B$5:$B$6,'2022'!$B$8:$B$11)</c:f>
              <c:numCache>
                <c:formatCode>General</c:formatCode>
                <c:ptCount val="6"/>
                <c:pt idx="0">
                  <c:v>10</c:v>
                </c:pt>
                <c:pt idx="1">
                  <c:v>63</c:v>
                </c:pt>
                <c:pt idx="2">
                  <c:v>205</c:v>
                </c:pt>
                <c:pt idx="3">
                  <c:v>30</c:v>
                </c:pt>
                <c:pt idx="4">
                  <c:v>15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56-44D2-B915-804588BE0A7E}"/>
            </c:ext>
          </c:extLst>
        </c:ser>
        <c:ser>
          <c:idx val="1"/>
          <c:order val="1"/>
          <c:tx>
            <c:strRef>
              <c:f>'2022'!$C$4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('2022'!$A$5:$A$6,'2022'!$A$8:$A$11)</c:f>
              <c:strCache>
                <c:ptCount val="6"/>
                <c:pt idx="0">
                  <c:v>Visuomenei naudinga
veikla</c:v>
                </c:pt>
                <c:pt idx="1">
                  <c:v>Viešųjų erdvių
tvarkymas</c:v>
                </c:pt>
                <c:pt idx="2">
                  <c:v>Notariniai veiksmai</c:v>
                </c:pt>
                <c:pt idx="3">
                  <c:v>Charakteristikos</c:v>
                </c:pt>
                <c:pt idx="4">
                  <c:v>Pažymos dėl asbesto</c:v>
                </c:pt>
                <c:pt idx="5">
                  <c:v>Svetainės priežiūra</c:v>
                </c:pt>
              </c:strCache>
            </c:strRef>
          </c:cat>
          <c:val>
            <c:numRef>
              <c:f>('2022'!$C$5:$C$6,'2022'!$C$8:$C$11)</c:f>
              <c:numCache>
                <c:formatCode>General</c:formatCode>
                <c:ptCount val="6"/>
                <c:pt idx="0">
                  <c:v>27</c:v>
                </c:pt>
                <c:pt idx="1">
                  <c:v>65</c:v>
                </c:pt>
                <c:pt idx="2">
                  <c:v>158</c:v>
                </c:pt>
                <c:pt idx="3">
                  <c:v>17</c:v>
                </c:pt>
                <c:pt idx="4">
                  <c:v>13</c:v>
                </c:pt>
                <c:pt idx="5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56-44D2-B915-804588BE0A7E}"/>
            </c:ext>
          </c:extLst>
        </c:ser>
        <c:ser>
          <c:idx val="2"/>
          <c:order val="2"/>
          <c:tx>
            <c:strRef>
              <c:f>'2022'!$D$4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('2022'!$A$5:$A$6,'2022'!$A$8:$A$11)</c:f>
              <c:strCache>
                <c:ptCount val="6"/>
                <c:pt idx="0">
                  <c:v>Visuomenei naudinga
veikla</c:v>
                </c:pt>
                <c:pt idx="1">
                  <c:v>Viešųjų erdvių
tvarkymas</c:v>
                </c:pt>
                <c:pt idx="2">
                  <c:v>Notariniai veiksmai</c:v>
                </c:pt>
                <c:pt idx="3">
                  <c:v>Charakteristikos</c:v>
                </c:pt>
                <c:pt idx="4">
                  <c:v>Pažymos dėl asbesto</c:v>
                </c:pt>
                <c:pt idx="5">
                  <c:v>Svetainės priežiūra</c:v>
                </c:pt>
              </c:strCache>
            </c:strRef>
          </c:cat>
          <c:val>
            <c:numRef>
              <c:f>('2022'!$D$5:$D$6,'2022'!$D$8:$D$11)</c:f>
              <c:numCache>
                <c:formatCode>General</c:formatCode>
                <c:ptCount val="6"/>
                <c:pt idx="0">
                  <c:v>30</c:v>
                </c:pt>
                <c:pt idx="1">
                  <c:v>50</c:v>
                </c:pt>
                <c:pt idx="2">
                  <c:v>170</c:v>
                </c:pt>
                <c:pt idx="3">
                  <c:v>15</c:v>
                </c:pt>
                <c:pt idx="4">
                  <c:v>11</c:v>
                </c:pt>
                <c:pt idx="5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56-44D2-B915-804588BE0A7E}"/>
            </c:ext>
          </c:extLst>
        </c:ser>
        <c:ser>
          <c:idx val="3"/>
          <c:order val="3"/>
          <c:tx>
            <c:strRef>
              <c:f>'2022'!$E$4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('2022'!$A$5:$A$6,'2022'!$A$8:$A$11)</c:f>
              <c:strCache>
                <c:ptCount val="6"/>
                <c:pt idx="0">
                  <c:v>Visuomenei naudinga
veikla</c:v>
                </c:pt>
                <c:pt idx="1">
                  <c:v>Viešųjų erdvių
tvarkymas</c:v>
                </c:pt>
                <c:pt idx="2">
                  <c:v>Notariniai veiksmai</c:v>
                </c:pt>
                <c:pt idx="3">
                  <c:v>Charakteristikos</c:v>
                </c:pt>
                <c:pt idx="4">
                  <c:v>Pažymos dėl asbesto</c:v>
                </c:pt>
                <c:pt idx="5">
                  <c:v>Svetainės priežiūra</c:v>
                </c:pt>
              </c:strCache>
            </c:strRef>
          </c:cat>
          <c:val>
            <c:numRef>
              <c:f>('2022'!$E$5:$E$6,'2022'!$E$8:$E$11)</c:f>
              <c:numCache>
                <c:formatCode>General</c:formatCode>
                <c:ptCount val="6"/>
                <c:pt idx="0">
                  <c:v>18</c:v>
                </c:pt>
                <c:pt idx="1">
                  <c:v>51</c:v>
                </c:pt>
                <c:pt idx="2">
                  <c:v>207</c:v>
                </c:pt>
                <c:pt idx="3">
                  <c:v>27</c:v>
                </c:pt>
                <c:pt idx="4">
                  <c:v>10</c:v>
                </c:pt>
                <c:pt idx="5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856-44D2-B915-804588BE0A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03048880"/>
        <c:axId val="503045600"/>
      </c:barChart>
      <c:catAx>
        <c:axId val="503048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503045600"/>
        <c:crosses val="autoZero"/>
        <c:auto val="1"/>
        <c:lblAlgn val="ctr"/>
        <c:lblOffset val="100"/>
        <c:noMultiLvlLbl val="0"/>
      </c:catAx>
      <c:valAx>
        <c:axId val="503045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503048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0.57798</cdr:x>
      <cdr:y>0.18109</cdr:y>
    </cdr:from>
    <cdr:to>
      <cdr:x>0.71316</cdr:x>
      <cdr:y>0.24465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73313" y="958861"/>
          <a:ext cx="999455" cy="336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lt-LT" sz="1200" dirty="0">
              <a:latin typeface="+mn-lt"/>
              <a:cs typeface="Times New Roman" panose="02020603050405020304" pitchFamily="18" charset="0"/>
            </a:rPr>
            <a:t>43 Proc.</a:t>
          </a:r>
        </a:p>
      </cdr:txBody>
    </cdr:sp>
  </cdr:relSizeAnchor>
  <cdr:relSizeAnchor xmlns:cdr="http://schemas.openxmlformats.org/drawingml/2006/chartDrawing">
    <cdr:from>
      <cdr:x>0.48596</cdr:x>
      <cdr:y>0.42173</cdr:y>
    </cdr:from>
    <cdr:to>
      <cdr:x>0.61423</cdr:x>
      <cdr:y>0.48529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92936" y="2233071"/>
          <a:ext cx="948367" cy="336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lt-LT" sz="1200" dirty="0"/>
            <a:t>55 proc.</a:t>
          </a:r>
        </a:p>
      </cdr:txBody>
    </cdr:sp>
  </cdr:relSizeAnchor>
  <cdr:relSizeAnchor xmlns:cdr="http://schemas.openxmlformats.org/drawingml/2006/chartDrawing">
    <cdr:from>
      <cdr:x>0.50927</cdr:x>
      <cdr:y>0.67193</cdr:y>
    </cdr:from>
    <cdr:to>
      <cdr:x>0.65134</cdr:x>
      <cdr:y>0.72278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765312" y="3557891"/>
          <a:ext cx="1050397" cy="269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lt-LT" sz="1200" dirty="0"/>
            <a:t>71 proc. 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1"/>
            <a:ext cx="1417539" cy="777875"/>
          </a:xfrm>
          <a:custGeom>
            <a:avLst/>
            <a:gdLst>
              <a:gd name="T0" fmla="*/ 287 w 372"/>
              <a:gd name="T1" fmla="*/ 166 h 166"/>
              <a:gd name="T2" fmla="*/ 293 w 372"/>
              <a:gd name="T3" fmla="*/ 164 h 166"/>
              <a:gd name="T4" fmla="*/ 294 w 372"/>
              <a:gd name="T5" fmla="*/ 163 h 166"/>
              <a:gd name="T6" fmla="*/ 370 w 372"/>
              <a:gd name="T7" fmla="*/ 87 h 166"/>
              <a:gd name="T8" fmla="*/ 370 w 372"/>
              <a:gd name="T9" fmla="*/ 78 h 166"/>
              <a:gd name="T10" fmla="*/ 294 w 372"/>
              <a:gd name="T11" fmla="*/ 3 h 166"/>
              <a:gd name="T12" fmla="*/ 293 w 372"/>
              <a:gd name="T13" fmla="*/ 2 h 166"/>
              <a:gd name="T14" fmla="*/ 287 w 372"/>
              <a:gd name="T15" fmla="*/ 0 h 166"/>
              <a:gd name="T16" fmla="*/ 0 w 372"/>
              <a:gd name="T17" fmla="*/ 0 h 166"/>
              <a:gd name="T18" fmla="*/ 0 w 372"/>
              <a:gd name="T19" fmla="*/ 166 h 166"/>
              <a:gd name="T20" fmla="*/ 287 w 372"/>
              <a:gd name="T21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3736" y="2514601"/>
            <a:ext cx="7243762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3736" y="4777380"/>
            <a:ext cx="7243762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44370-562B-4090-8CF3-5DBC1A9DF73E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098" y="4529139"/>
            <a:ext cx="633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A84BE-A0EF-4F76-84E6-0B0741EB8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01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3870" y="3178175"/>
            <a:ext cx="1291134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735" y="609600"/>
            <a:ext cx="7243762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3735" y="4354046"/>
            <a:ext cx="7243762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7D99-973C-4D7B-B7F5-8EA7CFA718EF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098" y="3244851"/>
            <a:ext cx="633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5888F-6D87-4E03-9385-9EF52976B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33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870" y="3178175"/>
            <a:ext cx="1291134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2004417" y="647700"/>
            <a:ext cx="495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lt-LT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37"/>
          <p:cNvSpPr txBox="1">
            <a:spLocks noChangeArrowheads="1"/>
          </p:cNvSpPr>
          <p:nvPr/>
        </p:nvSpPr>
        <p:spPr bwMode="auto">
          <a:xfrm>
            <a:off x="9030197" y="2905125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lt-LT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584" y="609600"/>
            <a:ext cx="682006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660947" y="3505200"/>
            <a:ext cx="6123450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3735" y="4354046"/>
            <a:ext cx="7243762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3DB69-7F54-48C3-9FB4-1D0F97B4EC5F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432098" y="3244851"/>
            <a:ext cx="633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73057-D06A-4E46-BFC6-DCF18C8AA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63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870" y="4911725"/>
            <a:ext cx="1291134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735" y="2438401"/>
            <a:ext cx="724376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3735" y="5181600"/>
            <a:ext cx="7243763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9C944-7AFE-4391-B067-D0B05D4AED7C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2098" y="4983164"/>
            <a:ext cx="633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405A9-ECA2-4FF3-81D2-B68B2A2D4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37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870" y="4911725"/>
            <a:ext cx="1291134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2004417" y="647700"/>
            <a:ext cx="495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lt-LT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37"/>
          <p:cNvSpPr txBox="1">
            <a:spLocks noChangeArrowheads="1"/>
          </p:cNvSpPr>
          <p:nvPr/>
        </p:nvSpPr>
        <p:spPr bwMode="auto">
          <a:xfrm>
            <a:off x="9030197" y="2905125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lt-LT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315584" y="609600"/>
            <a:ext cx="682006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3735" y="4343400"/>
            <a:ext cx="724376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3735" y="5181600"/>
            <a:ext cx="7243763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838FC-BFD2-4A44-9A2F-8A33423308F0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432098" y="4983164"/>
            <a:ext cx="633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AA13A-7B00-4BFE-9C5D-1F5152A16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11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870" y="4911725"/>
            <a:ext cx="1291134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735" y="627407"/>
            <a:ext cx="724376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3735" y="4343400"/>
            <a:ext cx="724376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3735" y="5181600"/>
            <a:ext cx="7243763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53568-2DCA-4233-B425-3F0318C54387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432098" y="4983164"/>
            <a:ext cx="633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23F58-CF97-4ED7-915A-0F6AC3B64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18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3870" y="714375"/>
            <a:ext cx="1291134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10662-706F-4176-8B6D-D3AB46C3CBE1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A08C9-AA90-462A-88EC-D248AE6C8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12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3870" y="714375"/>
            <a:ext cx="1291134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2035" y="627406"/>
            <a:ext cx="1793676" cy="5283817"/>
          </a:xfrm>
        </p:spPr>
        <p:txBody>
          <a:bodyPr vert="eaVert" anchor="ctr"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3735" y="627406"/>
            <a:ext cx="5262563" cy="5283817"/>
          </a:xfrm>
        </p:spPr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82B93-4F75-44F6-9C4F-18A820592573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7E395-AB6B-41DC-8377-5DE866E92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5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3870" y="714375"/>
            <a:ext cx="1291134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752" y="624110"/>
            <a:ext cx="7240746" cy="1280890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735" y="2133600"/>
            <a:ext cx="7243763" cy="3777622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BC1C9-5A96-452F-A4F6-81501B213639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E5325-7640-4ACB-AF96-D03B5E150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60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3870" y="3178175"/>
            <a:ext cx="1291134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735" y="2058750"/>
            <a:ext cx="7243762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3735" y="3530129"/>
            <a:ext cx="7243762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E256F-0398-4646-B61B-9129A796225E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098" y="3244851"/>
            <a:ext cx="633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9CD6C-B3A0-43BE-8FC6-9C9AB18C1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2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870" y="714375"/>
            <a:ext cx="1291134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3735" y="2133600"/>
            <a:ext cx="3505015" cy="3777622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42482" y="2126222"/>
            <a:ext cx="3505015" cy="3777622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EBFD6-07E2-4CA6-AE3D-44D7CD06447A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7B48D-A267-44F0-9ABF-941357EE2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4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3870" y="714375"/>
            <a:ext cx="1291134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8240" y="1972703"/>
            <a:ext cx="3244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3735" y="2548966"/>
            <a:ext cx="3528601" cy="3354060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9137" y="1969475"/>
            <a:ext cx="32491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152" y="2545738"/>
            <a:ext cx="3525173" cy="3354060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2C837-2E3C-43C0-B272-AD944978069A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39026-96D9-48CB-A205-69A1301E8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58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3870" y="714375"/>
            <a:ext cx="1291134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6C9B3-F40F-4B3A-A992-E546DA0B5F49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55DB1-BC2F-450D-A174-2FF7F8ED4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8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3870" y="714375"/>
            <a:ext cx="1291134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5D7B5-102E-4F36-B019-B5DF6C74B0B9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1FAF8-6CE0-4665-8FDF-FC489E4A4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04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870" y="714375"/>
            <a:ext cx="1291134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735" y="446088"/>
            <a:ext cx="284797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7447" y="446089"/>
            <a:ext cx="4210050" cy="5414963"/>
          </a:xfrm>
        </p:spPr>
        <p:txBody>
          <a:bodyPr anchor="ctr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3735" y="1598613"/>
            <a:ext cx="284797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BF151-231A-4970-BD2C-800F6465FAA4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F4A18-01B4-4226-832B-FB66CB4C7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2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870" y="4911725"/>
            <a:ext cx="1291134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735" y="4800600"/>
            <a:ext cx="724376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03735" y="634965"/>
            <a:ext cx="7243763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lt-LT" noProof="0"/>
              <a:t>Spustelėkite piktogr. norėdami įtraukti pav.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3735" y="5367338"/>
            <a:ext cx="724376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6D052-4A49-4598-929E-682E555F6556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2098" y="4983164"/>
            <a:ext cx="633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0AB64-EA11-4C85-A00F-4DF572B49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4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1"/>
            <a:ext cx="2316559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1928" y="0"/>
            <a:ext cx="1915418" cy="6853238"/>
            <a:chOff x="6627813" y="195454"/>
            <a:chExt cx="1952625" cy="5678297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</p:grpSp>
      <p:sp>
        <p:nvSpPr>
          <p:cNvPr id="7" name="Rectangle 6"/>
          <p:cNvSpPr/>
          <p:nvPr/>
        </p:nvSpPr>
        <p:spPr>
          <a:xfrm>
            <a:off x="1" y="0"/>
            <a:ext cx="148332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106316" y="623888"/>
            <a:ext cx="7241183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altLang="lt-LT"/>
              <a:t>Spustelėję redag. ruoš. pavad. stilių</a:t>
            </a:r>
            <a:endParaRPr lang="en-US" altLang="lt-LT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03735" y="2133600"/>
            <a:ext cx="72437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altLang="lt-LT"/>
              <a:t>Redaguoti šablono teksto stilius</a:t>
            </a:r>
          </a:p>
          <a:p>
            <a:pPr lvl="1"/>
            <a:r>
              <a:rPr lang="lt-LT" altLang="lt-LT"/>
              <a:t>Antras lygis</a:t>
            </a:r>
          </a:p>
          <a:p>
            <a:pPr lvl="2"/>
            <a:r>
              <a:rPr lang="lt-LT" altLang="lt-LT"/>
              <a:t>Trečias lygis</a:t>
            </a:r>
          </a:p>
          <a:p>
            <a:pPr lvl="3"/>
            <a:r>
              <a:rPr lang="lt-LT" altLang="lt-LT"/>
              <a:t>Ketvirtas lygis</a:t>
            </a:r>
          </a:p>
          <a:p>
            <a:pPr lvl="4"/>
            <a:r>
              <a:rPr lang="lt-LT" altLang="lt-LT"/>
              <a:t>Penktas lygis</a:t>
            </a:r>
            <a:endParaRPr lang="en-US" alt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8811" y="6130925"/>
            <a:ext cx="931267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4942E-67C0-4D19-8032-12763F2E0BF3}" type="datetimeFigureOut">
              <a:rPr lang="en-US"/>
              <a:pPr>
                <a:defRPr/>
              </a:pPr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3736" y="6135689"/>
            <a:ext cx="6191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098" y="787401"/>
            <a:ext cx="6333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 dirty="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D050A608-7E2D-48A2-9DB1-7DD8DE87F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aveikslėlis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288"/>
            <a:ext cx="9905999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Stačiakampis 8"/>
          <p:cNvSpPr>
            <a:spLocks noChangeArrowheads="1"/>
          </p:cNvSpPr>
          <p:nvPr/>
        </p:nvSpPr>
        <p:spPr bwMode="auto">
          <a:xfrm>
            <a:off x="114300" y="561175"/>
            <a:ext cx="9677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lt-LT" alt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KAUNO MIESTO SAVIVALDYBĖS ADMINISTRACIJOS FILIALO </a:t>
            </a:r>
            <a:br>
              <a:rPr lang="lt-LT" alt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alt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PETRAŠIŪNŲ SENIŪNIJOS</a:t>
            </a:r>
          </a:p>
        </p:txBody>
      </p:sp>
      <p:sp>
        <p:nvSpPr>
          <p:cNvPr id="4" name="Antraštė 1"/>
          <p:cNvSpPr txBox="1">
            <a:spLocks/>
          </p:cNvSpPr>
          <p:nvPr/>
        </p:nvSpPr>
        <p:spPr>
          <a:xfrm>
            <a:off x="3298300" y="1515013"/>
            <a:ext cx="3542767" cy="36036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lt-LT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lt-LT" sz="1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lt-LT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VEIKLOS ATASKAITA</a:t>
            </a:r>
          </a:p>
        </p:txBody>
      </p:sp>
      <p:pic>
        <p:nvPicPr>
          <p:cNvPr id="2" name="Paveikslėli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25" y="5247772"/>
            <a:ext cx="1469407" cy="1870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9153" y="1391152"/>
            <a:ext cx="9237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Kartu su Kauno marių metalinių garažų eksploatavimo bendrija nugriauta 117 garažų valstybinėje teritorijoje šalia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Nemajūnų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g. 15, Kaune. </a:t>
            </a: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20" y="2276687"/>
            <a:ext cx="4482819" cy="3362114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6" y="2259755"/>
            <a:ext cx="4482821" cy="3362114"/>
          </a:xfrm>
          <a:prstGeom prst="rect">
            <a:avLst/>
          </a:prstGeom>
        </p:spPr>
      </p:pic>
      <p:sp>
        <p:nvSpPr>
          <p:cNvPr id="7" name="Pavadinimas 1"/>
          <p:cNvSpPr>
            <a:spLocks noGrp="1"/>
          </p:cNvSpPr>
          <p:nvPr>
            <p:ph type="title"/>
          </p:nvPr>
        </p:nvSpPr>
        <p:spPr>
          <a:xfrm>
            <a:off x="2520878" y="764368"/>
            <a:ext cx="5761709" cy="359888"/>
          </a:xfrm>
        </p:spPr>
        <p:txBody>
          <a:bodyPr/>
          <a:lstStyle/>
          <a:p>
            <a:r>
              <a:rPr lang="lt-LT" sz="18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Viešųjų erdvių tvarkymas IR PRIEŽIŪRA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90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3219" y="122492"/>
            <a:ext cx="411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GATVIŲ PRIEŽIŪRA IR REMONTAS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5676" y="491824"/>
            <a:ext cx="84032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Miesto tvarkymo skyriui teikėme 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siūlymų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dėl gatvių ir jų atkarpų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asfalto dangos remonto (110 siūlymai dėl avarinių duobių remonto Miesto tvarkymo skyriaus sukurtame Avarinių duobių lokalizavimo „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ArcGis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žemėlapyje, 7 siūlymai teikti el. paštu). </a:t>
            </a:r>
          </a:p>
          <a:p>
            <a:pPr algn="just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Žvyruotų gatvių </a:t>
            </a:r>
            <a:r>
              <a:rPr lang="lt-L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greideravimo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darbai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atliekami 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seniūnijos 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gatvėse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  jų atkarpose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Metų bėgyje atliekami 2 gatvių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greideriavimo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etapai – pavasarį ir rudenį. </a:t>
            </a:r>
          </a:p>
          <a:p>
            <a:pPr algn="just"/>
            <a:r>
              <a:rPr lang="lt-LT" dirty="0">
                <a:latin typeface="Times New Roman" panose="02020603050405020304" pitchFamily="18" charset="0"/>
                <a:ea typeface="Calibri" panose="020F0502020204030204" pitchFamily="34" charset="0"/>
              </a:rPr>
              <a:t>Vykdant žemės kasimo darbų kontrolę nustatyti </a:t>
            </a:r>
            <a:r>
              <a:rPr lang="lt-LT" b="1" dirty="0">
                <a:latin typeface="Times New Roman" panose="02020603050405020304" pitchFamily="18" charset="0"/>
                <a:ea typeface="Calibri" panose="020F0502020204030204" pitchFamily="34" charset="0"/>
              </a:rPr>
              <a:t>3 neteisėti kasimo </a:t>
            </a:r>
            <a:r>
              <a:rPr lang="lt-LT" dirty="0">
                <a:latin typeface="Times New Roman" panose="02020603050405020304" pitchFamily="18" charset="0"/>
                <a:ea typeface="Calibri" panose="020F0502020204030204" pitchFamily="34" charset="0"/>
              </a:rPr>
              <a:t>darbai.</a:t>
            </a:r>
          </a:p>
          <a:p>
            <a:pPr algn="just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Nuolatos vykdoma gatvių teršimo prevencija ir kontrolė – transporto priemonių, išvykstančių iš statybviečių.</a:t>
            </a:r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4" r="371" b="21359"/>
          <a:stretch/>
        </p:blipFill>
        <p:spPr>
          <a:xfrm>
            <a:off x="1504904" y="2800148"/>
            <a:ext cx="7924800" cy="393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1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668" y="1009737"/>
            <a:ext cx="43772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Šalia Pažaislio įrengtas sporto kompleksas (skersiniai, lygiagrečiai ir kt.) pritraukia 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tik vietinių sportininkų dėmesį, bet ir atvykstančių turistinių grupių iš kitų miestų. Atnaujinta aikštelė prie Kauno Marių paplūdimių. Įrengtas primas Kaune 8 metrų vaikų žaidimų įrenginys.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8966" y="214163"/>
            <a:ext cx="4897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SPORTO IR VAIKŲ ŽAIDIMŲ AIKŠTELĖS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3071" y="5586579"/>
            <a:ext cx="398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Naujais įrenginiais papildytos Guobų ir Armatūrininkų aikštelės. Atnaujintos Giraitės ir T. Masiulio aikštelės.</a:t>
            </a:r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7" b="22715"/>
          <a:stretch/>
        </p:blipFill>
        <p:spPr>
          <a:xfrm>
            <a:off x="5597629" y="846710"/>
            <a:ext cx="4078608" cy="3206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7706" y="4224346"/>
            <a:ext cx="5198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Naujai įrengta sporto ir žaidimų aikštelė Palemone prie Stoties g. 18. Nepamirštant futbolo valstybinei teritorijoje šalia Marių g. 7A pastatyti vartai. Teritorijai planuojam suteikti skvero statusą. </a:t>
            </a:r>
            <a:endParaRPr lang="lt-LT" dirty="0"/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174999"/>
            <a:ext cx="3572933" cy="35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3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Ševronas 3"/>
          <p:cNvSpPr/>
          <p:nvPr/>
        </p:nvSpPr>
        <p:spPr>
          <a:xfrm>
            <a:off x="3910156" y="3442142"/>
            <a:ext cx="257069" cy="24319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  <p:sp>
        <p:nvSpPr>
          <p:cNvPr id="5" name="Ševronas 4"/>
          <p:cNvSpPr/>
          <p:nvPr/>
        </p:nvSpPr>
        <p:spPr>
          <a:xfrm>
            <a:off x="4254775" y="3437544"/>
            <a:ext cx="257069" cy="24319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  <p:sp>
        <p:nvSpPr>
          <p:cNvPr id="6" name="Ševronas 5"/>
          <p:cNvSpPr/>
          <p:nvPr/>
        </p:nvSpPr>
        <p:spPr>
          <a:xfrm>
            <a:off x="4567487" y="3445769"/>
            <a:ext cx="257069" cy="24319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  <p:sp>
        <p:nvSpPr>
          <p:cNvPr id="7" name="Ševronas 6"/>
          <p:cNvSpPr/>
          <p:nvPr/>
        </p:nvSpPr>
        <p:spPr>
          <a:xfrm>
            <a:off x="4880199" y="3443323"/>
            <a:ext cx="257069" cy="24319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  <p:sp>
        <p:nvSpPr>
          <p:cNvPr id="8" name="Ševronas 7"/>
          <p:cNvSpPr/>
          <p:nvPr/>
        </p:nvSpPr>
        <p:spPr>
          <a:xfrm>
            <a:off x="5181496" y="3440364"/>
            <a:ext cx="257069" cy="24319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  <p:sp>
        <p:nvSpPr>
          <p:cNvPr id="9" name="Ševronas 8"/>
          <p:cNvSpPr/>
          <p:nvPr/>
        </p:nvSpPr>
        <p:spPr>
          <a:xfrm>
            <a:off x="5478642" y="3444866"/>
            <a:ext cx="257069" cy="24319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  <p:sp>
        <p:nvSpPr>
          <p:cNvPr id="10" name="Ševronas 9"/>
          <p:cNvSpPr/>
          <p:nvPr/>
        </p:nvSpPr>
        <p:spPr>
          <a:xfrm>
            <a:off x="5776049" y="3442141"/>
            <a:ext cx="257069" cy="24319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  <p:sp>
        <p:nvSpPr>
          <p:cNvPr id="11" name="Ševronas 10"/>
          <p:cNvSpPr/>
          <p:nvPr/>
        </p:nvSpPr>
        <p:spPr>
          <a:xfrm>
            <a:off x="6069306" y="3448626"/>
            <a:ext cx="257069" cy="24319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  <p:sp>
        <p:nvSpPr>
          <p:cNvPr id="12" name="Ševronas 11"/>
          <p:cNvSpPr/>
          <p:nvPr/>
        </p:nvSpPr>
        <p:spPr>
          <a:xfrm>
            <a:off x="6339086" y="3448626"/>
            <a:ext cx="257069" cy="24319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57379" y="547775"/>
            <a:ext cx="2281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NEPTŪNO ĮLANKA</a:t>
            </a:r>
          </a:p>
          <a:p>
            <a:endParaRPr lang="lt-LT" dirty="0"/>
          </a:p>
        </p:txBody>
      </p:sp>
      <p:sp>
        <p:nvSpPr>
          <p:cNvPr id="14" name="TextBox 13"/>
          <p:cNvSpPr txBox="1"/>
          <p:nvPr/>
        </p:nvSpPr>
        <p:spPr>
          <a:xfrm>
            <a:off x="4567487" y="132276"/>
            <a:ext cx="5294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Poilsio ir sporto komplekso Neptūno įlankoje statybos darbai adresu R. Kalantos g. 130 Įrengus kompleksą 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uoj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ama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atnaujinti kelią ir įrengti pėsčiųjų taką per mišką nuo Giraitės gatvės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440098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922"/>
            <a:ext cx="9906000" cy="5959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201" y="228601"/>
            <a:ext cx="888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KAUNO MARIŲ ĮLANKOS UOSTAS IR BURIAVIMO MOKYKLOS SPORTO BAZĖ</a:t>
            </a:r>
          </a:p>
        </p:txBody>
      </p:sp>
    </p:spTree>
    <p:extLst>
      <p:ext uri="{BB962C8B-B14F-4D97-AF65-F5344CB8AC3E}">
        <p14:creationId xmlns:p14="http://schemas.microsoft.com/office/powerpoint/2010/main" val="2236837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1999" y="2723385"/>
            <a:ext cx="709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administracinė veikla</a:t>
            </a:r>
          </a:p>
        </p:txBody>
      </p:sp>
    </p:spTree>
    <p:extLst>
      <p:ext uri="{BB962C8B-B14F-4D97-AF65-F5344CB8AC3E}">
        <p14:creationId xmlns:p14="http://schemas.microsoft.com/office/powerpoint/2010/main" val="2539232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13100" y="146163"/>
            <a:ext cx="4703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latin typeface="+mj-lt"/>
                <a:cs typeface="Times New Roman" panose="02020603050405020304" pitchFamily="18" charset="0"/>
              </a:rPr>
              <a:t>GYVENAMOSIOS VIETOS DEKLARAVIMAS</a:t>
            </a:r>
          </a:p>
        </p:txBody>
      </p:sp>
      <p:graphicFrame>
        <p:nvGraphicFramePr>
          <p:cNvPr id="9" name="Diagrama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3583946"/>
              </p:ext>
            </p:extLst>
          </p:nvPr>
        </p:nvGraphicFramePr>
        <p:xfrm>
          <a:off x="1473199" y="515495"/>
          <a:ext cx="7916334" cy="2998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Diagrama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690269"/>
              </p:ext>
            </p:extLst>
          </p:nvPr>
        </p:nvGraphicFramePr>
        <p:xfrm>
          <a:off x="1812713" y="3666066"/>
          <a:ext cx="7576820" cy="3081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70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798330"/>
              </p:ext>
            </p:extLst>
          </p:nvPr>
        </p:nvGraphicFramePr>
        <p:xfrm>
          <a:off x="1691217" y="800946"/>
          <a:ext cx="7393516" cy="5295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6318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2325252"/>
              </p:ext>
            </p:extLst>
          </p:nvPr>
        </p:nvGraphicFramePr>
        <p:xfrm>
          <a:off x="965200" y="321733"/>
          <a:ext cx="8805333" cy="62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751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5486704" y="5215759"/>
            <a:ext cx="4120039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lt-LT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Pabaiga</a:t>
            </a:r>
          </a:p>
        </p:txBody>
      </p:sp>
      <p:pic>
        <p:nvPicPr>
          <p:cNvPr id="1027" name="Picture 3" descr="W:\Seniunijos\Petrasiunai\NUOTRAUKOS\2018 išvyka i Druskininkus\IMG_0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33" y="608951"/>
            <a:ext cx="6944810" cy="46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544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ačiakampis 4"/>
          <p:cNvSpPr/>
          <p:nvPr/>
        </p:nvSpPr>
        <p:spPr>
          <a:xfrm>
            <a:off x="265871" y="1912882"/>
            <a:ext cx="6134929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Pagal Palemono bendruomenės inicijuotą paraišką „Kultūra į kiemus“ programos atidarymo šventė Palemone sutraukė tūkstančius žiūrovų ne tik iš Palemono, bet ir iš viso Kauno.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lt-LT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Tarpinstitucinio bendradarbiavimo susitikimas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Lietuvos probacijos tarnybos Kauno skyriaus specialistais,</a:t>
            </a:r>
            <a:r>
              <a:rPr lang="lt-LT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Petrašiūnų seniūnijos atstovais, Socialinių paslaugų centro darbuotojais, seniūnaičiai, bendruomenės pareigūnai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Kasmetinė žydų kongreso inicijuojama akcija ,,Mes Prisimename“, Tarptautinė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Holokausko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aukų atminimo diena, žvakelių uždegimas Petrašiūnų žydų žudynių vietoje</a:t>
            </a:r>
            <a:r>
              <a:rPr lang="lt-LT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Skatino daugiabučių namų gyventojus aktyviau dalyvauti namų priežiūros ir jų aplinkos gerinimo klausimais.  Tarpininkauta R. Kalantos g. 137A gyventojų bendrijos naujo pirmininko išrinkimui.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1733" y="180118"/>
            <a:ext cx="784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Bendruomeniškumo skatinimas Petrašiūnų seniūnijoje</a:t>
            </a:r>
            <a:endParaRPr lang="lt-LT" dirty="0"/>
          </a:p>
        </p:txBody>
      </p:sp>
      <p:sp>
        <p:nvSpPr>
          <p:cNvPr id="2" name="TextBox 1"/>
          <p:cNvSpPr txBox="1"/>
          <p:nvPr/>
        </p:nvSpPr>
        <p:spPr>
          <a:xfrm>
            <a:off x="1227667" y="712553"/>
            <a:ext cx="820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„Stiprinti bendruomeninę veiklą savivaldybėse“ Kauno Palemono bendruomenės centro projektui „Praeitis kuria dabartį” buvo skirta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608,75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Projekto tikslas stiprinti, padėti, suburti vietos bendruomenę bei gyventojus (Advento vakaronė, Kalėdinės instaliacijos ir kt.).</a:t>
            </a:r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2584" y="2333070"/>
            <a:ext cx="4169600" cy="31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5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7121" y="2345260"/>
            <a:ext cx="821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Seniūnijos teritorijos priežiūros organizavimas</a:t>
            </a:r>
            <a:endParaRPr lang="lt-LT" sz="2400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41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1202" y="28123"/>
            <a:ext cx="30475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STATINIŲ</a:t>
            </a:r>
            <a:r>
              <a:rPr lang="lt-LT" sz="2200" b="1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1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PRIEŽIŪRA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5600" y="459010"/>
            <a:ext cx="56388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Sudarytas ir pateiktas 2024 m. metinis statinių naudotojų techninės priežiūros planas (250 statiniai). </a:t>
            </a:r>
            <a:r>
              <a:rPr lang="lt-LT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Surašyti 277 statinių techninės priežiūros patikrinimo </a:t>
            </a:r>
            <a:r>
              <a:rPr lang="lt-LT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 faktinių duomenų patikrinimo aktų</a:t>
            </a:r>
            <a:r>
              <a:rPr lang="lt-LT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Pagal STR reikalavimus patikrinta 42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lt-LT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(38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lt-LT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tikrintinų ne rečiau kaip vieną kartą per metus statinių.</a:t>
            </a:r>
          </a:p>
          <a:p>
            <a:pPr algn="just"/>
            <a:r>
              <a:rPr lang="lt-LT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m. pradėtas renovuoti </a:t>
            </a:r>
            <a:r>
              <a:rPr lang="lt-LT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Kalantos g. 23</a:t>
            </a:r>
            <a:r>
              <a:rPr lang="lt-LT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Baigėsi renovacijos darbai </a:t>
            </a:r>
            <a:r>
              <a:rPr lang="lt-LT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Ekskvatorininkų</a:t>
            </a:r>
            <a:r>
              <a:rPr lang="lt-LT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g. 9</a:t>
            </a:r>
            <a:r>
              <a:rPr lang="lt-LT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Kalantos g. 46, 84, 86 ir 69, Guobų g. 42A.</a:t>
            </a:r>
            <a:r>
              <a:rPr lang="lt-LT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lt-LT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Surašyti 3 </a:t>
            </a:r>
            <a:r>
              <a:rPr lang="lt-LT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administracinių nusižengimų protokolai </a:t>
            </a:r>
            <a:r>
              <a:rPr lang="lt-LT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paskirtos baudos dėl statinio nepriežiūros už STR 1.03.07:2017 taisyklių pažeidimus. Vienas iš jų R. Kalantos g. 171 administratoriui UAB „Mano būstas Dainava“.</a:t>
            </a:r>
            <a:endParaRPr lang="lt-LT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5452533" y="5711783"/>
            <a:ext cx="398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Dalyvauta organizuojant M. Gimbutienės g. 10 daugiabučio namo kanalizacijos atnaujinimo darbuose.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3682" y="4431402"/>
            <a:ext cx="5172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Viso seniūnijos teritorijoje yra 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1847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tikrintini statiniai, iš jų 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520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ypatingųjų statinių. Į tą skaičių įeina ir 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173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daugiabučiai gyvenamieji namai. </a:t>
            </a:r>
            <a:endParaRPr lang="lt-LT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6" y="608885"/>
            <a:ext cx="3640865" cy="3640865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3952273"/>
            <a:ext cx="3471333" cy="285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9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54999" y="984751"/>
            <a:ext cx="7240746" cy="1280890"/>
          </a:xfrm>
        </p:spPr>
        <p:txBody>
          <a:bodyPr/>
          <a:lstStyle/>
          <a:p>
            <a:r>
              <a:rPr lang="lt-LT" dirty="0"/>
              <a:t/>
            </a:r>
            <a:br>
              <a:rPr lang="lt-LT" dirty="0"/>
            </a:b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sp>
        <p:nvSpPr>
          <p:cNvPr id="5" name="TextBox 4"/>
          <p:cNvSpPr txBox="1"/>
          <p:nvPr/>
        </p:nvSpPr>
        <p:spPr>
          <a:xfrm>
            <a:off x="569352" y="802873"/>
            <a:ext cx="5139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Sudarytas 2024 metų nenaudojamų ir neprižiūrimų statinių sąrašas. Į pirminį nenaudojamų ir neprižiūrimų statinių sąrašą buvo 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įtraukta 15 statinių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1174" y="200976"/>
            <a:ext cx="524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Nenaudojami ir neprižiūrimi statiniai</a:t>
            </a:r>
            <a:endParaRPr lang="lt-LT" b="1" cap="all" dirty="0"/>
          </a:p>
        </p:txBody>
      </p:sp>
      <p:sp>
        <p:nvSpPr>
          <p:cNvPr id="4" name="TextBox 3"/>
          <p:cNvSpPr txBox="1"/>
          <p:nvPr/>
        </p:nvSpPr>
        <p:spPr>
          <a:xfrm>
            <a:off x="4986868" y="3626346"/>
            <a:ext cx="500344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statiniai pateikti padidinto nekilnojamojo turto mokesčio taikymui: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UAB „</a:t>
            </a:r>
            <a:r>
              <a:rPr lang="lt-L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Mechel</a:t>
            </a:r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Nemunas“ (R. Kalantos g. 83) – 2;</a:t>
            </a:r>
          </a:p>
          <a:p>
            <a:pPr>
              <a:lnSpc>
                <a:spcPct val="150000"/>
              </a:lnSpc>
            </a:pPr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Fizinis asmuo - Taikos pr. 112 – 2;</a:t>
            </a:r>
          </a:p>
          <a:p>
            <a:pPr>
              <a:lnSpc>
                <a:spcPct val="150000"/>
              </a:lnSpc>
            </a:pPr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Fizinis asmuo - Stoties g. 9;</a:t>
            </a:r>
          </a:p>
          <a:p>
            <a:pPr>
              <a:lnSpc>
                <a:spcPct val="150000"/>
              </a:lnSpc>
            </a:pPr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UAB „Palemono Keramikos gamykla“ (Pamario g. 1);</a:t>
            </a:r>
          </a:p>
          <a:p>
            <a:pPr>
              <a:lnSpc>
                <a:spcPct val="150000"/>
              </a:lnSpc>
            </a:pPr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UAB „</a:t>
            </a:r>
            <a:r>
              <a:rPr lang="lt-L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Rivona</a:t>
            </a:r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(R. Kalantos g. 76D);</a:t>
            </a:r>
          </a:p>
          <a:p>
            <a:pPr>
              <a:lnSpc>
                <a:spcPct val="150000"/>
              </a:lnSpc>
            </a:pPr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UAB „</a:t>
            </a:r>
            <a:r>
              <a:rPr lang="lt-L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Paltiškiai</a:t>
            </a:r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(Ateities pl. 30A); </a:t>
            </a:r>
          </a:p>
          <a:p>
            <a:pPr>
              <a:lnSpc>
                <a:spcPct val="150000"/>
              </a:lnSpc>
            </a:pPr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UAB „</a:t>
            </a:r>
            <a:r>
              <a:rPr lang="lt-L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Dovaina</a:t>
            </a:r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(Draugystės g. 19D).  </a:t>
            </a:r>
            <a:endParaRPr lang="lt-LT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58446" y="2079919"/>
            <a:ext cx="5427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Petrašiūnų seniūnijoje mažėja nenaudojamų ar apleistų statinių. Pasikeitus savininkams nugriauti 2 avariniai ypatingos paskirties statiniai Chemijos g. 15E ir jų vietoje pastatyti 7 nauji modernūs sandėliai. </a:t>
            </a:r>
          </a:p>
        </p:txBody>
      </p:sp>
      <p:pic>
        <p:nvPicPr>
          <p:cNvPr id="7" name="Paveikslėlis 6" descr="C:\Users\almatumi\Desktop\2023 Viskas\2023 m. apleisti ar nenaudojami statiniai\Chemijos g. 15E (UAB Dirbtinis pluoštas)\Aušintuvas 1H5m\101_006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68" y="635046"/>
            <a:ext cx="3502324" cy="28897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tačiakampis 9"/>
          <p:cNvSpPr/>
          <p:nvPr/>
        </p:nvSpPr>
        <p:spPr>
          <a:xfrm>
            <a:off x="6489892" y="3203076"/>
            <a:ext cx="212917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lt-LT" sz="1400" i="1" dirty="0"/>
              <a:t>Chemijos g. 15E (prieš)</a:t>
            </a:r>
            <a:endParaRPr lang="lt-LT" sz="1400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67" y="3356964"/>
            <a:ext cx="3843133" cy="3448077"/>
          </a:xfrm>
          <a:prstGeom prst="rect">
            <a:avLst/>
          </a:prstGeom>
        </p:spPr>
      </p:pic>
      <p:sp>
        <p:nvSpPr>
          <p:cNvPr id="11" name="Stačiakampis 10"/>
          <p:cNvSpPr/>
          <p:nvPr/>
        </p:nvSpPr>
        <p:spPr>
          <a:xfrm>
            <a:off x="1773958" y="5726142"/>
            <a:ext cx="212917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lt-LT" sz="1400" i="1" dirty="0"/>
              <a:t>Chemijos g. 15E (po)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329455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47386" y="792455"/>
            <a:ext cx="359833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Sudarytas Nenaudojamos žemės sklypų sąrašas. 2024 metais į pirminį 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Nenaudojamos žemės sklypų sąrašą įtraukti 53 sklypai.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Išsiųsta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117 įspėjimų sklypų savininkams dėl Kauno miesto švaros tvarkymo taisyklių nesilaikymo. Surašyta 130 faktinių duomenų patikrinimo aktų. Dėl Kauno miesto tvarkymo ir švaros taisyklių nesilaikymo Surašytas 1 AN protokolas.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sklypai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pateikti padidinto žemės mokesčio taikymui. 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priva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Ugniakuro g. 3, Taikos pr. 114M, Energetikų g. 67, Marių g. 61D, Jazminų g. 46, Jazminų g. 48 </a:t>
            </a:r>
          </a:p>
          <a:p>
            <a:pPr algn="just"/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nuomojamas iš valstybės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Technikos g. 10.</a:t>
            </a: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97" y="722490"/>
            <a:ext cx="4559003" cy="2971799"/>
          </a:xfrm>
          <a:prstGeom prst="rect">
            <a:avLst/>
          </a:prstGeom>
        </p:spPr>
      </p:pic>
      <p:sp>
        <p:nvSpPr>
          <p:cNvPr id="8" name="Stačiakampis 7"/>
          <p:cNvSpPr/>
          <p:nvPr/>
        </p:nvSpPr>
        <p:spPr>
          <a:xfrm>
            <a:off x="655089" y="3332813"/>
            <a:ext cx="285011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lt-LT" sz="1400" i="1" dirty="0"/>
              <a:t>Marių g. 61D, Jazminų g. 48, 46</a:t>
            </a:r>
            <a:endParaRPr lang="lt-LT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204632" y="156235"/>
            <a:ext cx="415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NENAUDOJAMI ŽEMĖS SKLYPAI</a:t>
            </a:r>
          </a:p>
        </p:txBody>
      </p:sp>
      <p:pic>
        <p:nvPicPr>
          <p:cNvPr id="11" name="Paveikslėlis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96" y="3751597"/>
            <a:ext cx="4559003" cy="3043470"/>
          </a:xfrm>
          <a:prstGeom prst="rect">
            <a:avLst/>
          </a:prstGeom>
        </p:spPr>
      </p:pic>
      <p:sp>
        <p:nvSpPr>
          <p:cNvPr id="7" name="Stačiakampis 6"/>
          <p:cNvSpPr/>
          <p:nvPr/>
        </p:nvSpPr>
        <p:spPr>
          <a:xfrm>
            <a:off x="724196" y="6367269"/>
            <a:ext cx="283574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lt-LT" sz="1400" i="1" dirty="0"/>
              <a:t>Marių g. 61D, Jazminų g. 48, 46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2069697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2636024" y="281765"/>
            <a:ext cx="5361754" cy="359888"/>
          </a:xfrm>
        </p:spPr>
        <p:txBody>
          <a:bodyPr/>
          <a:lstStyle/>
          <a:p>
            <a:r>
              <a:rPr lang="lt-LT" sz="18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Viešųjų erdvių tvarkymas IR PRIEŽIŪRA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0733" y="1236977"/>
            <a:ext cx="37507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„Sava platforma“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iniciatyva sutvarkyta Kauno Marių prieigos 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Petrašiūnuose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(nuo Pažaislio vienuolyno iki požeminės perėjos link Ugniakuro).</a:t>
            </a:r>
          </a:p>
          <a:p>
            <a:pPr algn="just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Palemono bendruomenės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iniciatyva buvo tvarkomos Kauno Marių prieigos Palemone, Parko gatvės pakraščiai, aplinka šalia naujai įrengtos Palemono vaikų ir sporto žaidimų aikštelės.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Petrašiūnų bendruomenės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aktyvistai tvarkė </a:t>
            </a:r>
            <a:r>
              <a:rPr lang="lt-L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Amalių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kapines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prieš Vėlines.</a:t>
            </a:r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901" y="948266"/>
            <a:ext cx="4165600" cy="5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2534" y="730465"/>
            <a:ext cx="9533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Bendradarbiauta su 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Nakvynės Namų darbuotojais ir gyventojais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grėbiant ir sukraunant lapus į didmaišius šalia pagrindinių Petrašiūnų seniūnijos gatvių,  renkant šiukšles, pjaunant žolę  ir genint menkaverčius krūmokšnius valstybinėse teritorijose. Kartu likviduota nelegali benamių buveinė </a:t>
            </a: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Kalantos gatvėje prie Neste degalinės. </a:t>
            </a:r>
          </a:p>
        </p:txBody>
      </p:sp>
      <p:sp>
        <p:nvSpPr>
          <p:cNvPr id="9" name="Pavadinimas 1"/>
          <p:cNvSpPr txBox="1">
            <a:spLocks/>
          </p:cNvSpPr>
          <p:nvPr/>
        </p:nvSpPr>
        <p:spPr bwMode="auto">
          <a:xfrm>
            <a:off x="2636024" y="281765"/>
            <a:ext cx="5361754" cy="35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lt-LT" sz="18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Viešųjų erdvių tvarkymas IR PRIEŽIŪRA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aveikslėlis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152" y="2588611"/>
            <a:ext cx="4763560" cy="3572670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2317" y="2591916"/>
            <a:ext cx="4790000" cy="3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8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1"/>
          <p:cNvSpPr>
            <a:spLocks noGrp="1"/>
          </p:cNvSpPr>
          <p:nvPr>
            <p:ph type="title"/>
          </p:nvPr>
        </p:nvSpPr>
        <p:spPr>
          <a:xfrm>
            <a:off x="2520878" y="561177"/>
            <a:ext cx="5761709" cy="359888"/>
          </a:xfrm>
        </p:spPr>
        <p:txBody>
          <a:bodyPr/>
          <a:lstStyle/>
          <a:p>
            <a:r>
              <a:rPr lang="lt-LT" sz="18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Viešųjų erdvių tvarkymas IR PRIEŽIŪRA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8598" y="1028277"/>
            <a:ext cx="780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Bendradarbiaujant su vietinių įmonių atstovais likviduota 1,5 tūkstančių kub. m statybinių medžiagų ir jų atliekų iš valstybinės teritorijos šalia Perspektyvos g. 4.</a:t>
            </a:r>
            <a:endParaRPr lang="lt-LT" dirty="0"/>
          </a:p>
        </p:txBody>
      </p:sp>
      <p:pic>
        <p:nvPicPr>
          <p:cNvPr id="10" name="Paveikslėlis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4" r="495" b="15937"/>
          <a:stretch/>
        </p:blipFill>
        <p:spPr>
          <a:xfrm>
            <a:off x="1114682" y="1917287"/>
            <a:ext cx="4004529" cy="3753577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333" y="1917288"/>
            <a:ext cx="4045311" cy="375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Šnabždesys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9089</TotalTime>
  <Words>1038</Words>
  <Application>Microsoft Office PowerPoint</Application>
  <PresentationFormat>A4 formatas (210 x 297 mm)</PresentationFormat>
  <Paragraphs>71</Paragraphs>
  <Slides>19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</vt:lpstr>
      <vt:lpstr>Wingdings 3</vt:lpstr>
      <vt:lpstr>Šnabždesys</vt:lpstr>
      <vt:lpstr>„PowerPoint“ pateiktis</vt:lpstr>
      <vt:lpstr>„PowerPoint“ pateiktis</vt:lpstr>
      <vt:lpstr>„PowerPoint“ pateiktis</vt:lpstr>
      <vt:lpstr>„PowerPoint“ pateiktis</vt:lpstr>
      <vt:lpstr>  </vt:lpstr>
      <vt:lpstr>„PowerPoint“ pateiktis</vt:lpstr>
      <vt:lpstr>Viešųjų erdvių tvarkymas IR PRIEŽIŪRA</vt:lpstr>
      <vt:lpstr>„PowerPoint“ pateiktis</vt:lpstr>
      <vt:lpstr>Viešųjų erdvių tvarkymas IR PRIEŽIŪRA</vt:lpstr>
      <vt:lpstr>Viešųjų erdvių tvarkymas IR PRIEŽIŪRA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Almantas Tuminauskas</dc:creator>
  <cp:lastModifiedBy>Vytautas Bakša</cp:lastModifiedBy>
  <cp:revision>573</cp:revision>
  <cp:lastPrinted>2022-02-04T09:48:23Z</cp:lastPrinted>
  <dcterms:created xsi:type="dcterms:W3CDTF">2020-02-19T13:57:28Z</dcterms:created>
  <dcterms:modified xsi:type="dcterms:W3CDTF">2025-02-20T07:35:36Z</dcterms:modified>
</cp:coreProperties>
</file>