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1" r:id="rId3"/>
    <p:sldId id="262" r:id="rId4"/>
    <p:sldId id="275" r:id="rId5"/>
    <p:sldId id="279" r:id="rId6"/>
    <p:sldId id="276" r:id="rId7"/>
    <p:sldId id="281" r:id="rId8"/>
    <p:sldId id="282" r:id="rId9"/>
    <p:sldId id="289" r:id="rId10"/>
    <p:sldId id="263" r:id="rId11"/>
    <p:sldId id="286" r:id="rId12"/>
    <p:sldId id="287" r:id="rId13"/>
    <p:sldId id="274" r:id="rId14"/>
    <p:sldId id="283" r:id="rId15"/>
    <p:sldId id="288" r:id="rId16"/>
    <p:sldId id="285" r:id="rId17"/>
    <p:sldId id="273" r:id="rId18"/>
  </p:sldIdLst>
  <p:sldSz cx="9906000" cy="6858000" type="A4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58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80" y="53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ytabaks\Desktop\Dokai\desktop\Dokai\Seniunijos%20informacine%20duomenu%20baze\Seniunijos%20gatviu%20ImDB\Seniunijos%20gatviu%20ImDB%20202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ytabaks\Desktop\Dokai\desktop\Dokai\Seniunijos%20informacine%20duomenu%20baze\Seniunijos%20gatviu%20ImDB\Seniunijos%20gatviu%20ImDB%20202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ytabaks\Desktop\Dokai\desktop\Dokai\Seniunijos%20informacine%20duomenu%20baze\Seniunijos%20gatviu%20ImDB\Seniunijos%20gatviu%20ImDB%202021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l01.kaunas.lt\dokumentai\Seniunijos\Petrasiunai\Baksa\Seniunijos%20informacine%20duomenu%20baze\Pristatymas\demo%20graf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lt-LT"/>
              <a:t>Dangos</a:t>
            </a:r>
            <a:r>
              <a:rPr lang="lt-LT" baseline="0"/>
              <a:t> būklė</a:t>
            </a:r>
            <a:endParaRPr lang="lt-LT"/>
          </a:p>
        </c:rich>
      </c:tx>
      <c:layout>
        <c:manualLayout>
          <c:xMode val="edge"/>
          <c:yMode val="edge"/>
          <c:x val="0.35192366579177603"/>
          <c:y val="4.1666666666666664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Lapas1!$L$166:$L$170</c:f>
              <c:strCache>
                <c:ptCount val="5"/>
                <c:pt idx="0">
                  <c:v>Bloga</c:v>
                </c:pt>
                <c:pt idx="1">
                  <c:v>Gera</c:v>
                </c:pt>
                <c:pt idx="2">
                  <c:v>L. bloga</c:v>
                </c:pt>
                <c:pt idx="3">
                  <c:v>Nėra</c:v>
                </c:pt>
                <c:pt idx="4">
                  <c:v>Vidutinė</c:v>
                </c:pt>
              </c:strCache>
            </c:strRef>
          </c:cat>
          <c:val>
            <c:numRef>
              <c:f>Lapas1!$M$166:$M$170</c:f>
              <c:numCache>
                <c:formatCode>General</c:formatCode>
                <c:ptCount val="5"/>
                <c:pt idx="0">
                  <c:v>13</c:v>
                </c:pt>
                <c:pt idx="1">
                  <c:v>13</c:v>
                </c:pt>
                <c:pt idx="2">
                  <c:v>17</c:v>
                </c:pt>
                <c:pt idx="3">
                  <c:v>3</c:v>
                </c:pt>
                <c:pt idx="4">
                  <c:v>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09-4986-8C6F-93BBBDFED5B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lt-LT"/>
              <a:t>Kelių</a:t>
            </a:r>
            <a:r>
              <a:rPr lang="lt-LT" baseline="0"/>
              <a:t> danga</a:t>
            </a:r>
            <a:endParaRPr lang="lt-LT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Lapas1!$C$173:$C$176</c:f>
              <c:strCache>
                <c:ptCount val="4"/>
                <c:pt idx="0">
                  <c:v>Asfaltas</c:v>
                </c:pt>
                <c:pt idx="1">
                  <c:v>Betonas</c:v>
                </c:pt>
                <c:pt idx="2">
                  <c:v>Žvyras</c:v>
                </c:pt>
                <c:pt idx="3">
                  <c:v>Nėra</c:v>
                </c:pt>
              </c:strCache>
            </c:strRef>
          </c:cat>
          <c:val>
            <c:numRef>
              <c:f>Lapas1!$D$173:$D$176</c:f>
              <c:numCache>
                <c:formatCode>General</c:formatCode>
                <c:ptCount val="4"/>
                <c:pt idx="0">
                  <c:v>44</c:v>
                </c:pt>
                <c:pt idx="1">
                  <c:v>27</c:v>
                </c:pt>
                <c:pt idx="2">
                  <c:v>81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61-40C0-9D35-7337397623F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lt-LT"/>
              <a:t>Gatvės pagal rajonus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4F3A-4533-AE46-F99150CE7A8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F3A-4533-AE46-F99150CE7A8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4F3A-4533-AE46-F99150CE7A8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Lapas1!$C$182:$C$185</c:f>
              <c:strCache>
                <c:ptCount val="4"/>
                <c:pt idx="0">
                  <c:v>Petrašiūnai</c:v>
                </c:pt>
                <c:pt idx="1">
                  <c:v>Palemonas</c:v>
                </c:pt>
                <c:pt idx="2">
                  <c:v>Amaliai</c:v>
                </c:pt>
                <c:pt idx="3">
                  <c:v>Naujasodis</c:v>
                </c:pt>
              </c:strCache>
            </c:strRef>
          </c:cat>
          <c:val>
            <c:numRef>
              <c:f>Lapas1!$D$182:$D$185</c:f>
              <c:numCache>
                <c:formatCode>General</c:formatCode>
                <c:ptCount val="4"/>
                <c:pt idx="0">
                  <c:v>20</c:v>
                </c:pt>
                <c:pt idx="1">
                  <c:v>38</c:v>
                </c:pt>
                <c:pt idx="2">
                  <c:v>83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F3A-4533-AE46-F99150CE7A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639872"/>
        <c:axId val="14641408"/>
      </c:barChart>
      <c:catAx>
        <c:axId val="146398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4641408"/>
        <c:crosses val="autoZero"/>
        <c:auto val="1"/>
        <c:lblAlgn val="ctr"/>
        <c:lblOffset val="100"/>
        <c:noMultiLvlLbl val="0"/>
      </c:catAx>
      <c:valAx>
        <c:axId val="146414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39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Gyvenamosios vietos deklaravimas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Lapas1!$A$2:$A$6</c:f>
              <c:strCache>
                <c:ptCount val="5"/>
                <c:pt idx="0">
                  <c:v>Išduota pažymų</c:v>
                </c:pt>
                <c:pt idx="1">
                  <c:v>Deklravo atvykimą</c:v>
                </c:pt>
                <c:pt idx="2">
                  <c:v>Deklaravimo išvykimą</c:v>
                </c:pt>
                <c:pt idx="3">
                  <c:v>Įtrauktą į GVNA</c:v>
                </c:pt>
                <c:pt idx="4">
                  <c:v>Priimta sprendimų</c:v>
                </c:pt>
              </c:strCache>
            </c:strRef>
          </c:cat>
          <c:val>
            <c:numRef>
              <c:f>Lapas1!$B$2:$B$6</c:f>
              <c:numCache>
                <c:formatCode>General</c:formatCode>
                <c:ptCount val="5"/>
                <c:pt idx="0">
                  <c:v>784</c:v>
                </c:pt>
                <c:pt idx="1">
                  <c:v>324</c:v>
                </c:pt>
                <c:pt idx="2">
                  <c:v>15</c:v>
                </c:pt>
                <c:pt idx="3">
                  <c:v>134</c:v>
                </c:pt>
                <c:pt idx="4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38-4896-8C67-DA8645C4CCB3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Lapas1!$A$2:$A$6</c:f>
              <c:strCache>
                <c:ptCount val="5"/>
                <c:pt idx="0">
                  <c:v>Išduota pažymų</c:v>
                </c:pt>
                <c:pt idx="1">
                  <c:v>Deklravo atvykimą</c:v>
                </c:pt>
                <c:pt idx="2">
                  <c:v>Deklaravimo išvykimą</c:v>
                </c:pt>
                <c:pt idx="3">
                  <c:v>Įtrauktą į GVNA</c:v>
                </c:pt>
                <c:pt idx="4">
                  <c:v>Priimta sprendimų</c:v>
                </c:pt>
              </c:strCache>
            </c:strRef>
          </c:cat>
          <c:val>
            <c:numRef>
              <c:f>Lapas1!$C$2:$C$6</c:f>
              <c:numCache>
                <c:formatCode>General</c:formatCode>
                <c:ptCount val="5"/>
                <c:pt idx="0">
                  <c:v>1031</c:v>
                </c:pt>
                <c:pt idx="1">
                  <c:v>454</c:v>
                </c:pt>
                <c:pt idx="2">
                  <c:v>26</c:v>
                </c:pt>
                <c:pt idx="3">
                  <c:v>216</c:v>
                </c:pt>
                <c:pt idx="4">
                  <c:v>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38-4896-8C67-DA8645C4CC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9585808"/>
        <c:axId val="300991208"/>
      </c:barChart>
      <c:catAx>
        <c:axId val="35958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00991208"/>
        <c:crosses val="autoZero"/>
        <c:auto val="1"/>
        <c:lblAlgn val="ctr"/>
        <c:lblOffset val="100"/>
        <c:noMultiLvlLbl val="0"/>
      </c:catAx>
      <c:valAx>
        <c:axId val="300991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59585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sz="1800" b="0" i="0" baseline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Atliktų darbų ir paslaugų analizė</a:t>
            </a:r>
            <a:endParaRPr lang="lt-LT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'[demo graf.xls]2022'!$B$4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'[demo graf.xls]2022'!$A$5:$A$12</c:f>
              <c:strCache>
                <c:ptCount val="8"/>
                <c:pt idx="0">
                  <c:v>Visuomenei naudinga
veikla</c:v>
                </c:pt>
                <c:pt idx="1">
                  <c:v>Viešųjų erdvių
tvarkymas</c:v>
                </c:pt>
                <c:pt idx="2">
                  <c:v>Statinių priežiūra</c:v>
                </c:pt>
                <c:pt idx="3">
                  <c:v>Neeksplotuojami
 automobiliai</c:v>
                </c:pt>
                <c:pt idx="4">
                  <c:v>Notariniai veiksmai</c:v>
                </c:pt>
                <c:pt idx="5">
                  <c:v>Charakteristikos</c:v>
                </c:pt>
                <c:pt idx="6">
                  <c:v>Pažymos dėl asbesto</c:v>
                </c:pt>
                <c:pt idx="7">
                  <c:v>Svetainės priežiūra</c:v>
                </c:pt>
              </c:strCache>
            </c:strRef>
          </c:cat>
          <c:val>
            <c:numRef>
              <c:f>'[demo graf.xls]2022'!$B$5:$B$12</c:f>
              <c:numCache>
                <c:formatCode>General</c:formatCode>
                <c:ptCount val="8"/>
                <c:pt idx="0">
                  <c:v>2</c:v>
                </c:pt>
                <c:pt idx="1">
                  <c:v>53</c:v>
                </c:pt>
                <c:pt idx="2">
                  <c:v>276</c:v>
                </c:pt>
                <c:pt idx="3">
                  <c:v>20</c:v>
                </c:pt>
                <c:pt idx="4">
                  <c:v>170</c:v>
                </c:pt>
                <c:pt idx="5">
                  <c:v>13</c:v>
                </c:pt>
                <c:pt idx="6">
                  <c:v>5</c:v>
                </c:pt>
                <c:pt idx="7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0E-4712-B000-097858F5F93C}"/>
            </c:ext>
          </c:extLst>
        </c:ser>
        <c:ser>
          <c:idx val="1"/>
          <c:order val="1"/>
          <c:tx>
            <c:strRef>
              <c:f>'[demo graf.xls]2022'!$C$4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'[demo graf.xls]2022'!$A$5:$A$12</c:f>
              <c:strCache>
                <c:ptCount val="8"/>
                <c:pt idx="0">
                  <c:v>Visuomenei naudinga
veikla</c:v>
                </c:pt>
                <c:pt idx="1">
                  <c:v>Viešųjų erdvių
tvarkymas</c:v>
                </c:pt>
                <c:pt idx="2">
                  <c:v>Statinių priežiūra</c:v>
                </c:pt>
                <c:pt idx="3">
                  <c:v>Neeksplotuojami
 automobiliai</c:v>
                </c:pt>
                <c:pt idx="4">
                  <c:v>Notariniai veiksmai</c:v>
                </c:pt>
                <c:pt idx="5">
                  <c:v>Charakteristikos</c:v>
                </c:pt>
                <c:pt idx="6">
                  <c:v>Pažymos dėl asbesto</c:v>
                </c:pt>
                <c:pt idx="7">
                  <c:v>Svetainės priežiūra</c:v>
                </c:pt>
              </c:strCache>
            </c:strRef>
          </c:cat>
          <c:val>
            <c:numRef>
              <c:f>'[demo graf.xls]2022'!$C$5:$C$12</c:f>
              <c:numCache>
                <c:formatCode>General</c:formatCode>
                <c:ptCount val="8"/>
                <c:pt idx="0">
                  <c:v>10</c:v>
                </c:pt>
                <c:pt idx="1">
                  <c:v>63</c:v>
                </c:pt>
                <c:pt idx="2">
                  <c:v>257</c:v>
                </c:pt>
                <c:pt idx="3">
                  <c:v>6</c:v>
                </c:pt>
                <c:pt idx="4">
                  <c:v>205</c:v>
                </c:pt>
                <c:pt idx="5">
                  <c:v>30</c:v>
                </c:pt>
                <c:pt idx="6">
                  <c:v>15</c:v>
                </c:pt>
                <c:pt idx="7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0E-4712-B000-097858F5F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8127320"/>
        <c:axId val="498130600"/>
      </c:barChart>
      <c:catAx>
        <c:axId val="498127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498130600"/>
        <c:crosses val="autoZero"/>
        <c:auto val="1"/>
        <c:lblAlgn val="ctr"/>
        <c:lblOffset val="100"/>
        <c:noMultiLvlLbl val="0"/>
      </c:catAx>
      <c:valAx>
        <c:axId val="498130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98127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1"/>
            <a:ext cx="1417539" cy="777875"/>
          </a:xfrm>
          <a:custGeom>
            <a:avLst/>
            <a:gdLst>
              <a:gd name="T0" fmla="*/ 287 w 372"/>
              <a:gd name="T1" fmla="*/ 166 h 166"/>
              <a:gd name="T2" fmla="*/ 293 w 372"/>
              <a:gd name="T3" fmla="*/ 164 h 166"/>
              <a:gd name="T4" fmla="*/ 294 w 372"/>
              <a:gd name="T5" fmla="*/ 163 h 166"/>
              <a:gd name="T6" fmla="*/ 370 w 372"/>
              <a:gd name="T7" fmla="*/ 87 h 166"/>
              <a:gd name="T8" fmla="*/ 370 w 372"/>
              <a:gd name="T9" fmla="*/ 78 h 166"/>
              <a:gd name="T10" fmla="*/ 294 w 372"/>
              <a:gd name="T11" fmla="*/ 3 h 166"/>
              <a:gd name="T12" fmla="*/ 293 w 372"/>
              <a:gd name="T13" fmla="*/ 2 h 166"/>
              <a:gd name="T14" fmla="*/ 287 w 372"/>
              <a:gd name="T15" fmla="*/ 0 h 166"/>
              <a:gd name="T16" fmla="*/ 0 w 372"/>
              <a:gd name="T17" fmla="*/ 0 h 166"/>
              <a:gd name="T18" fmla="*/ 0 w 372"/>
              <a:gd name="T19" fmla="*/ 166 h 166"/>
              <a:gd name="T20" fmla="*/ 287 w 372"/>
              <a:gd name="T21" fmla="*/ 16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3736" y="2514601"/>
            <a:ext cx="7243762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3736" y="4777380"/>
            <a:ext cx="7243762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44370-562B-4090-8CF3-5DBC1A9DF73E}" type="datetimeFigureOut">
              <a:rPr lang="en-US"/>
              <a:pPr>
                <a:defRPr/>
              </a:pPr>
              <a:t>2/9/2023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2098" y="4529139"/>
            <a:ext cx="633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A84BE-A0EF-4F76-84E6-0B0741EB8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01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3870" y="3178175"/>
            <a:ext cx="1291134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735" y="609600"/>
            <a:ext cx="7243762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735" y="4354046"/>
            <a:ext cx="7243762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97D99-973C-4D7B-B7F5-8EA7CFA718EF}" type="datetimeFigureOut">
              <a:rPr lang="en-US"/>
              <a:pPr>
                <a:defRPr/>
              </a:pPr>
              <a:t>2/9/2023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2098" y="3244851"/>
            <a:ext cx="633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888F-6D87-4E03-9385-9EF52976B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33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3870" y="3178175"/>
            <a:ext cx="1291134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2004417" y="647700"/>
            <a:ext cx="495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lt-LT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9030197" y="2905125"/>
            <a:ext cx="495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lt-LT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584" y="609600"/>
            <a:ext cx="682006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660947" y="3505200"/>
            <a:ext cx="6123450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735" y="4354046"/>
            <a:ext cx="7243762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3DB69-7F54-48C3-9FB4-1D0F97B4EC5F}" type="datetimeFigureOut">
              <a:rPr lang="en-US"/>
              <a:pPr>
                <a:defRPr/>
              </a:pPr>
              <a:t>2/9/2023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432098" y="3244851"/>
            <a:ext cx="633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73057-D06A-4E46-BFC6-DCF18C8AA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63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3870" y="4911725"/>
            <a:ext cx="1291134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735" y="2438401"/>
            <a:ext cx="724376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3735" y="5181600"/>
            <a:ext cx="724376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C944-7AFE-4391-B067-D0B05D4AED7C}" type="datetimeFigureOut">
              <a:rPr lang="en-US"/>
              <a:pPr>
                <a:defRPr/>
              </a:pPr>
              <a:t>2/9/2023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2098" y="4983164"/>
            <a:ext cx="633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405A9-ECA2-4FF3-81D2-B68B2A2D4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37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3870" y="4911725"/>
            <a:ext cx="1291134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2004417" y="647700"/>
            <a:ext cx="495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lt-LT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9030197" y="2905125"/>
            <a:ext cx="495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lt-LT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315584" y="609600"/>
            <a:ext cx="682006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03735" y="4343400"/>
            <a:ext cx="724376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3735" y="5181600"/>
            <a:ext cx="724376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838FC-BFD2-4A44-9A2F-8A33423308F0}" type="datetimeFigureOut">
              <a:rPr lang="en-US"/>
              <a:pPr>
                <a:defRPr/>
              </a:pPr>
              <a:t>2/9/2023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432098" y="4983164"/>
            <a:ext cx="633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AA13A-7B00-4BFE-9C5D-1F5152A16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11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3870" y="4911725"/>
            <a:ext cx="1291134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735" y="627407"/>
            <a:ext cx="724376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03735" y="4343400"/>
            <a:ext cx="724376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3735" y="5181600"/>
            <a:ext cx="724376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53568-2DCA-4233-B425-3F0318C54387}" type="datetimeFigureOut">
              <a:rPr lang="en-US"/>
              <a:pPr>
                <a:defRPr/>
              </a:pPr>
              <a:t>2/9/2023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432098" y="4983164"/>
            <a:ext cx="633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23F58-CF97-4ED7-915A-0F6AC3B64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18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3870" y="714375"/>
            <a:ext cx="1291134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10662-706F-4176-8B6D-D3AB46C3CBE1}" type="datetimeFigureOut">
              <a:rPr lang="en-US"/>
              <a:pPr>
                <a:defRPr/>
              </a:pPr>
              <a:t>2/9/2023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A08C9-AA90-462A-88EC-D248AE6C8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12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3870" y="714375"/>
            <a:ext cx="1291134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2035" y="627406"/>
            <a:ext cx="1793676" cy="5283817"/>
          </a:xfrm>
        </p:spPr>
        <p:txBody>
          <a:bodyPr vert="eaVert" anchor="ctr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3735" y="627406"/>
            <a:ext cx="5262563" cy="5283817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82B93-4F75-44F6-9C4F-18A820592573}" type="datetimeFigureOut">
              <a:rPr lang="en-US"/>
              <a:pPr>
                <a:defRPr/>
              </a:pPr>
              <a:t>2/9/2023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7E395-AB6B-41DC-8377-5DE866E92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50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3870" y="714375"/>
            <a:ext cx="1291134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6752" y="624110"/>
            <a:ext cx="7240746" cy="128089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3735" y="2133600"/>
            <a:ext cx="7243763" cy="3777622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BC1C9-5A96-452F-A4F6-81501B213639}" type="datetimeFigureOut">
              <a:rPr lang="en-US"/>
              <a:pPr>
                <a:defRPr/>
              </a:pPr>
              <a:t>2/9/2023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E5325-7640-4ACB-AF96-D03B5E150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60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3870" y="3178175"/>
            <a:ext cx="1291134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735" y="2058750"/>
            <a:ext cx="7243762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735" y="3530129"/>
            <a:ext cx="7243762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E256F-0398-4646-B61B-9129A796225E}" type="datetimeFigureOut">
              <a:rPr lang="en-US"/>
              <a:pPr>
                <a:defRPr/>
              </a:pPr>
              <a:t>2/9/2023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2098" y="3244851"/>
            <a:ext cx="633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9CD6C-B3A0-43BE-8FC6-9C9AB18C1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24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3870" y="714375"/>
            <a:ext cx="1291134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3735" y="2133600"/>
            <a:ext cx="3505015" cy="3777622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2482" y="2126222"/>
            <a:ext cx="3505015" cy="3777622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EBFD6-07E2-4CA6-AE3D-44D7CD06447A}" type="datetimeFigureOut">
              <a:rPr lang="en-US"/>
              <a:pPr>
                <a:defRPr/>
              </a:pPr>
              <a:t>2/9/2023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7B48D-A267-44F0-9ABF-941357EE2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4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3870" y="714375"/>
            <a:ext cx="1291134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8240" y="1972703"/>
            <a:ext cx="3244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3735" y="2548966"/>
            <a:ext cx="3528601" cy="3354060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9137" y="1969475"/>
            <a:ext cx="32491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152" y="2545738"/>
            <a:ext cx="3525173" cy="3354060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2C837-2E3C-43C0-B272-AD944978069A}" type="datetimeFigureOut">
              <a:rPr lang="en-US"/>
              <a:pPr>
                <a:defRPr/>
              </a:pPr>
              <a:t>2/9/2023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39026-96D9-48CB-A205-69A1301E8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58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3870" y="714375"/>
            <a:ext cx="1291134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6C9B3-F40F-4B3A-A992-E546DA0B5F49}" type="datetimeFigureOut">
              <a:rPr lang="en-US"/>
              <a:pPr>
                <a:defRPr/>
              </a:pPr>
              <a:t>2/9/2023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55DB1-BC2F-450D-A174-2FF7F8ED4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8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3870" y="714375"/>
            <a:ext cx="1291134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5D7B5-102E-4F36-B019-B5DF6C74B0B9}" type="datetimeFigureOut">
              <a:rPr lang="en-US"/>
              <a:pPr>
                <a:defRPr/>
              </a:pPr>
              <a:t>2/9/2023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1FAF8-6CE0-4665-8FDF-FC489E4A4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04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3870" y="714375"/>
            <a:ext cx="1291134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735" y="446088"/>
            <a:ext cx="284797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7447" y="446089"/>
            <a:ext cx="4210050" cy="5414963"/>
          </a:xfrm>
        </p:spPr>
        <p:txBody>
          <a:bodyPr anchor="ctr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3735" y="1598613"/>
            <a:ext cx="284797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F151-231A-4970-BD2C-800F6465FAA4}" type="datetimeFigureOut">
              <a:rPr lang="en-US"/>
              <a:pPr>
                <a:defRPr/>
              </a:pPr>
              <a:t>2/9/2023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F4A18-01B4-4226-832B-FB66CB4C7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82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3870" y="4911725"/>
            <a:ext cx="1291134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735" y="4800600"/>
            <a:ext cx="724376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03735" y="634965"/>
            <a:ext cx="7243763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lt-LT" noProof="0" smtClean="0"/>
              <a:t>Spustelėkite piktogr. norėdami įtraukti pav.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3735" y="5367338"/>
            <a:ext cx="724376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6D052-4A49-4598-929E-682E555F6556}" type="datetimeFigureOut">
              <a:rPr lang="en-US"/>
              <a:pPr>
                <a:defRPr/>
              </a:pPr>
              <a:t>2/9/2023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2098" y="4983164"/>
            <a:ext cx="633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0AB64-EA11-4C85-A00F-4DF572B49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4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1"/>
            <a:ext cx="2316559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2 w 22"/>
                <a:gd name="T1" fmla="*/ 136 h 136"/>
                <a:gd name="T2" fmla="*/ 17 w 22"/>
                <a:gd name="T3" fmla="*/ 80 h 136"/>
                <a:gd name="T4" fmla="*/ 0 w 22"/>
                <a:gd name="T5" fmla="*/ 0 h 136"/>
                <a:gd name="T6" fmla="*/ 0 w 22"/>
                <a:gd name="T7" fmla="*/ 35 h 136"/>
                <a:gd name="T8" fmla="*/ 20 w 22"/>
                <a:gd name="T9" fmla="*/ 124 h 136"/>
                <a:gd name="T10" fmla="*/ 22 w 22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86 w 140"/>
                <a:gd name="T1" fmla="*/ 350 h 504"/>
                <a:gd name="T2" fmla="*/ 139 w 140"/>
                <a:gd name="T3" fmla="*/ 504 h 504"/>
                <a:gd name="T4" fmla="*/ 140 w 140"/>
                <a:gd name="T5" fmla="*/ 478 h 504"/>
                <a:gd name="T6" fmla="*/ 95 w 140"/>
                <a:gd name="T7" fmla="*/ 347 h 504"/>
                <a:gd name="T8" fmla="*/ 0 w 140"/>
                <a:gd name="T9" fmla="*/ 0 h 504"/>
                <a:gd name="T10" fmla="*/ 6 w 140"/>
                <a:gd name="T11" fmla="*/ 61 h 504"/>
                <a:gd name="T12" fmla="*/ 86 w 140"/>
                <a:gd name="T13" fmla="*/ 35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8 w 132"/>
                <a:gd name="T1" fmla="*/ 22 h 308"/>
                <a:gd name="T2" fmla="*/ 0 w 132"/>
                <a:gd name="T3" fmla="*/ 0 h 308"/>
                <a:gd name="T4" fmla="*/ 0 w 132"/>
                <a:gd name="T5" fmla="*/ 29 h 308"/>
                <a:gd name="T6" fmla="*/ 68 w 132"/>
                <a:gd name="T7" fmla="*/ 194 h 308"/>
                <a:gd name="T8" fmla="*/ 123 w 132"/>
                <a:gd name="T9" fmla="*/ 308 h 308"/>
                <a:gd name="T10" fmla="*/ 132 w 132"/>
                <a:gd name="T11" fmla="*/ 308 h 308"/>
                <a:gd name="T12" fmla="*/ 77 w 132"/>
                <a:gd name="T13" fmla="*/ 190 h 308"/>
                <a:gd name="T14" fmla="*/ 8 w 132"/>
                <a:gd name="T15" fmla="*/ 2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8 w 37"/>
                <a:gd name="T1" fmla="*/ 79 h 79"/>
                <a:gd name="T2" fmla="*/ 37 w 37"/>
                <a:gd name="T3" fmla="*/ 79 h 79"/>
                <a:gd name="T4" fmla="*/ 0 w 37"/>
                <a:gd name="T5" fmla="*/ 0 h 79"/>
                <a:gd name="T6" fmla="*/ 28 w 37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162 w 178"/>
                <a:gd name="T1" fmla="*/ 660 h 722"/>
                <a:gd name="T2" fmla="*/ 116 w 178"/>
                <a:gd name="T3" fmla="*/ 534 h 722"/>
                <a:gd name="T4" fmla="*/ 40 w 178"/>
                <a:gd name="T5" fmla="*/ 236 h 722"/>
                <a:gd name="T6" fmla="*/ 12 w 178"/>
                <a:gd name="T7" fmla="*/ 51 h 722"/>
                <a:gd name="T8" fmla="*/ 0 w 178"/>
                <a:gd name="T9" fmla="*/ 0 h 722"/>
                <a:gd name="T10" fmla="*/ 33 w 178"/>
                <a:gd name="T11" fmla="*/ 237 h 722"/>
                <a:gd name="T12" fmla="*/ 107 w 178"/>
                <a:gd name="T13" fmla="*/ 537 h 722"/>
                <a:gd name="T14" fmla="*/ 160 w 178"/>
                <a:gd name="T15" fmla="*/ 681 h 722"/>
                <a:gd name="T16" fmla="*/ 178 w 178"/>
                <a:gd name="T17" fmla="*/ 722 h 722"/>
                <a:gd name="T18" fmla="*/ 174 w 178"/>
                <a:gd name="T19" fmla="*/ 708 h 722"/>
                <a:gd name="T20" fmla="*/ 162 w 178"/>
                <a:gd name="T21" fmla="*/ 66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1 w 23"/>
                <a:gd name="T1" fmla="*/ 577 h 635"/>
                <a:gd name="T2" fmla="*/ 12 w 23"/>
                <a:gd name="T3" fmla="*/ 589 h 635"/>
                <a:gd name="T4" fmla="*/ 22 w 23"/>
                <a:gd name="T5" fmla="*/ 632 h 635"/>
                <a:gd name="T6" fmla="*/ 23 w 23"/>
                <a:gd name="T7" fmla="*/ 635 h 635"/>
                <a:gd name="T8" fmla="*/ 17 w 23"/>
                <a:gd name="T9" fmla="*/ 576 h 635"/>
                <a:gd name="T10" fmla="*/ 5 w 23"/>
                <a:gd name="T11" fmla="*/ 269 h 635"/>
                <a:gd name="T12" fmla="*/ 15 w 23"/>
                <a:gd name="T13" fmla="*/ 0 h 635"/>
                <a:gd name="T14" fmla="*/ 12 w 23"/>
                <a:gd name="T15" fmla="*/ 0 h 635"/>
                <a:gd name="T16" fmla="*/ 1 w 23"/>
                <a:gd name="T17" fmla="*/ 269 h 635"/>
                <a:gd name="T18" fmla="*/ 11 w 23"/>
                <a:gd name="T19" fmla="*/ 57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5 w 17"/>
                <a:gd name="T3" fmla="*/ 56 h 107"/>
                <a:gd name="T4" fmla="*/ 17 w 17"/>
                <a:gd name="T5" fmla="*/ 107 h 107"/>
                <a:gd name="T6" fmla="*/ 11 w 17"/>
                <a:gd name="T7" fmla="*/ 46 h 107"/>
                <a:gd name="T8" fmla="*/ 10 w 17"/>
                <a:gd name="T9" fmla="*/ 43 h 107"/>
                <a:gd name="T10" fmla="*/ 0 w 17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5 w 41"/>
                <a:gd name="T3" fmla="*/ 93 h 222"/>
                <a:gd name="T4" fmla="*/ 17 w 41"/>
                <a:gd name="T5" fmla="*/ 166 h 222"/>
                <a:gd name="T6" fmla="*/ 24 w 41"/>
                <a:gd name="T7" fmla="*/ 184 h 222"/>
                <a:gd name="T8" fmla="*/ 41 w 41"/>
                <a:gd name="T9" fmla="*/ 222 h 222"/>
                <a:gd name="T10" fmla="*/ 38 w 41"/>
                <a:gd name="T11" fmla="*/ 212 h 222"/>
                <a:gd name="T12" fmla="*/ 13 w 41"/>
                <a:gd name="T13" fmla="*/ 92 h 222"/>
                <a:gd name="T14" fmla="*/ 8 w 41"/>
                <a:gd name="T15" fmla="*/ 22 h 222"/>
                <a:gd name="T16" fmla="*/ 7 w 41"/>
                <a:gd name="T17" fmla="*/ 18 h 222"/>
                <a:gd name="T18" fmla="*/ 0 w 41"/>
                <a:gd name="T1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7 w 450"/>
                <a:gd name="T1" fmla="*/ 854 h 878"/>
                <a:gd name="T2" fmla="*/ 50 w 450"/>
                <a:gd name="T3" fmla="*/ 613 h 878"/>
                <a:gd name="T4" fmla="*/ 149 w 450"/>
                <a:gd name="T5" fmla="*/ 388 h 878"/>
                <a:gd name="T6" fmla="*/ 285 w 450"/>
                <a:gd name="T7" fmla="*/ 183 h 878"/>
                <a:gd name="T8" fmla="*/ 364 w 450"/>
                <a:gd name="T9" fmla="*/ 89 h 878"/>
                <a:gd name="T10" fmla="*/ 406 w 450"/>
                <a:gd name="T11" fmla="*/ 44 h 878"/>
                <a:gd name="T12" fmla="*/ 450 w 450"/>
                <a:gd name="T13" fmla="*/ 1 h 878"/>
                <a:gd name="T14" fmla="*/ 450 w 450"/>
                <a:gd name="T15" fmla="*/ 0 h 878"/>
                <a:gd name="T16" fmla="*/ 405 w 450"/>
                <a:gd name="T17" fmla="*/ 43 h 878"/>
                <a:gd name="T18" fmla="*/ 363 w 450"/>
                <a:gd name="T19" fmla="*/ 88 h 878"/>
                <a:gd name="T20" fmla="*/ 283 w 450"/>
                <a:gd name="T21" fmla="*/ 181 h 878"/>
                <a:gd name="T22" fmla="*/ 145 w 450"/>
                <a:gd name="T23" fmla="*/ 386 h 878"/>
                <a:gd name="T24" fmla="*/ 45 w 450"/>
                <a:gd name="T25" fmla="*/ 611 h 878"/>
                <a:gd name="T26" fmla="*/ 0 w 450"/>
                <a:gd name="T27" fmla="*/ 854 h 878"/>
                <a:gd name="T28" fmla="*/ 0 w 450"/>
                <a:gd name="T29" fmla="*/ 859 h 878"/>
                <a:gd name="T30" fmla="*/ 7 w 450"/>
                <a:gd name="T31" fmla="*/ 878 h 878"/>
                <a:gd name="T32" fmla="*/ 7 w 450"/>
                <a:gd name="T33" fmla="*/ 854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6 w 35"/>
                <a:gd name="T3" fmla="*/ 73 h 73"/>
                <a:gd name="T4" fmla="*/ 35 w 35"/>
                <a:gd name="T5" fmla="*/ 73 h 73"/>
                <a:gd name="T6" fmla="*/ 0 w 35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7 w 8"/>
                <a:gd name="T1" fmla="*/ 44 h 48"/>
                <a:gd name="T2" fmla="*/ 8 w 8"/>
                <a:gd name="T3" fmla="*/ 48 h 48"/>
                <a:gd name="T4" fmla="*/ 8 w 8"/>
                <a:gd name="T5" fmla="*/ 19 h 48"/>
                <a:gd name="T6" fmla="*/ 1 w 8"/>
                <a:gd name="T7" fmla="*/ 0 h 48"/>
                <a:gd name="T8" fmla="*/ 0 w 8"/>
                <a:gd name="T9" fmla="*/ 26 h 48"/>
                <a:gd name="T10" fmla="*/ 7 w 8"/>
                <a:gd name="T1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7 w 52"/>
                <a:gd name="T1" fmla="*/ 18 h 135"/>
                <a:gd name="T2" fmla="*/ 0 w 52"/>
                <a:gd name="T3" fmla="*/ 0 h 135"/>
                <a:gd name="T4" fmla="*/ 12 w 52"/>
                <a:gd name="T5" fmla="*/ 48 h 135"/>
                <a:gd name="T6" fmla="*/ 16 w 52"/>
                <a:gd name="T7" fmla="*/ 62 h 135"/>
                <a:gd name="T8" fmla="*/ 51 w 52"/>
                <a:gd name="T9" fmla="*/ 135 h 135"/>
                <a:gd name="T10" fmla="*/ 52 w 52"/>
                <a:gd name="T11" fmla="*/ 135 h 135"/>
                <a:gd name="T12" fmla="*/ 24 w 52"/>
                <a:gd name="T13" fmla="*/ 56 h 135"/>
                <a:gd name="T14" fmla="*/ 7 w 52"/>
                <a:gd name="T15" fmla="*/ 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1928" y="0"/>
            <a:ext cx="1915418" cy="6853238"/>
            <a:chOff x="6627813" y="195454"/>
            <a:chExt cx="1952625" cy="5678297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>
                <a:gd name="T0" fmla="*/ 7 w 103"/>
                <a:gd name="T1" fmla="*/ 210 h 920"/>
                <a:gd name="T2" fmla="*/ 26 w 103"/>
                <a:gd name="T3" fmla="*/ 445 h 920"/>
                <a:gd name="T4" fmla="*/ 57 w 103"/>
                <a:gd name="T5" fmla="*/ 679 h 920"/>
                <a:gd name="T6" fmla="*/ 101 w 103"/>
                <a:gd name="T7" fmla="*/ 911 h 920"/>
                <a:gd name="T8" fmla="*/ 103 w 103"/>
                <a:gd name="T9" fmla="*/ 920 h 920"/>
                <a:gd name="T10" fmla="*/ 99 w 103"/>
                <a:gd name="T11" fmla="*/ 874 h 920"/>
                <a:gd name="T12" fmla="*/ 99 w 103"/>
                <a:gd name="T13" fmla="*/ 866 h 920"/>
                <a:gd name="T14" fmla="*/ 63 w 103"/>
                <a:gd name="T15" fmla="*/ 678 h 920"/>
                <a:gd name="T16" fmla="*/ 30 w 103"/>
                <a:gd name="T17" fmla="*/ 444 h 920"/>
                <a:gd name="T18" fmla="*/ 9 w 103"/>
                <a:gd name="T19" fmla="*/ 209 h 920"/>
                <a:gd name="T20" fmla="*/ 3 w 103"/>
                <a:gd name="T21" fmla="*/ 92 h 920"/>
                <a:gd name="T22" fmla="*/ 1 w 103"/>
                <a:gd name="T23" fmla="*/ 0 h 920"/>
                <a:gd name="T24" fmla="*/ 0 w 103"/>
                <a:gd name="T25" fmla="*/ 0 h 920"/>
                <a:gd name="T26" fmla="*/ 1 w 103"/>
                <a:gd name="T27" fmla="*/ 92 h 920"/>
                <a:gd name="T28" fmla="*/ 7 w 103"/>
                <a:gd name="T29" fmla="*/ 2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53 w 88"/>
                <a:gd name="T1" fmla="*/ 229 h 330"/>
                <a:gd name="T2" fmla="*/ 88 w 88"/>
                <a:gd name="T3" fmla="*/ 330 h 330"/>
                <a:gd name="T4" fmla="*/ 88 w 88"/>
                <a:gd name="T5" fmla="*/ 308 h 330"/>
                <a:gd name="T6" fmla="*/ 88 w 88"/>
                <a:gd name="T7" fmla="*/ 304 h 330"/>
                <a:gd name="T8" fmla="*/ 62 w 88"/>
                <a:gd name="T9" fmla="*/ 226 h 330"/>
                <a:gd name="T10" fmla="*/ 0 w 88"/>
                <a:gd name="T11" fmla="*/ 0 h 330"/>
                <a:gd name="T12" fmla="*/ 7 w 88"/>
                <a:gd name="T13" fmla="*/ 63 h 330"/>
                <a:gd name="T14" fmla="*/ 53 w 88"/>
                <a:gd name="T15" fmla="*/ 2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6 w 90"/>
                <a:gd name="T1" fmla="*/ 15 h 207"/>
                <a:gd name="T2" fmla="*/ 0 w 90"/>
                <a:gd name="T3" fmla="*/ 0 h 207"/>
                <a:gd name="T4" fmla="*/ 1 w 90"/>
                <a:gd name="T5" fmla="*/ 29 h 207"/>
                <a:gd name="T6" fmla="*/ 42 w 90"/>
                <a:gd name="T7" fmla="*/ 127 h 207"/>
                <a:gd name="T8" fmla="*/ 80 w 90"/>
                <a:gd name="T9" fmla="*/ 207 h 207"/>
                <a:gd name="T10" fmla="*/ 90 w 90"/>
                <a:gd name="T11" fmla="*/ 207 h 207"/>
                <a:gd name="T12" fmla="*/ 50 w 90"/>
                <a:gd name="T13" fmla="*/ 123 h 207"/>
                <a:gd name="T14" fmla="*/ 6 w 90"/>
                <a:gd name="T15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01 w 115"/>
                <a:gd name="T1" fmla="*/ 409 h 467"/>
                <a:gd name="T2" fmla="*/ 78 w 115"/>
                <a:gd name="T3" fmla="*/ 344 h 467"/>
                <a:gd name="T4" fmla="*/ 29 w 115"/>
                <a:gd name="T5" fmla="*/ 151 h 467"/>
                <a:gd name="T6" fmla="*/ 13 w 115"/>
                <a:gd name="T7" fmla="*/ 53 h 467"/>
                <a:gd name="T8" fmla="*/ 0 w 115"/>
                <a:gd name="T9" fmla="*/ 0 h 467"/>
                <a:gd name="T10" fmla="*/ 21 w 115"/>
                <a:gd name="T11" fmla="*/ 152 h 467"/>
                <a:gd name="T12" fmla="*/ 69 w 115"/>
                <a:gd name="T13" fmla="*/ 347 h 467"/>
                <a:gd name="T14" fmla="*/ 103 w 115"/>
                <a:gd name="T15" fmla="*/ 441 h 467"/>
                <a:gd name="T16" fmla="*/ 115 w 115"/>
                <a:gd name="T17" fmla="*/ 467 h 467"/>
                <a:gd name="T18" fmla="*/ 112 w 115"/>
                <a:gd name="T19" fmla="*/ 458 h 467"/>
                <a:gd name="T20" fmla="*/ 101 w 115"/>
                <a:gd name="T21" fmla="*/ 40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17 w 36"/>
                <a:gd name="T1" fmla="*/ 633 h 633"/>
                <a:gd name="T2" fmla="*/ 13 w 36"/>
                <a:gd name="T3" fmla="*/ 597 h 633"/>
                <a:gd name="T4" fmla="*/ 5 w 36"/>
                <a:gd name="T5" fmla="*/ 398 h 633"/>
                <a:gd name="T6" fmla="*/ 13 w 36"/>
                <a:gd name="T7" fmla="*/ 198 h 633"/>
                <a:gd name="T8" fmla="*/ 22 w 36"/>
                <a:gd name="T9" fmla="*/ 99 h 633"/>
                <a:gd name="T10" fmla="*/ 36 w 36"/>
                <a:gd name="T11" fmla="*/ 0 h 633"/>
                <a:gd name="T12" fmla="*/ 35 w 36"/>
                <a:gd name="T13" fmla="*/ 0 h 633"/>
                <a:gd name="T14" fmla="*/ 20 w 36"/>
                <a:gd name="T15" fmla="*/ 99 h 633"/>
                <a:gd name="T16" fmla="*/ 10 w 36"/>
                <a:gd name="T17" fmla="*/ 198 h 633"/>
                <a:gd name="T18" fmla="*/ 1 w 36"/>
                <a:gd name="T19" fmla="*/ 398 h 633"/>
                <a:gd name="T20" fmla="*/ 7 w 36"/>
                <a:gd name="T21" fmla="*/ 589 h 633"/>
                <a:gd name="T22" fmla="*/ 16 w 36"/>
                <a:gd name="T23" fmla="*/ 632 h 633"/>
                <a:gd name="T24" fmla="*/ 17 w 36"/>
                <a:gd name="T25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2 w 28"/>
                <a:gd name="T1" fmla="*/ 59 h 59"/>
                <a:gd name="T2" fmla="*/ 28 w 28"/>
                <a:gd name="T3" fmla="*/ 59 h 59"/>
                <a:gd name="T4" fmla="*/ 0 w 28"/>
                <a:gd name="T5" fmla="*/ 0 h 59"/>
                <a:gd name="T6" fmla="*/ 22 w 28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4 w 17"/>
                <a:gd name="T1" fmla="*/ 54 h 107"/>
                <a:gd name="T2" fmla="*/ 17 w 17"/>
                <a:gd name="T3" fmla="*/ 107 h 107"/>
                <a:gd name="T4" fmla="*/ 10 w 17"/>
                <a:gd name="T5" fmla="*/ 44 h 107"/>
                <a:gd name="T6" fmla="*/ 9 w 17"/>
                <a:gd name="T7" fmla="*/ 43 h 107"/>
                <a:gd name="T8" fmla="*/ 0 w 17"/>
                <a:gd name="T9" fmla="*/ 0 h 107"/>
                <a:gd name="T10" fmla="*/ 0 w 17"/>
                <a:gd name="T11" fmla="*/ 8 h 107"/>
                <a:gd name="T12" fmla="*/ 4 w 17"/>
                <a:gd name="T1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8 w 294"/>
                <a:gd name="T1" fmla="*/ 553 h 568"/>
                <a:gd name="T2" fmla="*/ 35 w 294"/>
                <a:gd name="T3" fmla="*/ 397 h 568"/>
                <a:gd name="T4" fmla="*/ 99 w 294"/>
                <a:gd name="T5" fmla="*/ 252 h 568"/>
                <a:gd name="T6" fmla="*/ 187 w 294"/>
                <a:gd name="T7" fmla="*/ 119 h 568"/>
                <a:gd name="T8" fmla="*/ 238 w 294"/>
                <a:gd name="T9" fmla="*/ 58 h 568"/>
                <a:gd name="T10" fmla="*/ 265 w 294"/>
                <a:gd name="T11" fmla="*/ 28 h 568"/>
                <a:gd name="T12" fmla="*/ 294 w 294"/>
                <a:gd name="T13" fmla="*/ 0 h 568"/>
                <a:gd name="T14" fmla="*/ 293 w 294"/>
                <a:gd name="T15" fmla="*/ 0 h 568"/>
                <a:gd name="T16" fmla="*/ 264 w 294"/>
                <a:gd name="T17" fmla="*/ 27 h 568"/>
                <a:gd name="T18" fmla="*/ 237 w 294"/>
                <a:gd name="T19" fmla="*/ 56 h 568"/>
                <a:gd name="T20" fmla="*/ 185 w 294"/>
                <a:gd name="T21" fmla="*/ 117 h 568"/>
                <a:gd name="T22" fmla="*/ 95 w 294"/>
                <a:gd name="T23" fmla="*/ 249 h 568"/>
                <a:gd name="T24" fmla="*/ 30 w 294"/>
                <a:gd name="T25" fmla="*/ 396 h 568"/>
                <a:gd name="T26" fmla="*/ 0 w 294"/>
                <a:gd name="T27" fmla="*/ 549 h 568"/>
                <a:gd name="T28" fmla="*/ 7 w 294"/>
                <a:gd name="T29" fmla="*/ 568 h 568"/>
                <a:gd name="T30" fmla="*/ 8 w 294"/>
                <a:gd name="T31" fmla="*/ 55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19 w 25"/>
                <a:gd name="T3" fmla="*/ 53 h 53"/>
                <a:gd name="T4" fmla="*/ 25 w 25"/>
                <a:gd name="T5" fmla="*/ 53 h 53"/>
                <a:gd name="T6" fmla="*/ 0 w 25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7 w 29"/>
                <a:gd name="T3" fmla="*/ 89 h 141"/>
                <a:gd name="T4" fmla="*/ 18 w 29"/>
                <a:gd name="T5" fmla="*/ 117 h 141"/>
                <a:gd name="T6" fmla="*/ 29 w 29"/>
                <a:gd name="T7" fmla="*/ 141 h 141"/>
                <a:gd name="T8" fmla="*/ 27 w 29"/>
                <a:gd name="T9" fmla="*/ 135 h 141"/>
                <a:gd name="T10" fmla="*/ 8 w 29"/>
                <a:gd name="T11" fmla="*/ 22 h 141"/>
                <a:gd name="T12" fmla="*/ 4 w 29"/>
                <a:gd name="T13" fmla="*/ 11 h 141"/>
                <a:gd name="T14" fmla="*/ 0 w 29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6 h 48"/>
                <a:gd name="T2" fmla="*/ 4 w 8"/>
                <a:gd name="T3" fmla="*/ 37 h 48"/>
                <a:gd name="T4" fmla="*/ 8 w 8"/>
                <a:gd name="T5" fmla="*/ 48 h 48"/>
                <a:gd name="T6" fmla="*/ 7 w 8"/>
                <a:gd name="T7" fmla="*/ 19 h 48"/>
                <a:gd name="T8" fmla="*/ 0 w 8"/>
                <a:gd name="T9" fmla="*/ 0 h 48"/>
                <a:gd name="T10" fmla="*/ 0 w 8"/>
                <a:gd name="T11" fmla="*/ 4 h 48"/>
                <a:gd name="T12" fmla="*/ 0 w 8"/>
                <a:gd name="T13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1 w 44"/>
                <a:gd name="T1" fmla="*/ 28 h 111"/>
                <a:gd name="T2" fmla="*/ 0 w 44"/>
                <a:gd name="T3" fmla="*/ 0 h 111"/>
                <a:gd name="T4" fmla="*/ 11 w 44"/>
                <a:gd name="T5" fmla="*/ 49 h 111"/>
                <a:gd name="T6" fmla="*/ 14 w 44"/>
                <a:gd name="T7" fmla="*/ 58 h 111"/>
                <a:gd name="T8" fmla="*/ 39 w 44"/>
                <a:gd name="T9" fmla="*/ 111 h 111"/>
                <a:gd name="T10" fmla="*/ 44 w 44"/>
                <a:gd name="T11" fmla="*/ 111 h 111"/>
                <a:gd name="T12" fmla="*/ 22 w 44"/>
                <a:gd name="T13" fmla="*/ 52 h 111"/>
                <a:gd name="T14" fmla="*/ 11 w 44"/>
                <a:gd name="T15" fmla="*/ 2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</p:grpSp>
      <p:sp>
        <p:nvSpPr>
          <p:cNvPr id="7" name="Rectangle 6"/>
          <p:cNvSpPr/>
          <p:nvPr/>
        </p:nvSpPr>
        <p:spPr>
          <a:xfrm>
            <a:off x="1" y="0"/>
            <a:ext cx="14833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106316" y="623888"/>
            <a:ext cx="7241183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Spustelėję redag. ruoš. pavad. stilių</a:t>
            </a:r>
            <a:endParaRPr lang="en-US" altLang="lt-LT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03735" y="2133600"/>
            <a:ext cx="724376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Redaguoti šablono teksto stilius</a:t>
            </a:r>
          </a:p>
          <a:p>
            <a:pPr lvl="1"/>
            <a:r>
              <a:rPr lang="lt-LT" altLang="lt-LT" smtClean="0"/>
              <a:t>Antras lygis</a:t>
            </a:r>
          </a:p>
          <a:p>
            <a:pPr lvl="2"/>
            <a:r>
              <a:rPr lang="lt-LT" altLang="lt-LT" smtClean="0"/>
              <a:t>Trečias lygis</a:t>
            </a:r>
          </a:p>
          <a:p>
            <a:pPr lvl="3"/>
            <a:r>
              <a:rPr lang="lt-LT" altLang="lt-LT" smtClean="0"/>
              <a:t>Ketvirtas lygis</a:t>
            </a:r>
          </a:p>
          <a:p>
            <a:pPr lvl="4"/>
            <a:r>
              <a:rPr lang="lt-LT" altLang="lt-LT" smtClean="0"/>
              <a:t>Penktas lygis</a:t>
            </a:r>
            <a:endParaRPr lang="en-US" altLang="lt-L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8811" y="6130925"/>
            <a:ext cx="931267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74942E-67C0-4D19-8032-12763F2E0BF3}" type="datetimeFigureOut">
              <a:rPr lang="en-US"/>
              <a:pPr>
                <a:defRPr/>
              </a:pPr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3736" y="6135689"/>
            <a:ext cx="619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098" y="787401"/>
            <a:ext cx="633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 dirty="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D050A608-7E2D-48A2-9DB1-7DD8DE87F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aveikslėlis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38"/>
            <a:ext cx="9905999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tačiakampis 8"/>
          <p:cNvSpPr>
            <a:spLocks noChangeArrowheads="1"/>
          </p:cNvSpPr>
          <p:nvPr/>
        </p:nvSpPr>
        <p:spPr bwMode="auto">
          <a:xfrm>
            <a:off x="1215341" y="535775"/>
            <a:ext cx="81138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lt-LT" altLang="lt-LT" sz="2000" b="1" dirty="0">
                <a:latin typeface="Calisto MT" panose="02040603050505030304" pitchFamily="18" charset="0"/>
              </a:rPr>
              <a:t>KAUNO MIESTO SAVIVALDYBĖS ADMINISTRACIJOS FILIALO </a:t>
            </a:r>
            <a:br>
              <a:rPr lang="lt-LT" altLang="lt-LT" sz="2000" b="1" dirty="0">
                <a:latin typeface="Calisto MT" panose="02040603050505030304" pitchFamily="18" charset="0"/>
              </a:rPr>
            </a:br>
            <a:r>
              <a:rPr lang="lt-LT" altLang="lt-LT" sz="2000" b="1" dirty="0">
                <a:latin typeface="Calisto MT" panose="02040603050505030304" pitchFamily="18" charset="0"/>
              </a:rPr>
              <a:t>PETRAŠIŪNŲ SENIŪNIJOS</a:t>
            </a:r>
          </a:p>
        </p:txBody>
      </p:sp>
      <p:sp>
        <p:nvSpPr>
          <p:cNvPr id="4" name="Antraštė 1"/>
          <p:cNvSpPr txBox="1">
            <a:spLocks/>
          </p:cNvSpPr>
          <p:nvPr/>
        </p:nvSpPr>
        <p:spPr>
          <a:xfrm>
            <a:off x="3397549" y="1515013"/>
            <a:ext cx="3929225" cy="36036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lt-LT" sz="18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20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</a:t>
            </a:r>
            <a:r>
              <a:rPr lang="lt-LT" sz="1800" b="1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 </a:t>
            </a:r>
            <a:r>
              <a:rPr lang="lt-LT" sz="18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M. VEIKLOS ATASKAITA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7040" y="111086"/>
            <a:ext cx="83140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0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Gyventojų </a:t>
            </a:r>
            <a:r>
              <a:rPr lang="lt-LT" sz="2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dalyvavimo vietos savivaldos procese </a:t>
            </a:r>
            <a:r>
              <a:rPr lang="lt-LT" sz="20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skatinimas </a:t>
            </a:r>
            <a:endParaRPr lang="lt-LT" sz="2000" cap="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t-L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startavo projektų 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finansavimo, įgyvendinant bandomąjį modelį, programa „Stiprinti bendruomeninę veiklą savivaldybėse</a:t>
            </a: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“. Savivaldybės komisija buvo patvirtino lėšas BC „Petrašiūnai“ projektui 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PADĖK! SUBURK! IŠLAIKYK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!“ </a:t>
            </a: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vykdyti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19 872 EUR. 100 proc. skirtų lėšų įsisavinta sėkmingai.  </a:t>
            </a: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36970" y="3743541"/>
            <a:ext cx="80965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Projekto vykdymo laikotarpiu buvo suorganizuota daug renginių, koncertų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švietėjiškų, kultūrinių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sporto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programų. Taip pat buvo vykdoma veikla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skirta socialiai pažeidžiamiems bendruomenės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nariams, veikla,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skirta narių (gyventojų) sutelktumui ir tarpusavio pasitikėjimui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stiprinti. Tarp daugelio renginių galima išskirti rudenį Petrašiūnų seniūnijos bendruomenę pradžiuginusią visiems įsiminusią edukacinę išvyką 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„Panemune iki Pamario“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Šalia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tradicine tapusia 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lt-L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Molūginės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švente, išvyka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į Kauno muzikinį teatrą 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„Kalėdų teatras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paliko gero nuotaiką ir uždegė šventinę ugnelę visų dalyvavusių širdyse. Tikimės, kad šiais metais vykdomi projektai bus taip pat sėkmingai įgyvendinti ir nemažiau džiaugsmingi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Ševronas 4"/>
          <p:cNvSpPr/>
          <p:nvPr/>
        </p:nvSpPr>
        <p:spPr>
          <a:xfrm>
            <a:off x="3935557" y="3162741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6" name="Ševronas 5"/>
          <p:cNvSpPr/>
          <p:nvPr/>
        </p:nvSpPr>
        <p:spPr>
          <a:xfrm>
            <a:off x="4280176" y="3158143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7" name="Ševronas 6"/>
          <p:cNvSpPr/>
          <p:nvPr/>
        </p:nvSpPr>
        <p:spPr>
          <a:xfrm>
            <a:off x="4592888" y="3166368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8" name="Ševronas 7"/>
          <p:cNvSpPr/>
          <p:nvPr/>
        </p:nvSpPr>
        <p:spPr>
          <a:xfrm>
            <a:off x="4905600" y="3163922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9" name="Ševronas 8"/>
          <p:cNvSpPr/>
          <p:nvPr/>
        </p:nvSpPr>
        <p:spPr>
          <a:xfrm>
            <a:off x="5206897" y="3160963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10" name="Ševronas 9"/>
          <p:cNvSpPr/>
          <p:nvPr/>
        </p:nvSpPr>
        <p:spPr>
          <a:xfrm>
            <a:off x="5504043" y="3165465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11" name="Ševronas 10"/>
          <p:cNvSpPr/>
          <p:nvPr/>
        </p:nvSpPr>
        <p:spPr>
          <a:xfrm>
            <a:off x="5801450" y="3162740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12" name="Ševronas 11"/>
          <p:cNvSpPr/>
          <p:nvPr/>
        </p:nvSpPr>
        <p:spPr>
          <a:xfrm>
            <a:off x="6094707" y="3169225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13" name="Ševronas 12"/>
          <p:cNvSpPr/>
          <p:nvPr/>
        </p:nvSpPr>
        <p:spPr>
          <a:xfrm>
            <a:off x="6364487" y="3169225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84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5151" y="119350"/>
            <a:ext cx="841442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KASIMO DARBAI</a:t>
            </a:r>
          </a:p>
          <a:p>
            <a:pPr algn="just"/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Seniūnijoje buvo 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vykdomi 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105 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kasimo darbai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(užbaigti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92, 2023 metais toliau vykdoma 13 darbų, 4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iš jų užbaigimo procedūrose).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kasinėjimo darbai patvirtinti po įpareigojimo pakartotinai pašalinti kasimo defektus. </a:t>
            </a:r>
          </a:p>
          <a:p>
            <a:pPr algn="just"/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Pagrindinė problema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asfalto dangos laboratorinių tyrimų netikslumai,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nelegalūs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kasimai,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taip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 darbo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kultūros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atsakomybės trūkumas. Dėl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šių priežasčių kasimo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darbų defektai neretai išryškėja tik gerokai vėliau darant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žalą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kelių vientisumui ar mūsų visų automobiliams. </a:t>
            </a:r>
          </a:p>
          <a:p>
            <a:pPr algn="just"/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Problematiniai lieka 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Gimbutienės g. pradėti ir neužbaigti kasimo darbai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Uždėta laikina danga neatlaiko žiemos sąlygų, formuojasi išgraužos, atsiranda grėsmė saugiam transporto eismui. </a:t>
            </a:r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t-LT" strike="sngStrik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Pateikti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žodiniai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įspėjimai ir raginimai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dėl statybvietės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atitvarų, pravažiavimų dangos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nešvarių transporto priemonių ratų išvažiuojant iš darbo vietų.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Didžioji dalis statybviečių esančių mūsų seniūnijoje mums yra žinomos. Su pagrindinių projektų vykdytojais palaikome nuolatini ryšį. </a:t>
            </a:r>
            <a:endParaRPr lang="lt-LT" strike="sngStrike" dirty="0"/>
          </a:p>
        </p:txBody>
      </p:sp>
      <p:sp>
        <p:nvSpPr>
          <p:cNvPr id="4" name="Ševronas 3"/>
          <p:cNvSpPr/>
          <p:nvPr/>
        </p:nvSpPr>
        <p:spPr>
          <a:xfrm>
            <a:off x="3131223" y="5756467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6" name="Ševronas 5"/>
          <p:cNvSpPr/>
          <p:nvPr/>
        </p:nvSpPr>
        <p:spPr>
          <a:xfrm>
            <a:off x="3475842" y="5751869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7" name="Ševronas 6"/>
          <p:cNvSpPr/>
          <p:nvPr/>
        </p:nvSpPr>
        <p:spPr>
          <a:xfrm>
            <a:off x="3788554" y="5760094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8" name="Ševronas 7"/>
          <p:cNvSpPr/>
          <p:nvPr/>
        </p:nvSpPr>
        <p:spPr>
          <a:xfrm>
            <a:off x="4101266" y="5757648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9" name="Ševronas 8"/>
          <p:cNvSpPr/>
          <p:nvPr/>
        </p:nvSpPr>
        <p:spPr>
          <a:xfrm>
            <a:off x="4402563" y="5754689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10" name="Ševronas 9"/>
          <p:cNvSpPr/>
          <p:nvPr/>
        </p:nvSpPr>
        <p:spPr>
          <a:xfrm>
            <a:off x="4699709" y="5759191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11" name="Ševronas 10"/>
          <p:cNvSpPr/>
          <p:nvPr/>
        </p:nvSpPr>
        <p:spPr>
          <a:xfrm>
            <a:off x="4997116" y="5756466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12" name="Ševronas 11"/>
          <p:cNvSpPr/>
          <p:nvPr/>
        </p:nvSpPr>
        <p:spPr>
          <a:xfrm>
            <a:off x="5290373" y="5762951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13" name="Ševronas 12"/>
          <p:cNvSpPr/>
          <p:nvPr/>
        </p:nvSpPr>
        <p:spPr>
          <a:xfrm>
            <a:off x="5560153" y="5762951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56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Ševronas 3"/>
          <p:cNvSpPr/>
          <p:nvPr/>
        </p:nvSpPr>
        <p:spPr>
          <a:xfrm>
            <a:off x="3910156" y="3442142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5" name="Ševronas 4"/>
          <p:cNvSpPr/>
          <p:nvPr/>
        </p:nvSpPr>
        <p:spPr>
          <a:xfrm>
            <a:off x="4254775" y="3437544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6" name="Ševronas 5"/>
          <p:cNvSpPr/>
          <p:nvPr/>
        </p:nvSpPr>
        <p:spPr>
          <a:xfrm>
            <a:off x="4567487" y="3445769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7" name="Ševronas 6"/>
          <p:cNvSpPr/>
          <p:nvPr/>
        </p:nvSpPr>
        <p:spPr>
          <a:xfrm>
            <a:off x="4880199" y="3443323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8" name="Ševronas 7"/>
          <p:cNvSpPr/>
          <p:nvPr/>
        </p:nvSpPr>
        <p:spPr>
          <a:xfrm>
            <a:off x="5181496" y="3440364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9" name="Ševronas 8"/>
          <p:cNvSpPr/>
          <p:nvPr/>
        </p:nvSpPr>
        <p:spPr>
          <a:xfrm>
            <a:off x="5478642" y="3444866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10" name="Ševronas 9"/>
          <p:cNvSpPr/>
          <p:nvPr/>
        </p:nvSpPr>
        <p:spPr>
          <a:xfrm>
            <a:off x="5776049" y="3442141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11" name="Ševronas 10"/>
          <p:cNvSpPr/>
          <p:nvPr/>
        </p:nvSpPr>
        <p:spPr>
          <a:xfrm>
            <a:off x="6069306" y="3448626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12" name="Ševronas 11"/>
          <p:cNvSpPr/>
          <p:nvPr/>
        </p:nvSpPr>
        <p:spPr>
          <a:xfrm>
            <a:off x="6339086" y="3448626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3" y="0"/>
            <a:ext cx="9906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4417" y="5190107"/>
            <a:ext cx="92141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Prieplaukos </a:t>
            </a:r>
            <a:r>
              <a:rPr lang="lt-LT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statybos adresu R. Kalantos g. 130 įsibėgėja. </a:t>
            </a:r>
            <a:endParaRPr lang="lt-LT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Šiais metais planuojama tęsti darbus </a:t>
            </a:r>
            <a:r>
              <a:rPr lang="lt-LT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rytinėje pakrantėje</a:t>
            </a:r>
            <a:r>
              <a:rPr lang="lt-LT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Tikimės, kad per ateinančius metus bus baigta vedžioti infrastruktūra, atsidarys erdvė vaikų buriavimo mokyklai, bus sutvarkyta aplinka, pastatyti kiti statiniai laivų aptarnavimui, paverčiant įlanką </a:t>
            </a:r>
            <a:r>
              <a:rPr lang="lt-LT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prieinamu traukos centru visiems </a:t>
            </a:r>
            <a:r>
              <a:rPr lang="lt-LT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gyventojams. Paraleliai bus tęsiami </a:t>
            </a:r>
            <a:r>
              <a:rPr lang="lt-LT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vakarinės pakrantės </a:t>
            </a:r>
            <a:r>
              <a:rPr lang="lt-LT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tobulinimo ir gražinimo darbai.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57379" y="547775"/>
            <a:ext cx="2281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NEPTŪNO ĮLANKA</a:t>
            </a:r>
          </a:p>
          <a:p>
            <a:endParaRPr lang="lt-LT" dirty="0"/>
          </a:p>
        </p:txBody>
      </p:sp>
      <p:sp>
        <p:nvSpPr>
          <p:cNvPr id="14" name="TextBox 13"/>
          <p:cNvSpPr txBox="1"/>
          <p:nvPr/>
        </p:nvSpPr>
        <p:spPr>
          <a:xfrm>
            <a:off x="4383309" y="0"/>
            <a:ext cx="55948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Vykdant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Jachtklubo atnaujinimo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darbus, inicijuota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jachtų parkavimo priekabų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kilbokai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prieplaukų ir kt.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įrenginių patraukimo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procedūros iš R. Kalantos g. 130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esančios teritorijos.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Dauguma savo turtą pasitraukė geranoriškai. Vakariniame krante buvo įrengtas slipas ir laivų parkavimo žiemai aikštelė. Laivų iškėlimas ant kranto įvyko sėkmingai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4009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8298" y="2772384"/>
            <a:ext cx="5282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Kita seniūnijos administracinė veikla</a:t>
            </a:r>
            <a:endParaRPr lang="lt-LT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0792" y="3219855"/>
            <a:ext cx="3015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Ataskaitą </a:t>
            </a:r>
            <a:r>
              <a:rPr lang="lt-LT" dirty="0"/>
              <a:t>ir veiklos kryptis</a:t>
            </a:r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3923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7353221"/>
              </p:ext>
            </p:extLst>
          </p:nvPr>
        </p:nvGraphicFramePr>
        <p:xfrm>
          <a:off x="1891669" y="88450"/>
          <a:ext cx="7045528" cy="4356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2866" y="4444460"/>
            <a:ext cx="898313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 2022 išvykimo ir atvykimo </a:t>
            </a:r>
            <a:r>
              <a:rPr lang="lt-LT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deklaravimo apimtys Petrašiūnų seniūnijoje ženkliai išaugo</a:t>
            </a:r>
            <a:r>
              <a:rPr lang="lt-LT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Tikėtina, kad didžiausią įtaką padarė COVID-19 suvaržymų atšaukimas. </a:t>
            </a:r>
            <a:r>
              <a:rPr lang="lt-LT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Dvigubai išaugusį priimtų sprendimų </a:t>
            </a:r>
            <a:r>
              <a:rPr lang="lt-LT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dėl duomenų naikinimo, taisymo ir keitimo skaičių</a:t>
            </a:r>
            <a:r>
              <a:rPr lang="lt-LT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nemaža dalimi įtakojo padidėjusios šildymo kainos, ko pasėkoje daugiau žmonių kreipiasi dėl kompensacijų ir inicijuojami GVD sistemos pasikeitimai (privatūs namai su „prikabintais“ butais skaitomi neteisingais duomenimis). Prie </a:t>
            </a:r>
            <a:r>
              <a:rPr lang="lt-LT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įtraukimo prie GVNA padidėjimo prisidėjo </a:t>
            </a:r>
            <a:r>
              <a:rPr lang="lt-LT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 atnaujinta Nakvynės namų veikla. 27 proc. pažymų išduota elektroniniu būdu. 30 proc. išvykimo ir atvykimo deklaracijų mūsų seniūnijoje pateikta elektroniniu būdu. </a:t>
            </a:r>
            <a:r>
              <a:rPr lang="lt-LT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Jaučiamas deklaruojamų užsieniečių skaičius iš Ukrainos, Rusijos ir Baltarusijos padidėjimas</a:t>
            </a:r>
            <a:r>
              <a:rPr lang="lt-LT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Planuojame, kad deklaravimo paslaugų poreikis seniūnijoje 2023 metais mažės. </a:t>
            </a:r>
            <a:endParaRPr lang="lt-LT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08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6335337"/>
              </p:ext>
            </p:extLst>
          </p:nvPr>
        </p:nvGraphicFramePr>
        <p:xfrm>
          <a:off x="1439332" y="482600"/>
          <a:ext cx="7882468" cy="589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137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6244" y="1197382"/>
            <a:ext cx="83497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Susirašinėjimų su gyventojais ir kitais struktūriniais padaliniais ženkliai nepakito. </a:t>
            </a:r>
          </a:p>
          <a:p>
            <a:pPr algn="just"/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Inventorizuotos šunų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ekskrementų dėžės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Pastatytos 7 naujos dėžės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Chroniškai seniūniją kamuoja kačių šėrimo ir kastravimo bei šunų vedžiojimo aptvarų įrengimo problemos.</a:t>
            </a:r>
          </a:p>
          <a:p>
            <a:pPr algn="just"/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Pastatyti 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padėvėti (perkelti iš centro) treniruokliai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prie M. Gimbutienės g. 12A. Tiekti siūlymai dėl jų priežiūros ir poreikio.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Pokolkas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labai sunkiai sulaukia atsako mūsų prašymai. </a:t>
            </a:r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Dalyvauta 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Geležinkelio vėžės vystymo susirinkimuose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(dėl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privataus turto perėmimo); </a:t>
            </a:r>
            <a:r>
              <a:rPr lang="lt-LT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Marių </a:t>
            </a:r>
            <a:r>
              <a:rPr lang="lt-LT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rekonstrukcijos </a:t>
            </a:r>
            <a:r>
              <a:rPr lang="lt-LT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susirinkimuose ir </a:t>
            </a:r>
            <a:r>
              <a:rPr lang="lt-L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aptarimuose</a:t>
            </a:r>
            <a:r>
              <a:rPr lang="lt-LT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lt-LT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Patikrose dėl vandens nuotekų likvidavimo iš privačių sklypų; </a:t>
            </a:r>
          </a:p>
          <a:p>
            <a:pPr algn="just"/>
            <a:r>
              <a:rPr lang="lt-L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Kitose </a:t>
            </a:r>
            <a:r>
              <a:rPr lang="lt-LT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akcijose ir iniciatyvose</a:t>
            </a:r>
            <a:r>
              <a:rPr lang="lt-L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lt-LT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Nurašytos 4 senos ir nusidėvėjusio medinės lentos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8663" y="398652"/>
            <a:ext cx="767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Kitos seniūnijos administracinės veiklos</a:t>
            </a:r>
            <a:endParaRPr lang="lt-LT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9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5486704" y="5215759"/>
            <a:ext cx="412003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lt-LT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Pabaiga</a:t>
            </a:r>
          </a:p>
        </p:txBody>
      </p:sp>
      <p:pic>
        <p:nvPicPr>
          <p:cNvPr id="1027" name="Picture 3" descr="W:\Seniunijos\Petrasiunai\NUOTRAUKOS\2018 išvyka i Druskininkus\IMG_04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33" y="608951"/>
            <a:ext cx="6944810" cy="462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47740" y="1245735"/>
            <a:ext cx="8282060" cy="5324398"/>
          </a:xfrm>
        </p:spPr>
        <p:txBody>
          <a:bodyPr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lt-LT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Sausio 13 </a:t>
            </a:r>
            <a:r>
              <a:rPr lang="lt-L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paminėjimas;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lt-L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Gėlių </a:t>
            </a:r>
            <a:r>
              <a:rPr lang="lt-LT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padėjimas prie Tremtinių memorialo Petrašiūnų </a:t>
            </a:r>
            <a:r>
              <a:rPr lang="lt-L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kapinėse;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Tarptautinė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Holokausko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aukų atminimo diena, žvakelių uždegimas Petrašiūnų žydų žudynių vietoje</a:t>
            </a:r>
            <a:r>
              <a:rPr lang="lt-L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Policijos ir visuomenės šventė, skirta Lietuvos kelių policijos 90-mečiui;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lt-LT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Festivalis </a:t>
            </a:r>
            <a:r>
              <a:rPr lang="lt-LT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lt-LT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ConTempo</a:t>
            </a:r>
            <a:r>
              <a:rPr lang="lt-LT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– </a:t>
            </a:r>
            <a:r>
              <a:rPr lang="lt-L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Palemone;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lt-LT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„Kaunas Kultūros sostinė“ </a:t>
            </a:r>
            <a:r>
              <a:rPr lang="lt-L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renginiai;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lt-LT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Veikla </a:t>
            </a:r>
            <a:r>
              <a:rPr lang="lt-LT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Kauno m. </a:t>
            </a:r>
            <a:r>
              <a:rPr lang="lt-LT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administracijos inicijuotoje Pagalba Ukrainai programoje</a:t>
            </a:r>
            <a:r>
              <a:rPr lang="lt-L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lt-LT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Saugi kaimynystė;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lt-L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Kaimynų kaimyno rinkimai;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Paminėta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Gedulo ir Vilties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diena;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Kiemų šventė;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Fokus grupės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veikla.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lt-LT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740" y="228471"/>
            <a:ext cx="7829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Bendruomeniškumo skatinimas Petrašiūnų seniūnijoje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913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7121" y="2345260"/>
            <a:ext cx="82128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b="1" u="sng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Seniūnijos </a:t>
            </a:r>
            <a:r>
              <a:rPr lang="lt-LT" b="1" u="sng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teritorijos priežiūros </a:t>
            </a:r>
            <a:r>
              <a:rPr lang="lt-LT" b="1" u="sng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organizavimas</a:t>
            </a:r>
            <a:r>
              <a:rPr lang="lt-LT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t-LT" dirty="0" smtClean="0"/>
              <a:t>Ataskaitą </a:t>
            </a:r>
            <a:r>
              <a:rPr lang="lt-LT" dirty="0"/>
              <a:t>ir veiklos kryptis</a:t>
            </a:r>
            <a:endParaRPr lang="lt-LT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t-LT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41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454999" y="1340352"/>
            <a:ext cx="7240746" cy="1280890"/>
          </a:xfrm>
        </p:spPr>
        <p:txBody>
          <a:bodyPr/>
          <a:lstStyle/>
          <a:p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sp>
        <p:nvSpPr>
          <p:cNvPr id="5" name="TextBox 4"/>
          <p:cNvSpPr txBox="1"/>
          <p:nvPr/>
        </p:nvSpPr>
        <p:spPr>
          <a:xfrm>
            <a:off x="1320796" y="1189902"/>
            <a:ext cx="84846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Sudarytas 2022 metų nenaudojamų ir neprižiūrimų statinių sąrašas. Į pirminį nenaudojamų ir neprižiūrimų statinių sąrašą buvo įtraukta 20 statinių. Metų bėgyje 4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statinius įsigijo nauji savininkai, 5 pradėjo remonto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darbus, 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statinių pateikta padidinto nekilnojamojo turto mokesčio taikymui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R. Kalantos g. 83 – 2 statiniai, Ateities pl. 30A – 1, Draugystės g. 19D – 1, Stoties g. 9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1, Chemijos g. 15E – 1, 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Keramzito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g. 4B – 1, Palemono g. 1 – 1, Palemono g. 9A – 1, Taikos pr. 112 – 2.  </a:t>
            </a:r>
          </a:p>
          <a:p>
            <a:pPr algn="just"/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metais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į padidinto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nekilnojamojo turto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mokesčio sąrašą buvo įtraukti 4 statiniai.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5560" y="629127"/>
            <a:ext cx="8618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Nenaudojami </a:t>
            </a:r>
            <a:r>
              <a:rPr lang="lt-LT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</a:t>
            </a:r>
            <a:r>
              <a:rPr lang="lt-LT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neprižiūrimi statiniai Petrašiūnų seniūnijoje</a:t>
            </a:r>
            <a:endParaRPr lang="lt-LT" b="1" cap="all" dirty="0"/>
          </a:p>
        </p:txBody>
      </p:sp>
      <p:sp>
        <p:nvSpPr>
          <p:cNvPr id="7" name="TextBox 6"/>
          <p:cNvSpPr txBox="1"/>
          <p:nvPr/>
        </p:nvSpPr>
        <p:spPr>
          <a:xfrm>
            <a:off x="1255859" y="4340630"/>
            <a:ext cx="86145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2022 metų atliktų patikrų 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 „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alemono keramika“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statinių patikrinimo buvo nugriautas 1 apleistas ir nenaudojamas statinys, kiti statiniai pradėti remontuoti pagal seniūnijos rekomendacijas. 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UAB 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Mechel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Nemunas“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atstovai įtraukė į metinius planus gamybinio cecho (nenaudojamas) griovimo darbus, svarstoma kitų statinių remonto ar griovimo galimybės. 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UAB „</a:t>
            </a:r>
            <a:r>
              <a:rPr lang="lt-L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Paltiškiai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intensyviai atlieka savo teritorijoje esančių statinių remonto darbus.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Ševronas 10"/>
          <p:cNvSpPr/>
          <p:nvPr/>
        </p:nvSpPr>
        <p:spPr>
          <a:xfrm>
            <a:off x="3620487" y="3648226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12" name="Ševronas 11"/>
          <p:cNvSpPr/>
          <p:nvPr/>
        </p:nvSpPr>
        <p:spPr>
          <a:xfrm>
            <a:off x="3965106" y="3643628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13" name="Ševronas 12"/>
          <p:cNvSpPr/>
          <p:nvPr/>
        </p:nvSpPr>
        <p:spPr>
          <a:xfrm>
            <a:off x="4277818" y="3651853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14" name="Ševronas 13"/>
          <p:cNvSpPr/>
          <p:nvPr/>
        </p:nvSpPr>
        <p:spPr>
          <a:xfrm>
            <a:off x="4590530" y="3649407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15" name="Ševronas 14"/>
          <p:cNvSpPr/>
          <p:nvPr/>
        </p:nvSpPr>
        <p:spPr>
          <a:xfrm>
            <a:off x="4891827" y="3646448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16" name="Ševronas 15"/>
          <p:cNvSpPr/>
          <p:nvPr/>
        </p:nvSpPr>
        <p:spPr>
          <a:xfrm>
            <a:off x="5188973" y="3650950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17" name="Ševronas 16"/>
          <p:cNvSpPr/>
          <p:nvPr/>
        </p:nvSpPr>
        <p:spPr>
          <a:xfrm>
            <a:off x="5486380" y="3648225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19" name="Ševronas 18"/>
          <p:cNvSpPr/>
          <p:nvPr/>
        </p:nvSpPr>
        <p:spPr>
          <a:xfrm>
            <a:off x="5779637" y="3654710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20" name="Ševronas 19"/>
          <p:cNvSpPr/>
          <p:nvPr/>
        </p:nvSpPr>
        <p:spPr>
          <a:xfrm>
            <a:off x="6049417" y="3654710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55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1275" y="10179"/>
            <a:ext cx="268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STATINIŲ PRIEŽIŪRA</a:t>
            </a:r>
            <a:endParaRPr lang="lt-LT" dirty="0"/>
          </a:p>
        </p:txBody>
      </p:sp>
      <p:sp>
        <p:nvSpPr>
          <p:cNvPr id="2" name="TextBox 1"/>
          <p:cNvSpPr txBox="1"/>
          <p:nvPr/>
        </p:nvSpPr>
        <p:spPr>
          <a:xfrm>
            <a:off x="1378800" y="391741"/>
            <a:ext cx="845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Sudarytas ir pateiktas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metinis statinių naudotojų techninės priežiūros planas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(257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statiniai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Surašyti 257 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statinių techninės priežiūros patikrinimo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 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faktinių duomenų patikrinimo aktai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Pagal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 reikalavimus patikrinta 38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tikrintinų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rečiau kaip vieną kartą per metus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statinių.</a:t>
            </a:r>
          </a:p>
          <a:p>
            <a:pPr algn="just"/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pradėti renovuoti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pastatai - R. Kalantos g. 48 ir R. Kalantos g. 76. </a:t>
            </a:r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Surašyti 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administracinių nusižengimų protokolai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paskirtos baudos dėl statinio nepriežiūros už STR 1.03.07:2017 taisyklių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pažeidimus.</a:t>
            </a:r>
            <a:endParaRPr lang="lt-LT" dirty="0"/>
          </a:p>
        </p:txBody>
      </p:sp>
      <p:sp>
        <p:nvSpPr>
          <p:cNvPr id="5" name="Ševronas 4"/>
          <p:cNvSpPr/>
          <p:nvPr/>
        </p:nvSpPr>
        <p:spPr>
          <a:xfrm>
            <a:off x="3731275" y="2532764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6" name="Ševronas 5"/>
          <p:cNvSpPr/>
          <p:nvPr/>
        </p:nvSpPr>
        <p:spPr>
          <a:xfrm>
            <a:off x="4075894" y="2528166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7" name="Ševronas 6"/>
          <p:cNvSpPr/>
          <p:nvPr/>
        </p:nvSpPr>
        <p:spPr>
          <a:xfrm>
            <a:off x="4388606" y="2536391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8" name="Ševronas 7"/>
          <p:cNvSpPr/>
          <p:nvPr/>
        </p:nvSpPr>
        <p:spPr>
          <a:xfrm>
            <a:off x="4701318" y="2533945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9" name="Ševronas 8"/>
          <p:cNvSpPr/>
          <p:nvPr/>
        </p:nvSpPr>
        <p:spPr>
          <a:xfrm>
            <a:off x="5002615" y="2530986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10" name="Ševronas 9"/>
          <p:cNvSpPr/>
          <p:nvPr/>
        </p:nvSpPr>
        <p:spPr>
          <a:xfrm>
            <a:off x="5299761" y="2535488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11" name="Ševronas 10"/>
          <p:cNvSpPr/>
          <p:nvPr/>
        </p:nvSpPr>
        <p:spPr>
          <a:xfrm>
            <a:off x="5597168" y="2532763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12" name="Ševronas 11"/>
          <p:cNvSpPr/>
          <p:nvPr/>
        </p:nvSpPr>
        <p:spPr>
          <a:xfrm>
            <a:off x="5890425" y="2539248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13" name="Ševronas 12"/>
          <p:cNvSpPr/>
          <p:nvPr/>
        </p:nvSpPr>
        <p:spPr>
          <a:xfrm>
            <a:off x="6160205" y="2539248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627" y="2867775"/>
            <a:ext cx="87810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Viso seniūnijos teritorijoje yra 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1847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tikrintini statiniai.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520 statinių pagal STR reikalavimus privaloma patikrinti ne rečiau kaip kartą per metus. Į tą skaičių įeina ir 173 daugiabučiai gyvenamieji namai. </a:t>
            </a:r>
          </a:p>
          <a:p>
            <a:pPr algn="just"/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Daugiabučių techninė būklė.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Dauguma namų yra patenkinamos būklės. 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– blogos būklės: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Laimos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7, M. Gimbutienės g. 10, R. Kalantos g.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23, 55, 87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137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Marių g. 16, Jėgainės g. 8,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Nemajūnų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g. 20, Pamario g. 8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9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Stoties g. 20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22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Marių g. 9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11, 13. </a:t>
            </a:r>
          </a:p>
          <a:p>
            <a:pPr algn="just"/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Pagrindinė daugiabučių namų problema 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dauguma gyventojų neturi lėšų namo remontui. Norint atlikti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namo remonto, aplinkos tvarkymo, laiptinių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valymo darbus reikia gyventojų sutikimo. 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Gyventojai neretai atsisako ne tik minimalių priežiūros darbų, bet ir būtinųjų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Gyventojai skatinami kurti bendrijas, formuotis sklypus, dalyvauti įvairiose namų ir teritorijos gerinimo ir gražinimo projektuose, tokiose kaip Svajonių kiemas, 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kvartalinė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renovacija ir kt. Trūksta iniciatyvių žmonių, kurie galėtų burti bendrijas ir rūpintis namais, tačiau bendra situacija pamažu gerėja. 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59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7930" y="263030"/>
            <a:ext cx="4210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Nenaudojamos žemės </a:t>
            </a:r>
            <a:r>
              <a:rPr lang="lt-LT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sklypai</a:t>
            </a:r>
            <a:endParaRPr lang="lt-LT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9697" y="646867"/>
            <a:ext cx="894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Sudarytas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Nenaudojamos žemės sklypų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sąrašas. 2022 metais į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pirminį 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Nenaudojamos 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žemės sklypų 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sąrašą įtraukti 72 sklypai.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216 sklypų savininkų raštu informuota apie Miesto tvarkymo taisyklių nesilaikymą.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Surašyta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170 faktinių duomenų patikrinimo aktų. 120 sklypų savininkų buvo raginami susitvarkyti telefonu ar nuvykus į vietą.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Dėl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Kauno miesto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tvarkymo ir švaros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taisyklių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nesilaikymo Surašyti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ANK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protokolai.</a:t>
            </a:r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Gavę įspėjimus dėl Miesto tvarkymo ir švaros taisyklių pažeidimo gyventojai ir Juridiniai asmenys tvarkė sklypus, visgi 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privačių sklypų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pateikti padidinto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žemės mokesčio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taikymui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Ugniakuro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3, Verknės g. 32, Taikos pr. 114M, Neveronių g. 18D, Energetikų g. 67, Energetikų g. 69,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Apaščios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g. 2D,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Apaščios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g. 6A,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Apaščios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g. 6C,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Apaščios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g. 6D, R. Kalantos g. 169E,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Biruliškių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g.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ir 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nuomojamas iš valstybės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Taikos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pr.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112. </a:t>
            </a:r>
          </a:p>
          <a:p>
            <a:pPr algn="just"/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R. Kalantos g. 169E Ir 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Apaščios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g. 2D, 6A, 6C, 6D savininkai pateikė skundus administracinei ginčų komisijai. Ieškiniai nepatenkinti.</a:t>
            </a:r>
          </a:p>
          <a:p>
            <a:pPr algn="just"/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Ševronas 4"/>
          <p:cNvSpPr/>
          <p:nvPr/>
        </p:nvSpPr>
        <p:spPr>
          <a:xfrm>
            <a:off x="3614542" y="4211900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6" name="Ševronas 5"/>
          <p:cNvSpPr/>
          <p:nvPr/>
        </p:nvSpPr>
        <p:spPr>
          <a:xfrm>
            <a:off x="3959161" y="4207302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7" name="Ševronas 6"/>
          <p:cNvSpPr/>
          <p:nvPr/>
        </p:nvSpPr>
        <p:spPr>
          <a:xfrm>
            <a:off x="4271873" y="4215527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8" name="Ševronas 7"/>
          <p:cNvSpPr/>
          <p:nvPr/>
        </p:nvSpPr>
        <p:spPr>
          <a:xfrm>
            <a:off x="4584585" y="4213081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9" name="Ševronas 8"/>
          <p:cNvSpPr/>
          <p:nvPr/>
        </p:nvSpPr>
        <p:spPr>
          <a:xfrm>
            <a:off x="4885882" y="4210122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10" name="Ševronas 9"/>
          <p:cNvSpPr/>
          <p:nvPr/>
        </p:nvSpPr>
        <p:spPr>
          <a:xfrm>
            <a:off x="5183028" y="4214624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11" name="Ševronas 10"/>
          <p:cNvSpPr/>
          <p:nvPr/>
        </p:nvSpPr>
        <p:spPr>
          <a:xfrm>
            <a:off x="5480435" y="4211899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12" name="Ševronas 11"/>
          <p:cNvSpPr/>
          <p:nvPr/>
        </p:nvSpPr>
        <p:spPr>
          <a:xfrm>
            <a:off x="5773692" y="4218384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13" name="Ševronas 12"/>
          <p:cNvSpPr/>
          <p:nvPr/>
        </p:nvSpPr>
        <p:spPr>
          <a:xfrm>
            <a:off x="6043472" y="4218384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1162" y="4733760"/>
            <a:ext cx="8942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2022 m. pritaikyto padidinto žemės mokesčio sklypai R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Kalantos g. 169E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Neveronių g. 18D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buvo sutvarkyti.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7009" y="5498220"/>
            <a:ext cx="8829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Pastovus bendravimas su žmonėmis (gyvai, telefonu), bendradarbiavimas su bendruomenėmis lemia ženklų netvarkomų žemės sklypų mažėjimą Petrašiūnų seniūnijos teritorijoje.</a:t>
            </a:r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69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755758" y="293893"/>
            <a:ext cx="5395465" cy="494793"/>
          </a:xfrm>
        </p:spPr>
        <p:txBody>
          <a:bodyPr/>
          <a:lstStyle/>
          <a:p>
            <a:r>
              <a:rPr lang="lt-LT" sz="1800" b="1" cap="all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ViešųJŲ</a:t>
            </a:r>
            <a:r>
              <a:rPr lang="lt-LT" sz="18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8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erdvių </a:t>
            </a:r>
            <a:r>
              <a:rPr lang="lt-LT" sz="18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tvarkymas IR PRIEŽIŪRA</a:t>
            </a:r>
            <a:r>
              <a:rPr lang="lt-LT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t-LT" dirty="0"/>
          </a:p>
        </p:txBody>
      </p:sp>
      <p:sp>
        <p:nvSpPr>
          <p:cNvPr id="3" name="TextBox 2"/>
          <p:cNvSpPr txBox="1"/>
          <p:nvPr/>
        </p:nvSpPr>
        <p:spPr>
          <a:xfrm>
            <a:off x="1320800" y="699409"/>
            <a:ext cx="8585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Siekdami,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Petrašiūnų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seniūnijoje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būtų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tvarkinga, švaru ir saugu, nuolat 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organizavome viešų erdvių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tvarkymą. Teikta 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užsakymas 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dėl padangų, 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šiukšlių, </a:t>
            </a:r>
            <a:r>
              <a:rPr lang="lt-L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stambiagabaričių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atliekų išvežimo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iš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viešųjų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erdvių.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Gražinant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miesto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aplinką užsakyta 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medžių genėjimo darbų,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avarinių genėjimo darbų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vėjalaužių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Teikti priminimai ir raginimai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daugiabučių namų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administratoriams dėl teritorijų priežiūros. Sudarytas daugiabučių namų šienavimo planas.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Papildytas šienavimo paslaugų žemėlapis. Pastoviai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prižiūrimas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pakelių ir viešųjų erdvių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šienavimas ir tvarkymas, teikta 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papildomų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šienavimo užsakymų.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Išgenėtas miškelis  prie 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Kalantos g. 49D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Apgenėtas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išretintas Amalų žiedo parkelis prie 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Guobų g. 99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Išgenėtas 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Energetikų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gatvės skveras.</a:t>
            </a:r>
          </a:p>
          <a:p>
            <a:pPr algn="just"/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Organizuota ir dalyvauta 3 talkose.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Ševronas 4"/>
          <p:cNvSpPr/>
          <p:nvPr/>
        </p:nvSpPr>
        <p:spPr>
          <a:xfrm>
            <a:off x="3633998" y="4030671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6" name="Ševronas 5"/>
          <p:cNvSpPr/>
          <p:nvPr/>
        </p:nvSpPr>
        <p:spPr>
          <a:xfrm>
            <a:off x="3978617" y="4026073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7" name="Ševronas 6"/>
          <p:cNvSpPr/>
          <p:nvPr/>
        </p:nvSpPr>
        <p:spPr>
          <a:xfrm>
            <a:off x="4291329" y="4034298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8" name="Ševronas 7"/>
          <p:cNvSpPr/>
          <p:nvPr/>
        </p:nvSpPr>
        <p:spPr>
          <a:xfrm>
            <a:off x="4604041" y="4031852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9" name="Ševronas 8"/>
          <p:cNvSpPr/>
          <p:nvPr/>
        </p:nvSpPr>
        <p:spPr>
          <a:xfrm>
            <a:off x="4905338" y="4028893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10" name="Ševronas 9"/>
          <p:cNvSpPr/>
          <p:nvPr/>
        </p:nvSpPr>
        <p:spPr>
          <a:xfrm>
            <a:off x="5202484" y="4033395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11" name="Ševronas 10"/>
          <p:cNvSpPr/>
          <p:nvPr/>
        </p:nvSpPr>
        <p:spPr>
          <a:xfrm>
            <a:off x="5499891" y="4030670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12" name="Ševronas 11"/>
          <p:cNvSpPr/>
          <p:nvPr/>
        </p:nvSpPr>
        <p:spPr>
          <a:xfrm>
            <a:off x="5793148" y="4037155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13" name="Ševronas 12"/>
          <p:cNvSpPr/>
          <p:nvPr/>
        </p:nvSpPr>
        <p:spPr>
          <a:xfrm>
            <a:off x="6062928" y="4037155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6455" y="4662714"/>
            <a:ext cx="87120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Nors išmetamų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padangų kiekis šalia gyvenamųjų teritorijų ženkliai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sumažėjo, atliekų likvidavimas iš valstybinių teritorijų vis dar išlieka opi problema.</a:t>
            </a:r>
          </a:p>
          <a:p>
            <a:pPr algn="just"/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Dėkojame bendruomenėms už pagalbą šviečiant ir drausminant gyventojus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Šiuo metu aktuali šiukšlynų problema pramoniniuose rajonuose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pravažiuojančių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vilkikų pamėgtuose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stovėjimo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vietose (ypač prie muitinių). </a:t>
            </a:r>
          </a:p>
          <a:p>
            <a:pPr algn="just"/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Norėtume sutvarkyti (išgenėti) daugiau seniūnijos viešųjų teritorijų, tačiau dėl didžiulių atliekamų darbų kaštų ir ribotų asignavimo galimybių tai galime atlikti tik labai kukliai.</a:t>
            </a:r>
          </a:p>
        </p:txBody>
      </p:sp>
    </p:spTree>
    <p:extLst>
      <p:ext uri="{BB962C8B-B14F-4D97-AF65-F5344CB8AC3E}">
        <p14:creationId xmlns:p14="http://schemas.microsoft.com/office/powerpoint/2010/main" val="194074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4485" y="122492"/>
            <a:ext cx="413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GATVIŲ PRIEŽIŪRA IR REMONTAS</a:t>
            </a:r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5140" y="599148"/>
            <a:ext cx="8589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Miesto tvarkymo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skyriui teikėme siūlymų 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dėl gatvių 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 jų atkarpų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asfalto dangos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remonto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(34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siūlymai dėl avarinių duobių remonto Miesto tvarkymo skyriaus sukurtame Avarinių duobių lokalizavimo „Google“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žemėlapyje, 6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siūlymai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teikti el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paštu).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Ševronas 3"/>
          <p:cNvSpPr/>
          <p:nvPr/>
        </p:nvSpPr>
        <p:spPr>
          <a:xfrm>
            <a:off x="3951948" y="1727514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5" name="Ševronas 4"/>
          <p:cNvSpPr/>
          <p:nvPr/>
        </p:nvSpPr>
        <p:spPr>
          <a:xfrm>
            <a:off x="4296567" y="1722916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6" name="Ševronas 5"/>
          <p:cNvSpPr/>
          <p:nvPr/>
        </p:nvSpPr>
        <p:spPr>
          <a:xfrm>
            <a:off x="4609279" y="1731141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7" name="Ševronas 6"/>
          <p:cNvSpPr/>
          <p:nvPr/>
        </p:nvSpPr>
        <p:spPr>
          <a:xfrm>
            <a:off x="4921991" y="1728695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8" name="Ševronas 7"/>
          <p:cNvSpPr/>
          <p:nvPr/>
        </p:nvSpPr>
        <p:spPr>
          <a:xfrm>
            <a:off x="5223288" y="1725736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9" name="Ševronas 8"/>
          <p:cNvSpPr/>
          <p:nvPr/>
        </p:nvSpPr>
        <p:spPr>
          <a:xfrm>
            <a:off x="5520434" y="1730238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10" name="Ševronas 9"/>
          <p:cNvSpPr/>
          <p:nvPr/>
        </p:nvSpPr>
        <p:spPr>
          <a:xfrm>
            <a:off x="5817841" y="1727513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11" name="Ševronas 10"/>
          <p:cNvSpPr/>
          <p:nvPr/>
        </p:nvSpPr>
        <p:spPr>
          <a:xfrm>
            <a:off x="6111098" y="1733998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12" name="Ševronas 11"/>
          <p:cNvSpPr/>
          <p:nvPr/>
        </p:nvSpPr>
        <p:spPr>
          <a:xfrm>
            <a:off x="6380878" y="1733998"/>
            <a:ext cx="257069" cy="2431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9239" y="2076173"/>
            <a:ext cx="874516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metais startavo ir šiais metais tęsiasi </a:t>
            </a:r>
            <a:r>
              <a:rPr lang="lt-L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Pietvakarinio</a:t>
            </a:r>
            <a:r>
              <a:rPr lang="lt-L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aplinkkelio statybos darbai </a:t>
            </a:r>
            <a:r>
              <a:rPr lang="lt-L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nuo</a:t>
            </a:r>
            <a:r>
              <a:rPr lang="lt-L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Palemono/Ateities</a:t>
            </a:r>
            <a:r>
              <a:rPr lang="lt-L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gatvių link Petrašiūnų kapinių. Sprendžiant aplinkkelio statybas lydinčius projektus buvo naujai nutiesta Ugniakuro gatvės apkarpa. </a:t>
            </a:r>
          </a:p>
          <a:p>
            <a:pPr algn="just"/>
            <a:endParaRPr lang="lt-L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Sulaukėme ilgai lauktos </a:t>
            </a:r>
            <a:r>
              <a:rPr lang="lt-L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Marių gatvės rekonstrukcijos darbų </a:t>
            </a:r>
            <a:r>
              <a:rPr lang="lt-L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pradžios. Deja, dėl nenumatytų aplinkybių darbai geram mėnesiui buvo sustoję. Sulaukiame daug skundų dėl dangos kokybės rekonstrukcijos darbų metu. </a:t>
            </a:r>
          </a:p>
          <a:p>
            <a:pPr algn="just"/>
            <a:endParaRPr lang="lt-L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Suremontuotas kelias </a:t>
            </a:r>
            <a:r>
              <a:rPr lang="lt-L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į </a:t>
            </a:r>
            <a:r>
              <a:rPr lang="lt-LT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Vieškūnų</a:t>
            </a:r>
            <a:r>
              <a:rPr lang="lt-L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piliakalnį</a:t>
            </a:r>
            <a:r>
              <a:rPr lang="lt-L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kelio </a:t>
            </a:r>
            <a:r>
              <a:rPr lang="lt-L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atkarpa </a:t>
            </a:r>
            <a:r>
              <a:rPr lang="lt-L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į Jachtklubą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lt-LT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t-L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Žvyruotų gatvių </a:t>
            </a:r>
            <a:r>
              <a:rPr lang="lt-LT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greideravimo</a:t>
            </a:r>
            <a:r>
              <a:rPr lang="lt-L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darbai atliekami 36 seniūnijos gatvėse ar jų atkarpose. </a:t>
            </a:r>
          </a:p>
          <a:p>
            <a:pPr algn="just"/>
            <a:r>
              <a:rPr lang="lt-L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Metų bėgyje atliekami 2 gatvių </a:t>
            </a:r>
            <a:r>
              <a:rPr lang="lt-LT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greideriavimo</a:t>
            </a:r>
            <a:r>
              <a:rPr lang="lt-L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etapai – pavasarį ir rudenį.</a:t>
            </a:r>
          </a:p>
          <a:p>
            <a:pPr algn="just"/>
            <a:r>
              <a:rPr lang="lt-L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metais </a:t>
            </a:r>
            <a:r>
              <a:rPr lang="lt-LT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greideravimo</a:t>
            </a:r>
            <a:r>
              <a:rPr lang="lt-L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darbų apimčių ir tankumo pasikeitimų nenumatyta, kadangi biudžetas </a:t>
            </a:r>
            <a:r>
              <a:rPr lang="lt-LT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greideriavimo</a:t>
            </a:r>
            <a:r>
              <a:rPr lang="lt-L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darbams išlieka toks pats, o darbų ir medžiagų kainos išaugo.</a:t>
            </a:r>
          </a:p>
          <a:p>
            <a:pPr algn="just"/>
            <a:endParaRPr lang="lt-L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Seniūnijoje yra 155 gatvės - iš jų 64 asfaltuotos, 91 kita danga (žvyras, betonas, asfalto drožlės ir kt.). </a:t>
            </a:r>
          </a:p>
          <a:p>
            <a:pPr algn="just"/>
            <a:r>
              <a:rPr lang="lt-L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 iš jų priklauso sodų bendrijoms – kelio danga kita. </a:t>
            </a:r>
            <a:endParaRPr lang="lt-L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21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545437"/>
              </p:ext>
            </p:extLst>
          </p:nvPr>
        </p:nvGraphicFramePr>
        <p:xfrm>
          <a:off x="5020406" y="88376"/>
          <a:ext cx="4998263" cy="318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Diagrama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264546"/>
              </p:ext>
            </p:extLst>
          </p:nvPr>
        </p:nvGraphicFramePr>
        <p:xfrm>
          <a:off x="1214438" y="239540"/>
          <a:ext cx="4153428" cy="2887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Diagram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4584999"/>
              </p:ext>
            </p:extLst>
          </p:nvPr>
        </p:nvGraphicFramePr>
        <p:xfrm>
          <a:off x="1546750" y="3399564"/>
          <a:ext cx="5507119" cy="263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66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nabždesys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5989</TotalTime>
  <Words>1902</Words>
  <Application>Microsoft Office PowerPoint</Application>
  <PresentationFormat>A4 formatas (210 x 297 mm)</PresentationFormat>
  <Paragraphs>98</Paragraphs>
  <Slides>17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7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17</vt:i4>
      </vt:variant>
    </vt:vector>
  </HeadingPairs>
  <TitlesOfParts>
    <vt:vector size="25" baseType="lpstr">
      <vt:lpstr>Arial</vt:lpstr>
      <vt:lpstr>Bookman Old Style</vt:lpstr>
      <vt:lpstr>Calisto MT</vt:lpstr>
      <vt:lpstr>Century Gothic</vt:lpstr>
      <vt:lpstr>Times New Roman</vt:lpstr>
      <vt:lpstr>Wingdings</vt:lpstr>
      <vt:lpstr>Wingdings 3</vt:lpstr>
      <vt:lpstr>Šnabždesys</vt:lpstr>
      <vt:lpstr>„PowerPoint“ pateiktis</vt:lpstr>
      <vt:lpstr>„PowerPoint“ pateiktis</vt:lpstr>
      <vt:lpstr>„PowerPoint“ pateiktis</vt:lpstr>
      <vt:lpstr>  </vt:lpstr>
      <vt:lpstr>„PowerPoint“ pateiktis</vt:lpstr>
      <vt:lpstr>„PowerPoint“ pateiktis</vt:lpstr>
      <vt:lpstr>ViešųJŲ erdvių tvarkymas IR PRIEŽIŪRA  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Almantas Tuminauskas</dc:creator>
  <cp:lastModifiedBy>Vytautas Bakša</cp:lastModifiedBy>
  <cp:revision>362</cp:revision>
  <cp:lastPrinted>2023-02-08T12:45:18Z</cp:lastPrinted>
  <dcterms:created xsi:type="dcterms:W3CDTF">2020-02-19T13:57:28Z</dcterms:created>
  <dcterms:modified xsi:type="dcterms:W3CDTF">2023-02-09T06:19:35Z</dcterms:modified>
</cp:coreProperties>
</file>