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8" r:id="rId1"/>
  </p:sldMasterIdLst>
  <p:notesMasterIdLst>
    <p:notesMasterId r:id="rId24"/>
  </p:notesMasterIdLst>
  <p:handoutMasterIdLst>
    <p:handoutMasterId r:id="rId25"/>
  </p:handoutMasterIdLst>
  <p:sldIdLst>
    <p:sldId id="273" r:id="rId2"/>
    <p:sldId id="308" r:id="rId3"/>
    <p:sldId id="330" r:id="rId4"/>
    <p:sldId id="342" r:id="rId5"/>
    <p:sldId id="686" r:id="rId6"/>
    <p:sldId id="337" r:id="rId7"/>
    <p:sldId id="339" r:id="rId8"/>
    <p:sldId id="344" r:id="rId9"/>
    <p:sldId id="661" r:id="rId10"/>
    <p:sldId id="662" r:id="rId11"/>
    <p:sldId id="688" r:id="rId12"/>
    <p:sldId id="682" r:id="rId13"/>
    <p:sldId id="687" r:id="rId14"/>
    <p:sldId id="689" r:id="rId15"/>
    <p:sldId id="683" r:id="rId16"/>
    <p:sldId id="690" r:id="rId17"/>
    <p:sldId id="691" r:id="rId18"/>
    <p:sldId id="659" r:id="rId19"/>
    <p:sldId id="660" r:id="rId20"/>
    <p:sldId id="349" r:id="rId21"/>
    <p:sldId id="681" r:id="rId22"/>
    <p:sldId id="562" r:id="rId23"/>
  </p:sldIdLst>
  <p:sldSz cx="9144000" cy="6858000" type="screen4x3"/>
  <p:notesSz cx="6888163" cy="10018713"/>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AF4701"/>
    <a:srgbClr val="760000"/>
    <a:srgbClr val="CCC496"/>
    <a:srgbClr val="3C72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90" autoAdjust="0"/>
    <p:restoredTop sz="90147" autoAdjust="0"/>
  </p:normalViewPr>
  <p:slideViewPr>
    <p:cSldViewPr>
      <p:cViewPr varScale="1">
        <p:scale>
          <a:sx n="66" d="100"/>
          <a:sy n="66" d="100"/>
        </p:scale>
        <p:origin x="1056" y="72"/>
      </p:cViewPr>
      <p:guideLst>
        <p:guide orient="horz" pos="2160"/>
        <p:guide pos="2880"/>
      </p:guideLst>
    </p:cSldViewPr>
  </p:slideViewPr>
  <p:outlineViewPr>
    <p:cViewPr>
      <p:scale>
        <a:sx n="33" d="100"/>
        <a:sy n="33" d="100"/>
      </p:scale>
      <p:origin x="0" y="23802"/>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1" y="0"/>
            <a:ext cx="2984870" cy="500936"/>
          </a:xfrm>
          <a:prstGeom prst="rect">
            <a:avLst/>
          </a:prstGeom>
        </p:spPr>
        <p:txBody>
          <a:bodyPr vert="horz" lIns="92437" tIns="46218" rIns="92437" bIns="46218" rtlCol="0"/>
          <a:lstStyle>
            <a:lvl1pPr algn="l">
              <a:defRPr sz="1200"/>
            </a:lvl1pPr>
          </a:lstStyle>
          <a:p>
            <a:endParaRPr lang="lt-LT"/>
          </a:p>
        </p:txBody>
      </p:sp>
      <p:sp>
        <p:nvSpPr>
          <p:cNvPr id="3" name="Datos vietos rezervavimo ženklas 2"/>
          <p:cNvSpPr>
            <a:spLocks noGrp="1"/>
          </p:cNvSpPr>
          <p:nvPr>
            <p:ph type="dt" sz="quarter" idx="1"/>
          </p:nvPr>
        </p:nvSpPr>
        <p:spPr>
          <a:xfrm>
            <a:off x="3901699" y="0"/>
            <a:ext cx="2984870" cy="500936"/>
          </a:xfrm>
          <a:prstGeom prst="rect">
            <a:avLst/>
          </a:prstGeom>
        </p:spPr>
        <p:txBody>
          <a:bodyPr vert="horz" lIns="92437" tIns="46218" rIns="92437" bIns="46218" rtlCol="0"/>
          <a:lstStyle>
            <a:lvl1pPr algn="r">
              <a:defRPr sz="1200"/>
            </a:lvl1pPr>
          </a:lstStyle>
          <a:p>
            <a:fld id="{EBF9251F-A509-4D34-9B80-99D7F814CFC4}" type="datetimeFigureOut">
              <a:rPr lang="lt-LT" smtClean="0"/>
              <a:t>2025-01-31</a:t>
            </a:fld>
            <a:endParaRPr lang="lt-LT"/>
          </a:p>
        </p:txBody>
      </p:sp>
      <p:sp>
        <p:nvSpPr>
          <p:cNvPr id="4" name="Poraštės vietos rezervavimo ženklas 3"/>
          <p:cNvSpPr>
            <a:spLocks noGrp="1"/>
          </p:cNvSpPr>
          <p:nvPr>
            <p:ph type="ftr" sz="quarter" idx="2"/>
          </p:nvPr>
        </p:nvSpPr>
        <p:spPr>
          <a:xfrm>
            <a:off x="1" y="9516038"/>
            <a:ext cx="2984870" cy="500936"/>
          </a:xfrm>
          <a:prstGeom prst="rect">
            <a:avLst/>
          </a:prstGeom>
        </p:spPr>
        <p:txBody>
          <a:bodyPr vert="horz" lIns="92437" tIns="46218" rIns="92437" bIns="46218"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901699" y="9516038"/>
            <a:ext cx="2984870" cy="500936"/>
          </a:xfrm>
          <a:prstGeom prst="rect">
            <a:avLst/>
          </a:prstGeom>
        </p:spPr>
        <p:txBody>
          <a:bodyPr vert="horz" lIns="92437" tIns="46218" rIns="92437" bIns="46218" rtlCol="0" anchor="b"/>
          <a:lstStyle>
            <a:lvl1pPr algn="r">
              <a:defRPr sz="1200"/>
            </a:lvl1pPr>
          </a:lstStyle>
          <a:p>
            <a:fld id="{D3D9A74B-06E7-437B-9184-565897473A43}" type="slidenum">
              <a:rPr lang="lt-LT" smtClean="0"/>
              <a:t>‹#›</a:t>
            </a:fld>
            <a:endParaRPr lang="lt-LT"/>
          </a:p>
        </p:txBody>
      </p:sp>
    </p:spTree>
    <p:extLst>
      <p:ext uri="{BB962C8B-B14F-4D97-AF65-F5344CB8AC3E}">
        <p14:creationId xmlns:p14="http://schemas.microsoft.com/office/powerpoint/2010/main" val="26519131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0" cy="500936"/>
          </a:xfrm>
          <a:prstGeom prst="rect">
            <a:avLst/>
          </a:prstGeom>
        </p:spPr>
        <p:txBody>
          <a:bodyPr vert="horz" lIns="92437" tIns="46218" rIns="92437" bIns="46218" rtlCol="0"/>
          <a:lstStyle>
            <a:lvl1pPr algn="l">
              <a:defRPr sz="1200"/>
            </a:lvl1pPr>
          </a:lstStyle>
          <a:p>
            <a:endParaRPr lang="lt-LT"/>
          </a:p>
        </p:txBody>
      </p:sp>
      <p:sp>
        <p:nvSpPr>
          <p:cNvPr id="3" name="Date Placeholder 2"/>
          <p:cNvSpPr>
            <a:spLocks noGrp="1"/>
          </p:cNvSpPr>
          <p:nvPr>
            <p:ph type="dt" idx="1"/>
          </p:nvPr>
        </p:nvSpPr>
        <p:spPr>
          <a:xfrm>
            <a:off x="3901699" y="0"/>
            <a:ext cx="2984870" cy="500936"/>
          </a:xfrm>
          <a:prstGeom prst="rect">
            <a:avLst/>
          </a:prstGeom>
        </p:spPr>
        <p:txBody>
          <a:bodyPr vert="horz" lIns="92437" tIns="46218" rIns="92437" bIns="46218" rtlCol="0"/>
          <a:lstStyle>
            <a:lvl1pPr algn="r">
              <a:defRPr sz="1200"/>
            </a:lvl1pPr>
          </a:lstStyle>
          <a:p>
            <a:fld id="{CD3AC83D-FE74-4AA9-8FFB-E38249172EF7}" type="datetimeFigureOut">
              <a:rPr lang="lt-LT" smtClean="0"/>
              <a:pPr/>
              <a:t>2025-01-31</a:t>
            </a:fld>
            <a:endParaRPr lang="lt-LT"/>
          </a:p>
        </p:txBody>
      </p:sp>
      <p:sp>
        <p:nvSpPr>
          <p:cNvPr id="4" name="Slide Image Placeholder 3"/>
          <p:cNvSpPr>
            <a:spLocks noGrp="1" noRot="1" noChangeAspect="1"/>
          </p:cNvSpPr>
          <p:nvPr>
            <p:ph type="sldImg" idx="2"/>
          </p:nvPr>
        </p:nvSpPr>
        <p:spPr>
          <a:xfrm>
            <a:off x="938213" y="750888"/>
            <a:ext cx="5011737" cy="3757612"/>
          </a:xfrm>
          <a:prstGeom prst="rect">
            <a:avLst/>
          </a:prstGeom>
          <a:noFill/>
          <a:ln w="12700">
            <a:solidFill>
              <a:prstClr val="black"/>
            </a:solidFill>
          </a:ln>
        </p:spPr>
        <p:txBody>
          <a:bodyPr vert="horz" lIns="92437" tIns="46218" rIns="92437" bIns="46218" rtlCol="0" anchor="ctr"/>
          <a:lstStyle/>
          <a:p>
            <a:endParaRPr lang="lt-LT"/>
          </a:p>
        </p:txBody>
      </p:sp>
      <p:sp>
        <p:nvSpPr>
          <p:cNvPr id="5" name="Notes Placeholder 4"/>
          <p:cNvSpPr>
            <a:spLocks noGrp="1"/>
          </p:cNvSpPr>
          <p:nvPr>
            <p:ph type="body" sz="quarter" idx="3"/>
          </p:nvPr>
        </p:nvSpPr>
        <p:spPr>
          <a:xfrm>
            <a:off x="688817" y="4758889"/>
            <a:ext cx="5510530" cy="4508421"/>
          </a:xfrm>
          <a:prstGeom prst="rect">
            <a:avLst/>
          </a:prstGeom>
        </p:spPr>
        <p:txBody>
          <a:bodyPr vert="horz" lIns="92437" tIns="46218" rIns="92437" bIns="462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1" y="9516038"/>
            <a:ext cx="2984870" cy="500936"/>
          </a:xfrm>
          <a:prstGeom prst="rect">
            <a:avLst/>
          </a:prstGeom>
        </p:spPr>
        <p:txBody>
          <a:bodyPr vert="horz" lIns="92437" tIns="46218" rIns="92437" bIns="46218" rtlCol="0" anchor="b"/>
          <a:lstStyle>
            <a:lvl1pPr algn="l">
              <a:defRPr sz="1200"/>
            </a:lvl1pPr>
          </a:lstStyle>
          <a:p>
            <a:endParaRPr lang="lt-LT"/>
          </a:p>
        </p:txBody>
      </p:sp>
      <p:sp>
        <p:nvSpPr>
          <p:cNvPr id="7" name="Slide Number Placeholder 6"/>
          <p:cNvSpPr>
            <a:spLocks noGrp="1"/>
          </p:cNvSpPr>
          <p:nvPr>
            <p:ph type="sldNum" sz="quarter" idx="5"/>
          </p:nvPr>
        </p:nvSpPr>
        <p:spPr>
          <a:xfrm>
            <a:off x="3901699" y="9516038"/>
            <a:ext cx="2984870" cy="500936"/>
          </a:xfrm>
          <a:prstGeom prst="rect">
            <a:avLst/>
          </a:prstGeom>
        </p:spPr>
        <p:txBody>
          <a:bodyPr vert="horz" lIns="92437" tIns="46218" rIns="92437" bIns="46218" rtlCol="0" anchor="b"/>
          <a:lstStyle>
            <a:lvl1pPr algn="r">
              <a:defRPr sz="1200"/>
            </a:lvl1pPr>
          </a:lstStyle>
          <a:p>
            <a:fld id="{5EFAC1B9-17EF-4736-922B-9ADB739A57CF}" type="slidenum">
              <a:rPr lang="lt-LT" smtClean="0"/>
              <a:pPr/>
              <a:t>‹#›</a:t>
            </a:fld>
            <a:endParaRPr lang="lt-LT"/>
          </a:p>
        </p:txBody>
      </p:sp>
    </p:spTree>
    <p:extLst>
      <p:ext uri="{BB962C8B-B14F-4D97-AF65-F5344CB8AC3E}">
        <p14:creationId xmlns:p14="http://schemas.microsoft.com/office/powerpoint/2010/main" val="3233741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lt-LT" dirty="0"/>
          </a:p>
        </p:txBody>
      </p:sp>
      <p:sp>
        <p:nvSpPr>
          <p:cNvPr id="4" name="Slide Number Placeholder 3"/>
          <p:cNvSpPr>
            <a:spLocks noGrp="1"/>
          </p:cNvSpPr>
          <p:nvPr>
            <p:ph type="sldNum" sz="quarter" idx="10"/>
          </p:nvPr>
        </p:nvSpPr>
        <p:spPr/>
        <p:txBody>
          <a:bodyPr/>
          <a:lstStyle/>
          <a:p>
            <a:fld id="{5EFAC1B9-17EF-4736-922B-9ADB739A57CF}" type="slidenum">
              <a:rPr lang="lt-LT" smtClean="0"/>
              <a:pPr/>
              <a:t>1</a:t>
            </a:fld>
            <a:endParaRPr lang="lt-LT"/>
          </a:p>
        </p:txBody>
      </p:sp>
    </p:spTree>
    <p:extLst>
      <p:ext uri="{BB962C8B-B14F-4D97-AF65-F5344CB8AC3E}">
        <p14:creationId xmlns:p14="http://schemas.microsoft.com/office/powerpoint/2010/main" val="2476173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pPr/>
              <a:t>21</a:t>
            </a:fld>
            <a:endParaRPr lang="lt-LT"/>
          </a:p>
        </p:txBody>
      </p:sp>
    </p:spTree>
    <p:extLst>
      <p:ext uri="{BB962C8B-B14F-4D97-AF65-F5344CB8AC3E}">
        <p14:creationId xmlns:p14="http://schemas.microsoft.com/office/powerpoint/2010/main" val="2322104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pPr/>
              <a:t>2</a:t>
            </a:fld>
            <a:endParaRPr lang="lt-LT"/>
          </a:p>
        </p:txBody>
      </p:sp>
    </p:spTree>
    <p:extLst>
      <p:ext uri="{BB962C8B-B14F-4D97-AF65-F5344CB8AC3E}">
        <p14:creationId xmlns:p14="http://schemas.microsoft.com/office/powerpoint/2010/main" val="1373509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pPr/>
              <a:t>3</a:t>
            </a:fld>
            <a:endParaRPr lang="lt-LT"/>
          </a:p>
        </p:txBody>
      </p:sp>
    </p:spTree>
    <p:extLst>
      <p:ext uri="{BB962C8B-B14F-4D97-AF65-F5344CB8AC3E}">
        <p14:creationId xmlns:p14="http://schemas.microsoft.com/office/powerpoint/2010/main" val="33840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defTabSz="924367">
              <a:defRPr/>
            </a:pPr>
            <a:endParaRPr lang="lt-LT" b="1"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solidFill>
                  <a:prstClr val="black"/>
                </a:solidFill>
              </a:rPr>
              <a:pPr/>
              <a:t>4</a:t>
            </a:fld>
            <a:endParaRPr lang="lt-LT">
              <a:solidFill>
                <a:prstClr val="black"/>
              </a:solidFill>
            </a:endParaRPr>
          </a:p>
        </p:txBody>
      </p:sp>
    </p:spTree>
    <p:extLst>
      <p:ext uri="{BB962C8B-B14F-4D97-AF65-F5344CB8AC3E}">
        <p14:creationId xmlns:p14="http://schemas.microsoft.com/office/powerpoint/2010/main" val="1373509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defTabSz="924367">
              <a:defRPr/>
            </a:pPr>
            <a:endParaRPr lang="lt-LT" b="1"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solidFill>
                  <a:prstClr val="black"/>
                </a:solidFill>
              </a:rPr>
              <a:pPr/>
              <a:t>5</a:t>
            </a:fld>
            <a:endParaRPr lang="lt-LT">
              <a:solidFill>
                <a:prstClr val="black"/>
              </a:solidFill>
            </a:endParaRPr>
          </a:p>
        </p:txBody>
      </p:sp>
    </p:spTree>
    <p:extLst>
      <p:ext uri="{BB962C8B-B14F-4D97-AF65-F5344CB8AC3E}">
        <p14:creationId xmlns:p14="http://schemas.microsoft.com/office/powerpoint/2010/main" val="2533554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b="1" baseline="0"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solidFill>
                  <a:prstClr val="black"/>
                </a:solidFill>
              </a:rPr>
              <a:pPr/>
              <a:t>6</a:t>
            </a:fld>
            <a:endParaRPr lang="lt-LT">
              <a:solidFill>
                <a:prstClr val="black"/>
              </a:solidFill>
            </a:endParaRPr>
          </a:p>
        </p:txBody>
      </p:sp>
    </p:spTree>
    <p:extLst>
      <p:ext uri="{BB962C8B-B14F-4D97-AF65-F5344CB8AC3E}">
        <p14:creationId xmlns:p14="http://schemas.microsoft.com/office/powerpoint/2010/main" val="137350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defTabSz="924367">
              <a:defRPr/>
            </a:pPr>
            <a:endParaRPr lang="lt-LT" b="1"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solidFill>
                  <a:prstClr val="black"/>
                </a:solidFill>
              </a:rPr>
              <a:pPr/>
              <a:t>7</a:t>
            </a:fld>
            <a:endParaRPr lang="lt-LT">
              <a:solidFill>
                <a:prstClr val="black"/>
              </a:solidFill>
            </a:endParaRPr>
          </a:p>
        </p:txBody>
      </p:sp>
    </p:spTree>
    <p:extLst>
      <p:ext uri="{BB962C8B-B14F-4D97-AF65-F5344CB8AC3E}">
        <p14:creationId xmlns:p14="http://schemas.microsoft.com/office/powerpoint/2010/main" val="137350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dirty="0"/>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pPr/>
              <a:t>8</a:t>
            </a:fld>
            <a:endParaRPr lang="lt-LT"/>
          </a:p>
        </p:txBody>
      </p:sp>
    </p:spTree>
    <p:extLst>
      <p:ext uri="{BB962C8B-B14F-4D97-AF65-F5344CB8AC3E}">
        <p14:creationId xmlns:p14="http://schemas.microsoft.com/office/powerpoint/2010/main" val="2444397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10"/>
          </p:nvPr>
        </p:nvSpPr>
        <p:spPr/>
        <p:txBody>
          <a:bodyPr/>
          <a:lstStyle/>
          <a:p>
            <a:fld id="{5EFAC1B9-17EF-4736-922B-9ADB739A57CF}" type="slidenum">
              <a:rPr lang="lt-LT" smtClean="0"/>
              <a:pPr/>
              <a:t>11</a:t>
            </a:fld>
            <a:endParaRPr lang="lt-LT"/>
          </a:p>
        </p:txBody>
      </p:sp>
    </p:spTree>
    <p:extLst>
      <p:ext uri="{BB962C8B-B14F-4D97-AF65-F5344CB8AC3E}">
        <p14:creationId xmlns:p14="http://schemas.microsoft.com/office/powerpoint/2010/main" val="4062768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bg>
      <p:bgRef idx="1001">
        <a:schemeClr val="bg1"/>
      </p:bgRef>
    </p:bg>
    <p:spTree>
      <p:nvGrpSpPr>
        <p:cNvPr id="1" name=""/>
        <p:cNvGrpSpPr/>
        <p:nvPr/>
      </p:nvGrpSpPr>
      <p:grpSpPr>
        <a:xfrm>
          <a:off x="0" y="0"/>
          <a:ext cx="0" cy="0"/>
          <a:chOff x="0" y="0"/>
          <a:chExt cx="0" cy="0"/>
        </a:xfrm>
      </p:grpSpPr>
      <p:sp>
        <p:nvSpPr>
          <p:cNvPr id="8" name="Antraštė 7"/>
          <p:cNvSpPr>
            <a:spLocks noGrp="1"/>
          </p:cNvSpPr>
          <p:nvPr>
            <p:ph type="ctrTitle"/>
          </p:nvPr>
        </p:nvSpPr>
        <p:spPr>
          <a:xfrm>
            <a:off x="2286000" y="3124200"/>
            <a:ext cx="6172200" cy="1894362"/>
          </a:xfrm>
        </p:spPr>
        <p:txBody>
          <a:bodyPr/>
          <a:lstStyle>
            <a:lvl1pPr>
              <a:defRPr b="1"/>
            </a:lvl1pPr>
          </a:lstStyle>
          <a:p>
            <a:r>
              <a:rPr kumimoji="0" lang="lt-LT"/>
              <a:t>Spustelėję redag. ruoš. pavad. stilių</a:t>
            </a:r>
            <a:endParaRPr kumimoji="0" lang="en-US"/>
          </a:p>
        </p:txBody>
      </p:sp>
      <p:sp>
        <p:nvSpPr>
          <p:cNvPr id="9" name="Antrinis pavadinima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lt-LT"/>
              <a:t>Spustelėję redag. ruoš. paantrš. stilių</a:t>
            </a:r>
            <a:endParaRPr kumimoji="0" lang="en-US"/>
          </a:p>
        </p:txBody>
      </p:sp>
      <p:sp>
        <p:nvSpPr>
          <p:cNvPr id="28" name="Datos vietos rezervavimo ženklas 27"/>
          <p:cNvSpPr>
            <a:spLocks noGrp="1"/>
          </p:cNvSpPr>
          <p:nvPr>
            <p:ph type="dt" sz="half" idx="10"/>
          </p:nvPr>
        </p:nvSpPr>
        <p:spPr bwMode="auto">
          <a:xfrm rot="5400000">
            <a:off x="7764621" y="1174097"/>
            <a:ext cx="2286000" cy="381000"/>
          </a:xfrm>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17" name="Poraštės vietos rezervavimo ženklas 16"/>
          <p:cNvSpPr>
            <a:spLocks noGrp="1"/>
          </p:cNvSpPr>
          <p:nvPr>
            <p:ph type="ftr" sz="quarter" idx="11"/>
          </p:nvPr>
        </p:nvSpPr>
        <p:spPr bwMode="auto">
          <a:xfrm rot="5400000">
            <a:off x="7077269" y="4181669"/>
            <a:ext cx="3657600" cy="384048"/>
          </a:xfrm>
        </p:spPr>
        <p:txBody>
          <a:bodyPr/>
          <a:lstStyle/>
          <a:p>
            <a:pPr>
              <a:defRPr/>
            </a:pPr>
            <a:endParaRPr lang="en-US">
              <a:solidFill>
                <a:prstClr val="black">
                  <a:tint val="75000"/>
                </a:prstClr>
              </a:solidFill>
            </a:endParaRPr>
          </a:p>
        </p:txBody>
      </p:sp>
      <p:sp>
        <p:nvSpPr>
          <p:cNvPr id="10" name="Stačiakampis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ačiakampis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Stačiakampis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Stačiakampis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Tiesioji jungtis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Tiesioji jungtis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Tiesioji jungtis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Tiesioji jungtis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Tiesioji jungtis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Tiesioji jungtis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Stačiakampis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as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as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as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as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as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kaidrės numerio vietos rezervavimo ženklas 28"/>
          <p:cNvSpPr>
            <a:spLocks noGrp="1"/>
          </p:cNvSpPr>
          <p:nvPr>
            <p:ph type="sldNum" sz="quarter" idx="12"/>
          </p:nvPr>
        </p:nvSpPr>
        <p:spPr bwMode="auto">
          <a:xfrm>
            <a:off x="1325544" y="4928702"/>
            <a:ext cx="609600" cy="517524"/>
          </a:xfrm>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a:t>Spustelėję redag. ruoš. pavad. stilių</a:t>
            </a:r>
            <a:endParaRPr kumimoji="0" lang="en-US"/>
          </a:p>
        </p:txBody>
      </p:sp>
      <p:sp>
        <p:nvSpPr>
          <p:cNvPr id="3" name="Vertikalaus teksto vietos rezervavimo ženklas 2"/>
          <p:cNvSpPr>
            <a:spLocks noGrp="1"/>
          </p:cNvSpPr>
          <p:nvPr>
            <p:ph type="body" orient="vert" idx="1"/>
          </p:nvPr>
        </p:nvSpPr>
        <p:spPr/>
        <p:txBody>
          <a:bodyPr vert="eaVert"/>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4" name="Datos vietos rezervavimo ženklas 3"/>
          <p:cNvSpPr>
            <a:spLocks noGrp="1"/>
          </p:cNvSpPr>
          <p:nvPr>
            <p:ph type="dt" sz="half" idx="10"/>
          </p:nvPr>
        </p:nvSpPr>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5" name="Poraštės vietos rezervavimo ženklas 4"/>
          <p:cNvSpPr>
            <a:spLocks noGrp="1"/>
          </p:cNvSpPr>
          <p:nvPr>
            <p:ph type="ftr" sz="quarter" idx="11"/>
          </p:nvPr>
        </p:nvSpPr>
        <p:spPr/>
        <p:txBody>
          <a:bodyPr/>
          <a:lstStyle/>
          <a:p>
            <a:pPr>
              <a:defRPr/>
            </a:pPr>
            <a:endParaRPr lang="en-US">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9"/>
            <a:ext cx="1676400" cy="5851525"/>
          </a:xfrm>
        </p:spPr>
        <p:txBody>
          <a:bodyPr vert="eaVert"/>
          <a:lstStyle/>
          <a:p>
            <a:r>
              <a:rPr kumimoji="0" lang="lt-LT"/>
              <a:t>Spustelėję redag. ruoš. pavad. stilių</a:t>
            </a:r>
            <a:endParaRPr kumimoji="0" lang="en-US"/>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4" name="Datos vietos rezervavimo ženklas 3"/>
          <p:cNvSpPr>
            <a:spLocks noGrp="1"/>
          </p:cNvSpPr>
          <p:nvPr>
            <p:ph type="dt" sz="half" idx="10"/>
          </p:nvPr>
        </p:nvSpPr>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5" name="Poraštės vietos rezervavimo ženklas 4"/>
          <p:cNvSpPr>
            <a:spLocks noGrp="1"/>
          </p:cNvSpPr>
          <p:nvPr>
            <p:ph type="ftr" sz="quarter" idx="11"/>
          </p:nvPr>
        </p:nvSpPr>
        <p:spPr/>
        <p:txBody>
          <a:bodyPr/>
          <a:lstStyle/>
          <a:p>
            <a:pPr>
              <a:defRPr/>
            </a:pPr>
            <a:endParaRPr lang="en-US">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a:t>Spustelėję redag. ruoš. pavad. stilių</a:t>
            </a:r>
            <a:endParaRPr kumimoji="0" lang="en-US"/>
          </a:p>
        </p:txBody>
      </p:sp>
      <p:sp>
        <p:nvSpPr>
          <p:cNvPr id="8" name="Turinio vietos rezervavimo ženklas 7"/>
          <p:cNvSpPr>
            <a:spLocks noGrp="1"/>
          </p:cNvSpPr>
          <p:nvPr>
            <p:ph sz="quarter" idx="1"/>
          </p:nvPr>
        </p:nvSpPr>
        <p:spPr>
          <a:xfrm>
            <a:off x="457200" y="1600200"/>
            <a:ext cx="7467600" cy="4873752"/>
          </a:xfrm>
        </p:spPr>
        <p:txBody>
          <a:bodyPr/>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7" name="Datos vietos rezervavimo ženklas 6"/>
          <p:cNvSpPr>
            <a:spLocks noGrp="1"/>
          </p:cNvSpPr>
          <p:nvPr>
            <p:ph type="dt" sz="half" idx="14"/>
          </p:nvPr>
        </p:nvSpPr>
        <p:spPr/>
        <p:txBody>
          <a:bodyPr rtlCol="0"/>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9" name="Skaidrės numerio vietos rezervavimo ženklas 8"/>
          <p:cNvSpPr>
            <a:spLocks noGrp="1"/>
          </p:cNvSpPr>
          <p:nvPr>
            <p:ph type="sldNum" sz="quarter" idx="15"/>
          </p:nvPr>
        </p:nvSpPr>
        <p:spPr/>
        <p:txBody>
          <a:bodyPr rtlCol="0"/>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
        <p:nvSpPr>
          <p:cNvPr id="10" name="Poraštės vietos rezervavimo ženklas 9"/>
          <p:cNvSpPr>
            <a:spLocks noGrp="1"/>
          </p:cNvSpPr>
          <p:nvPr>
            <p:ph type="ftr" sz="quarter" idx="16"/>
          </p:nvPr>
        </p:nvSpPr>
        <p:spPr/>
        <p:txBody>
          <a:bodyPr rtlCol="0"/>
          <a:lstStyle/>
          <a:p>
            <a:pPr>
              <a:defRPr/>
            </a:pPr>
            <a:endParaRPr lang="en-US">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bg>
      <p:bgRef idx="1001">
        <a:schemeClr val="bg2"/>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2286000" y="2895600"/>
            <a:ext cx="6172200" cy="2053590"/>
          </a:xfrm>
        </p:spPr>
        <p:txBody>
          <a:bodyPr/>
          <a:lstStyle>
            <a:lvl1pPr algn="l">
              <a:buNone/>
              <a:defRPr sz="3000" b="1" cap="small" baseline="0"/>
            </a:lvl1pPr>
          </a:lstStyle>
          <a:p>
            <a:r>
              <a:rPr kumimoji="0" lang="lt-LT"/>
              <a:t>Spustelėję redag. ruoš. pavad. stilių</a:t>
            </a:r>
            <a:endParaRPr kumimoji="0" lang="en-US"/>
          </a:p>
        </p:txBody>
      </p:sp>
      <p:sp>
        <p:nvSpPr>
          <p:cNvPr id="3" name="Teksto vietos rezervavimo ženklas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lt-LT"/>
              <a:t>Spustelėję redag. ruoš. teksto stilių</a:t>
            </a:r>
          </a:p>
        </p:txBody>
      </p:sp>
      <p:sp>
        <p:nvSpPr>
          <p:cNvPr id="4" name="Datos vietos rezervavimo ženklas 3"/>
          <p:cNvSpPr>
            <a:spLocks noGrp="1"/>
          </p:cNvSpPr>
          <p:nvPr>
            <p:ph type="dt" sz="half" idx="10"/>
          </p:nvPr>
        </p:nvSpPr>
        <p:spPr bwMode="auto">
          <a:xfrm rot="5400000">
            <a:off x="7763256" y="1170432"/>
            <a:ext cx="2286000" cy="381000"/>
          </a:xfrm>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5" name="Poraštės vietos rezervavimo ženklas 4"/>
          <p:cNvSpPr>
            <a:spLocks noGrp="1"/>
          </p:cNvSpPr>
          <p:nvPr>
            <p:ph type="ftr" sz="quarter" idx="11"/>
          </p:nvPr>
        </p:nvSpPr>
        <p:spPr bwMode="auto">
          <a:xfrm rot="5400000">
            <a:off x="7077456" y="4178808"/>
            <a:ext cx="3657600" cy="384048"/>
          </a:xfrm>
        </p:spPr>
        <p:txBody>
          <a:bodyPr/>
          <a:lstStyle/>
          <a:p>
            <a:pPr>
              <a:defRPr/>
            </a:pPr>
            <a:endParaRPr lang="en-US">
              <a:solidFill>
                <a:prstClr val="black">
                  <a:tint val="75000"/>
                </a:prstClr>
              </a:solidFill>
            </a:endParaRPr>
          </a:p>
        </p:txBody>
      </p:sp>
      <p:sp>
        <p:nvSpPr>
          <p:cNvPr id="9" name="Stačiakampis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Stačiakampis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ačiakampis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ačiakampis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esioji jungtis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Tiesioji jungtis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Tiesioji jungtis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Tiesioji jungtis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Tiesioji jungtis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ačiakampis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as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as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as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as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as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Tiesioji jungtis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kaidrės numerio vietos rezervavimo ženklas 5"/>
          <p:cNvSpPr>
            <a:spLocks noGrp="1"/>
          </p:cNvSpPr>
          <p:nvPr>
            <p:ph type="sldNum" sz="quarter" idx="12"/>
          </p:nvPr>
        </p:nvSpPr>
        <p:spPr bwMode="auto">
          <a:xfrm>
            <a:off x="1340616" y="4928702"/>
            <a:ext cx="609600" cy="517524"/>
          </a:xfrm>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a:t>Spustelėję redag. ruoš. pavad. stilių</a:t>
            </a:r>
            <a:endParaRPr kumimoji="0" lang="en-US"/>
          </a:p>
        </p:txBody>
      </p:sp>
      <p:sp>
        <p:nvSpPr>
          <p:cNvPr id="5" name="Datos vietos rezervavimo ženklas 4"/>
          <p:cNvSpPr>
            <a:spLocks noGrp="1"/>
          </p:cNvSpPr>
          <p:nvPr>
            <p:ph type="dt" sz="half" idx="10"/>
          </p:nvPr>
        </p:nvSpPr>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6" name="Poraštės vietos rezervavimo ženklas 5"/>
          <p:cNvSpPr>
            <a:spLocks noGrp="1"/>
          </p:cNvSpPr>
          <p:nvPr>
            <p:ph type="ftr" sz="quarter" idx="11"/>
          </p:nvPr>
        </p:nvSpPr>
        <p:spPr/>
        <p:txBody>
          <a:bodyPr/>
          <a:lstStyle/>
          <a:p>
            <a:pPr>
              <a:defRPr/>
            </a:pPr>
            <a:endParaRPr lang="en-US">
              <a:solidFill>
                <a:prstClr val="black">
                  <a:tint val="75000"/>
                </a:prstClr>
              </a:solidFill>
            </a:endParaRPr>
          </a:p>
        </p:txBody>
      </p:sp>
      <p:sp>
        <p:nvSpPr>
          <p:cNvPr id="7" name="Skaidrės numerio vietos rezervavimo ženklas 6"/>
          <p:cNvSpPr>
            <a:spLocks noGrp="1"/>
          </p:cNvSpPr>
          <p:nvPr>
            <p:ph type="sldNum" sz="quarter" idx="12"/>
          </p:nvPr>
        </p:nvSpPr>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
        <p:nvSpPr>
          <p:cNvPr id="9" name="Turinio vietos rezervavimo ženklas 8"/>
          <p:cNvSpPr>
            <a:spLocks noGrp="1"/>
          </p:cNvSpPr>
          <p:nvPr>
            <p:ph sz="quarter" idx="1"/>
          </p:nvPr>
        </p:nvSpPr>
        <p:spPr>
          <a:xfrm>
            <a:off x="457200" y="1600200"/>
            <a:ext cx="3657600" cy="4572000"/>
          </a:xfrm>
        </p:spPr>
        <p:txBody>
          <a:bodyPr/>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11" name="Turinio vietos rezervavimo ženklas 10"/>
          <p:cNvSpPr>
            <a:spLocks noGrp="1"/>
          </p:cNvSpPr>
          <p:nvPr>
            <p:ph sz="quarter" idx="2"/>
          </p:nvPr>
        </p:nvSpPr>
        <p:spPr>
          <a:xfrm>
            <a:off x="4270248" y="1600200"/>
            <a:ext cx="3657600" cy="4572000"/>
          </a:xfrm>
        </p:spPr>
        <p:txBody>
          <a:bodyPr/>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7543800" cy="1143000"/>
          </a:xfrm>
        </p:spPr>
        <p:txBody>
          <a:bodyPr anchor="b"/>
          <a:lstStyle>
            <a:lvl1pPr>
              <a:defRPr/>
            </a:lvl1pPr>
          </a:lstStyle>
          <a:p>
            <a:r>
              <a:rPr kumimoji="0" lang="lt-LT"/>
              <a:t>Spustelėję redag. ruoš. pavad. stilių</a:t>
            </a:r>
            <a:endParaRPr kumimoji="0" lang="en-US"/>
          </a:p>
        </p:txBody>
      </p:sp>
      <p:sp>
        <p:nvSpPr>
          <p:cNvPr id="7" name="Datos vietos rezervavimo ženklas 6"/>
          <p:cNvSpPr>
            <a:spLocks noGrp="1"/>
          </p:cNvSpPr>
          <p:nvPr>
            <p:ph type="dt" sz="half" idx="10"/>
          </p:nvPr>
        </p:nvSpPr>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8" name="Poraštės vietos rezervavimo ženklas 7"/>
          <p:cNvSpPr>
            <a:spLocks noGrp="1"/>
          </p:cNvSpPr>
          <p:nvPr>
            <p:ph type="ftr" sz="quarter" idx="11"/>
          </p:nvPr>
        </p:nvSpPr>
        <p:spPr/>
        <p:txBody>
          <a:bodyPr/>
          <a:lstStyle/>
          <a:p>
            <a:pPr>
              <a:defRPr/>
            </a:pPr>
            <a:endParaRPr lang="en-US">
              <a:solidFill>
                <a:prstClr val="black">
                  <a:tint val="75000"/>
                </a:prstClr>
              </a:solidFill>
            </a:endParaRPr>
          </a:p>
        </p:txBody>
      </p:sp>
      <p:sp>
        <p:nvSpPr>
          <p:cNvPr id="9" name="Skaidrės numerio vietos rezervavimo ženklas 8"/>
          <p:cNvSpPr>
            <a:spLocks noGrp="1"/>
          </p:cNvSpPr>
          <p:nvPr>
            <p:ph type="sldNum" sz="quarter" idx="12"/>
          </p:nvPr>
        </p:nvSpPr>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
        <p:nvSpPr>
          <p:cNvPr id="11" name="Turinio vietos rezervavimo ženklas 10"/>
          <p:cNvSpPr>
            <a:spLocks noGrp="1"/>
          </p:cNvSpPr>
          <p:nvPr>
            <p:ph sz="quarter" idx="2"/>
          </p:nvPr>
        </p:nvSpPr>
        <p:spPr>
          <a:xfrm>
            <a:off x="457200" y="2362200"/>
            <a:ext cx="3657600" cy="3886200"/>
          </a:xfrm>
        </p:spPr>
        <p:txBody>
          <a:bodyPr/>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13" name="Turinio vietos rezervavimo ženklas 12"/>
          <p:cNvSpPr>
            <a:spLocks noGrp="1"/>
          </p:cNvSpPr>
          <p:nvPr>
            <p:ph sz="quarter" idx="4"/>
          </p:nvPr>
        </p:nvSpPr>
        <p:spPr>
          <a:xfrm>
            <a:off x="4371975" y="2362200"/>
            <a:ext cx="3657600" cy="3886200"/>
          </a:xfrm>
        </p:spPr>
        <p:txBody>
          <a:bodyPr/>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12" name="Teksto vietos rezervavimo ženklas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lt-LT"/>
              <a:t>Spustelėję redag. ruoš. teksto stilių</a:t>
            </a:r>
          </a:p>
        </p:txBody>
      </p:sp>
      <p:sp>
        <p:nvSpPr>
          <p:cNvPr id="14" name="Teksto vietos rezervavimo ženklas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lt-LT"/>
              <a:t>Spustelėję redag. ruoš. teksto stilių</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kumimoji="0" lang="lt-LT"/>
              <a:t>Spustelėję redag. ruoš. pavad. stilių</a:t>
            </a:r>
            <a:endParaRPr kumimoji="0" lang="en-US"/>
          </a:p>
        </p:txBody>
      </p:sp>
      <p:sp>
        <p:nvSpPr>
          <p:cNvPr id="6" name="Datos vietos rezervavimo ženklas 5"/>
          <p:cNvSpPr>
            <a:spLocks noGrp="1"/>
          </p:cNvSpPr>
          <p:nvPr>
            <p:ph type="dt" sz="half" idx="10"/>
          </p:nvPr>
        </p:nvSpPr>
        <p:spPr/>
        <p:txBody>
          <a:bodyPr rtlCol="0"/>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7" name="Skaidrės numerio vietos rezervavimo ženklas 6"/>
          <p:cNvSpPr>
            <a:spLocks noGrp="1"/>
          </p:cNvSpPr>
          <p:nvPr>
            <p:ph type="sldNum" sz="quarter" idx="11"/>
          </p:nvPr>
        </p:nvSpPr>
        <p:spPr/>
        <p:txBody>
          <a:bodyPr rtlCol="0"/>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
        <p:nvSpPr>
          <p:cNvPr id="8" name="Poraštės vietos rezervavimo ženklas 7"/>
          <p:cNvSpPr>
            <a:spLocks noGrp="1"/>
          </p:cNvSpPr>
          <p:nvPr>
            <p:ph type="ftr" sz="quarter" idx="12"/>
          </p:nvPr>
        </p:nvSpPr>
        <p:spPr/>
        <p:txBody>
          <a:bodyPr rtlCol="0"/>
          <a:lstStyle/>
          <a:p>
            <a:pPr>
              <a:defRPr/>
            </a:pPr>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3" name="Poraštės vietos rezervavimo ženklas 2"/>
          <p:cNvSpPr>
            <a:spLocks noGrp="1"/>
          </p:cNvSpPr>
          <p:nvPr>
            <p:ph type="ftr" sz="quarter" idx="11"/>
          </p:nvPr>
        </p:nvSpPr>
        <p:spPr/>
        <p:txBody>
          <a:bodyPr/>
          <a:lstStyle/>
          <a:p>
            <a:pPr>
              <a:defRPr/>
            </a:pPr>
            <a:endParaRPr lang="en-US">
              <a:solidFill>
                <a:prstClr val="black">
                  <a:tint val="75000"/>
                </a:prstClr>
              </a:solidFill>
            </a:endParaRPr>
          </a:p>
        </p:txBody>
      </p:sp>
      <p:sp>
        <p:nvSpPr>
          <p:cNvPr id="4" name="Skaidrės numerio vietos rezervavimo ženklas 3"/>
          <p:cNvSpPr>
            <a:spLocks noGrp="1"/>
          </p:cNvSpPr>
          <p:nvPr>
            <p:ph type="sldNum" sz="quarter" idx="12"/>
          </p:nvPr>
        </p:nvSpPr>
        <p:spPr/>
        <p:txBody>
          <a:body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bg>
      <p:bgRef idx="1001">
        <a:schemeClr val="bg1"/>
      </p:bgRef>
    </p:bg>
    <p:spTree>
      <p:nvGrpSpPr>
        <p:cNvPr id="1" name=""/>
        <p:cNvGrpSpPr/>
        <p:nvPr/>
      </p:nvGrpSpPr>
      <p:grpSpPr>
        <a:xfrm>
          <a:off x="0" y="0"/>
          <a:ext cx="0" cy="0"/>
          <a:chOff x="0" y="0"/>
          <a:chExt cx="0" cy="0"/>
        </a:xfrm>
      </p:grpSpPr>
      <p:sp>
        <p:nvSpPr>
          <p:cNvPr id="10" name="Tiesioji jungtis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Antraštė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lt-LT"/>
              <a:t>Spustelėję redag. ruoš. pavad. stilių</a:t>
            </a:r>
            <a:endParaRPr kumimoji="0" lang="en-US"/>
          </a:p>
        </p:txBody>
      </p:sp>
      <p:sp>
        <p:nvSpPr>
          <p:cNvPr id="3" name="Teksto vietos rezervavimo ženklas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lt-LT"/>
              <a:t>Spustelėję redag. ruoš. teksto stilių</a:t>
            </a:r>
          </a:p>
        </p:txBody>
      </p:sp>
      <p:sp>
        <p:nvSpPr>
          <p:cNvPr id="8" name="Tiesioji jungtis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iesioji jungtis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Tiesioji jungtis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ačiakampis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Tiesioji jungtis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as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Turinio vietos rezervavimo ženklas 17"/>
          <p:cNvSpPr>
            <a:spLocks noGrp="1"/>
          </p:cNvSpPr>
          <p:nvPr>
            <p:ph sz="quarter" idx="1"/>
          </p:nvPr>
        </p:nvSpPr>
        <p:spPr>
          <a:xfrm>
            <a:off x="304800" y="274320"/>
            <a:ext cx="5638800" cy="6327648"/>
          </a:xfrm>
        </p:spPr>
        <p:txBody>
          <a:bodyPr/>
          <a:lstStyle/>
          <a:p>
            <a:pPr lvl="0" eaLnBrk="1" latinLnBrk="0" hangingPunct="1"/>
            <a:r>
              <a:rPr lang="lt-LT"/>
              <a:t>Spustelėję redag. ruoš. teksto stilių</a:t>
            </a:r>
          </a:p>
          <a:p>
            <a:pPr lvl="1" eaLnBrk="1" latinLnBrk="0" hangingPunct="1"/>
            <a:r>
              <a:rPr lang="lt-LT"/>
              <a:t>Antras lygmuo</a:t>
            </a:r>
          </a:p>
          <a:p>
            <a:pPr lvl="2" eaLnBrk="1" latinLnBrk="0" hangingPunct="1"/>
            <a:r>
              <a:rPr lang="lt-LT"/>
              <a:t>Trečias lygmuo</a:t>
            </a:r>
          </a:p>
          <a:p>
            <a:pPr lvl="3" eaLnBrk="1" latinLnBrk="0" hangingPunct="1"/>
            <a:r>
              <a:rPr lang="lt-LT"/>
              <a:t>Ketvirtas lygmuo</a:t>
            </a:r>
          </a:p>
          <a:p>
            <a:pPr lvl="4" eaLnBrk="1" latinLnBrk="0" hangingPunct="1"/>
            <a:r>
              <a:rPr lang="lt-LT"/>
              <a:t>Penktas lygmuo</a:t>
            </a:r>
            <a:endParaRPr kumimoji="0" lang="en-US"/>
          </a:p>
        </p:txBody>
      </p:sp>
      <p:sp>
        <p:nvSpPr>
          <p:cNvPr id="21" name="Datos vietos rezervavimo ženklas 20"/>
          <p:cNvSpPr>
            <a:spLocks noGrp="1"/>
          </p:cNvSpPr>
          <p:nvPr>
            <p:ph type="dt" sz="half" idx="14"/>
          </p:nvPr>
        </p:nvSpPr>
        <p:spPr/>
        <p:txBody>
          <a:bodyPr rtlCol="0"/>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22" name="Skaidrės numerio vietos rezervavimo ženklas 21"/>
          <p:cNvSpPr>
            <a:spLocks noGrp="1"/>
          </p:cNvSpPr>
          <p:nvPr>
            <p:ph type="sldNum" sz="quarter" idx="15"/>
          </p:nvPr>
        </p:nvSpPr>
        <p:spPr/>
        <p:txBody>
          <a:bodyPr rtlCol="0"/>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
        <p:nvSpPr>
          <p:cNvPr id="23" name="Poraštės vietos rezervavimo ženklas 22"/>
          <p:cNvSpPr>
            <a:spLocks noGrp="1"/>
          </p:cNvSpPr>
          <p:nvPr>
            <p:ph type="ftr" sz="quarter" idx="16"/>
          </p:nvPr>
        </p:nvSpPr>
        <p:spPr/>
        <p:txBody>
          <a:bodyPr rtlCol="0"/>
          <a:lstStyle/>
          <a:p>
            <a:pPr>
              <a:defRPr/>
            </a:pPr>
            <a:endParaRPr lang="en-US">
              <a:solidFill>
                <a:prstClr val="black">
                  <a:tint val="75000"/>
                </a:prstClr>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sp>
        <p:nvSpPr>
          <p:cNvPr id="9" name="Tiesioji jungtis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as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Antraštė 1"/>
          <p:cNvSpPr>
            <a:spLocks noGrp="1"/>
          </p:cNvSpPr>
          <p:nvPr>
            <p:ph type="title"/>
          </p:nvPr>
        </p:nvSpPr>
        <p:spPr>
          <a:xfrm rot="5400000">
            <a:off x="3350133" y="3200400"/>
            <a:ext cx="6309360" cy="457200"/>
          </a:xfrm>
        </p:spPr>
        <p:txBody>
          <a:bodyPr anchor="b"/>
          <a:lstStyle>
            <a:lvl1pPr algn="l">
              <a:buNone/>
              <a:defRPr sz="2000" b="1"/>
            </a:lvl1pPr>
          </a:lstStyle>
          <a:p>
            <a:r>
              <a:rPr kumimoji="0" lang="lt-LT"/>
              <a:t>Spustelėję redag. ruoš. pavad. stilių</a:t>
            </a:r>
            <a:endParaRPr kumimoji="0" lang="en-US"/>
          </a:p>
        </p:txBody>
      </p:sp>
      <p:sp>
        <p:nvSpPr>
          <p:cNvPr id="3" name="Paveikslėlio vietos rezervavimo ženklas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lt-LT"/>
              <a:t>Spustelėkite piktogr. norėdami įtraukti pav.</a:t>
            </a:r>
            <a:endParaRPr kumimoji="0" lang="en-US" dirty="0"/>
          </a:p>
        </p:txBody>
      </p:sp>
      <p:sp>
        <p:nvSpPr>
          <p:cNvPr id="4" name="Teksto vietos rezervavimo ženklas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lt-LT"/>
              <a:t>Spustelėję redag. ruoš. teksto stilių</a:t>
            </a:r>
          </a:p>
        </p:txBody>
      </p:sp>
      <p:sp>
        <p:nvSpPr>
          <p:cNvPr id="10" name="Tiesioji jungtis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Stačiakampis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Tiesioji jungtis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Tiesioji jungtis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Tiesioji jungtis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os vietos rezervavimo ženklas 16"/>
          <p:cNvSpPr>
            <a:spLocks noGrp="1"/>
          </p:cNvSpPr>
          <p:nvPr>
            <p:ph type="dt" sz="half" idx="10"/>
          </p:nvPr>
        </p:nvSpPr>
        <p:spPr/>
        <p:txBody>
          <a:bodyPr rtlCol="0"/>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18" name="Skaidrės numerio vietos rezervavimo ženklas 17"/>
          <p:cNvSpPr>
            <a:spLocks noGrp="1"/>
          </p:cNvSpPr>
          <p:nvPr>
            <p:ph type="sldNum" sz="quarter" idx="11"/>
          </p:nvPr>
        </p:nvSpPr>
        <p:spPr/>
        <p:txBody>
          <a:bodyPr rtlCol="0"/>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
        <p:nvSpPr>
          <p:cNvPr id="21" name="Poraštės vietos rezervavimo ženklas 20"/>
          <p:cNvSpPr>
            <a:spLocks noGrp="1"/>
          </p:cNvSpPr>
          <p:nvPr>
            <p:ph type="ftr" sz="quarter" idx="12"/>
          </p:nvPr>
        </p:nvSpPr>
        <p:spPr/>
        <p:txBody>
          <a:bodyPr rtlCol="0"/>
          <a:lstStyle/>
          <a:p>
            <a:pPr>
              <a:defRPr/>
            </a:pPr>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Tiesioji jungtis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Pavadinimo vietos rezervavimo ženklas 21"/>
          <p:cNvSpPr>
            <a:spLocks noGrp="1"/>
          </p:cNvSpPr>
          <p:nvPr>
            <p:ph type="title"/>
          </p:nvPr>
        </p:nvSpPr>
        <p:spPr>
          <a:xfrm>
            <a:off x="457200" y="274638"/>
            <a:ext cx="7467600" cy="1143000"/>
          </a:xfrm>
          <a:prstGeom prst="rect">
            <a:avLst/>
          </a:prstGeom>
        </p:spPr>
        <p:txBody>
          <a:bodyPr vert="horz" anchor="b">
            <a:normAutofit/>
          </a:bodyPr>
          <a:lstStyle/>
          <a:p>
            <a:r>
              <a:rPr kumimoji="0" lang="lt-LT"/>
              <a:t>Spustelėję redag. ruoš. pavad. stilių</a:t>
            </a:r>
            <a:endParaRPr kumimoji="0" lang="en-US"/>
          </a:p>
        </p:txBody>
      </p:sp>
      <p:sp>
        <p:nvSpPr>
          <p:cNvPr id="13" name="Teksto vietos rezervavimo ženklas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lt-LT"/>
              <a:t>Spustelėję redag. ruoš. teksto stilių</a:t>
            </a:r>
          </a:p>
          <a:p>
            <a:pPr lvl="1" eaLnBrk="1" latinLnBrk="0" hangingPunct="1"/>
            <a:r>
              <a:rPr kumimoji="0" lang="lt-LT"/>
              <a:t>Antras lygmuo</a:t>
            </a:r>
          </a:p>
          <a:p>
            <a:pPr lvl="2" eaLnBrk="1" latinLnBrk="0" hangingPunct="1"/>
            <a:r>
              <a:rPr kumimoji="0" lang="lt-LT"/>
              <a:t>Trečias lygmuo</a:t>
            </a:r>
          </a:p>
          <a:p>
            <a:pPr lvl="3" eaLnBrk="1" latinLnBrk="0" hangingPunct="1"/>
            <a:r>
              <a:rPr kumimoji="0" lang="lt-LT"/>
              <a:t>Ketvirtas lygmuo</a:t>
            </a:r>
          </a:p>
          <a:p>
            <a:pPr lvl="4" eaLnBrk="1" latinLnBrk="0" hangingPunct="1"/>
            <a:r>
              <a:rPr kumimoji="0" lang="lt-LT"/>
              <a:t>Penktas lygmuo</a:t>
            </a:r>
            <a:endParaRPr kumimoji="0" lang="en-US"/>
          </a:p>
        </p:txBody>
      </p:sp>
      <p:sp>
        <p:nvSpPr>
          <p:cNvPr id="14" name="Datos vietos rezervavimo ženklas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155D28D7-7C40-4FC2-83A0-AB037D589CF5}" type="datetimeFigureOut">
              <a:rPr lang="en-US" smtClean="0">
                <a:solidFill>
                  <a:prstClr val="black">
                    <a:tint val="75000"/>
                  </a:prstClr>
                </a:solidFill>
              </a:rPr>
              <a:pPr>
                <a:defRPr/>
              </a:pPr>
              <a:t>1/31/2025</a:t>
            </a:fld>
            <a:endParaRPr lang="en-US">
              <a:solidFill>
                <a:prstClr val="black">
                  <a:tint val="75000"/>
                </a:prstClr>
              </a:solidFill>
            </a:endParaRPr>
          </a:p>
        </p:txBody>
      </p:sp>
      <p:sp>
        <p:nvSpPr>
          <p:cNvPr id="3" name="Poraštės vietos rezervavimo ženklas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n-US">
              <a:solidFill>
                <a:prstClr val="black">
                  <a:tint val="75000"/>
                </a:prstClr>
              </a:solidFill>
            </a:endParaRPr>
          </a:p>
        </p:txBody>
      </p:sp>
      <p:sp>
        <p:nvSpPr>
          <p:cNvPr id="7" name="Tiesioji jungtis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Tiesioji jungtis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Stačiakampis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Tiesioji jungtis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as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kaidrės numerio vietos rezervavimo ženklas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C53273F4-8EA9-4DF1-B825-00965E9C79D2}" type="slidenum">
              <a:rPr lang="en-US" smtClean="0">
                <a:solidFill>
                  <a:prstClr val="black">
                    <a:tint val="75000"/>
                  </a:prstClr>
                </a:solidFill>
              </a:rPr>
              <a:pPr>
                <a:def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13314" name="Title 1"/>
          <p:cNvSpPr>
            <a:spLocks noGrp="1"/>
          </p:cNvSpPr>
          <p:nvPr>
            <p:ph type="ctrTitle"/>
          </p:nvPr>
        </p:nvSpPr>
        <p:spPr>
          <a:xfrm>
            <a:off x="3199169" y="4221088"/>
            <a:ext cx="5837327" cy="2088232"/>
          </a:xfrm>
        </p:spPr>
        <p:txBody>
          <a:bodyPr>
            <a:normAutofit fontScale="90000"/>
          </a:bodyPr>
          <a:lstStyle/>
          <a:p>
            <a:pPr eaLnBrk="1" hangingPunct="1"/>
            <a:br>
              <a:rPr lang="lt-LT" sz="3600" b="1" dirty="0">
                <a:solidFill>
                  <a:schemeClr val="accent1">
                    <a:lumMod val="75000"/>
                  </a:schemeClr>
                </a:solidFill>
                <a:latin typeface="Verdana" pitchFamily="34" charset="0"/>
                <a:ea typeface="Verdana" pitchFamily="34" charset="0"/>
                <a:cs typeface="Verdana" pitchFamily="34" charset="0"/>
              </a:rPr>
            </a:br>
            <a:br>
              <a:rPr lang="lt-LT" sz="3600" b="1" dirty="0">
                <a:solidFill>
                  <a:schemeClr val="accent1">
                    <a:lumMod val="75000"/>
                  </a:schemeClr>
                </a:solidFill>
                <a:latin typeface="Verdana" pitchFamily="34" charset="0"/>
                <a:ea typeface="Verdana" pitchFamily="34" charset="0"/>
                <a:cs typeface="Verdana" pitchFamily="34" charset="0"/>
              </a:rPr>
            </a:br>
            <a:br>
              <a:rPr lang="lt-LT" sz="3600" b="1" dirty="0">
                <a:solidFill>
                  <a:schemeClr val="accent1">
                    <a:lumMod val="75000"/>
                  </a:schemeClr>
                </a:solidFill>
                <a:latin typeface="Verdana" pitchFamily="34" charset="0"/>
                <a:ea typeface="Verdana" pitchFamily="34" charset="0"/>
                <a:cs typeface="Verdana" pitchFamily="34" charset="0"/>
              </a:rPr>
            </a:br>
            <a:br>
              <a:rPr lang="lt-LT" sz="3600" b="1" dirty="0">
                <a:solidFill>
                  <a:schemeClr val="accent1">
                    <a:lumMod val="75000"/>
                  </a:schemeClr>
                </a:solidFill>
                <a:latin typeface="Verdana" pitchFamily="34" charset="0"/>
                <a:ea typeface="Verdana" pitchFamily="34" charset="0"/>
                <a:cs typeface="Verdana" pitchFamily="34" charset="0"/>
              </a:rPr>
            </a:br>
            <a:r>
              <a:rPr lang="lt-LT"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ALEKSOTO SENIŪNIJO</a:t>
            </a:r>
            <a:r>
              <a:rPr lang="en-US"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 </a:t>
            </a:r>
            <a:br>
              <a:rPr lang="lt-LT"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a:t>
            </a:r>
            <a:r>
              <a:rPr lang="lt-LT"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24</a:t>
            </a:r>
            <a:r>
              <a:rPr lang="en-US"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lt-LT" sz="31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METŲ ATASKAITA</a:t>
            </a:r>
            <a:br>
              <a:rPr lang="lt-LT" sz="3600" b="1"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lt-LT" sz="3600"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2025 </a:t>
            </a:r>
            <a:r>
              <a:rPr lang="lt-LT" sz="4000" dirty="0">
                <a:solidFill>
                  <a:srgbClr val="76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metų planas</a:t>
            </a:r>
            <a:br>
              <a:rPr lang="lt-LT" sz="3600" b="1" dirty="0">
                <a:solidFill>
                  <a:srgbClr val="AF4701"/>
                </a:solidFill>
                <a:latin typeface="Verdana" pitchFamily="34" charset="0"/>
                <a:ea typeface="Verdana" pitchFamily="34" charset="0"/>
                <a:cs typeface="Verdana" pitchFamily="34" charset="0"/>
              </a:rPr>
            </a:br>
            <a:br>
              <a:rPr lang="lt-LT" sz="1400" b="1" dirty="0">
                <a:solidFill>
                  <a:srgbClr val="AF4701"/>
                </a:solidFill>
                <a:latin typeface="Verdana" pitchFamily="34" charset="0"/>
                <a:ea typeface="Verdana" pitchFamily="34" charset="0"/>
                <a:cs typeface="Verdana" pitchFamily="34" charset="0"/>
              </a:rPr>
            </a:br>
            <a:br>
              <a:rPr lang="lt-LT" sz="1400" b="1" dirty="0">
                <a:solidFill>
                  <a:schemeClr val="accent1">
                    <a:lumMod val="75000"/>
                  </a:schemeClr>
                </a:solidFill>
                <a:latin typeface="Verdana" pitchFamily="34" charset="0"/>
                <a:ea typeface="Verdana" pitchFamily="34" charset="0"/>
                <a:cs typeface="Verdana" pitchFamily="34" charset="0"/>
              </a:rPr>
            </a:br>
            <a:br>
              <a:rPr lang="lt-LT" sz="2000" b="1" dirty="0">
                <a:solidFill>
                  <a:schemeClr val="accent1">
                    <a:lumMod val="75000"/>
                  </a:schemeClr>
                </a:solidFill>
                <a:latin typeface="Arial" panose="020B0604020202020204" pitchFamily="34" charset="0"/>
                <a:ea typeface="Verdana" pitchFamily="34" charset="0"/>
                <a:cs typeface="Arial" panose="020B0604020202020204" pitchFamily="34" charset="0"/>
              </a:rPr>
            </a:br>
            <a:br>
              <a:rPr lang="lt-LT" sz="2000" b="1" dirty="0">
                <a:solidFill>
                  <a:schemeClr val="accent6">
                    <a:lumMod val="50000"/>
                  </a:schemeClr>
                </a:solidFill>
                <a:latin typeface="Arial" panose="020B0604020202020204" pitchFamily="34" charset="0"/>
                <a:ea typeface="Verdana" pitchFamily="34" charset="0"/>
                <a:cs typeface="Arial" panose="020B0604020202020204" pitchFamily="34" charset="0"/>
              </a:rPr>
            </a:br>
            <a:br>
              <a:rPr lang="lt-LT" altLang="lt-LT" sz="2000" dirty="0">
                <a:solidFill>
                  <a:schemeClr val="accent6">
                    <a:lumMod val="50000"/>
                  </a:schemeClr>
                </a:solidFill>
                <a:latin typeface="Arial" panose="020B0604020202020204" pitchFamily="34" charset="0"/>
                <a:cs typeface="Arial" panose="020B0604020202020204" pitchFamily="34" charset="0"/>
              </a:rPr>
            </a:br>
            <a:br>
              <a:rPr lang="lt-LT" altLang="lt-LT" sz="2000" dirty="0">
                <a:solidFill>
                  <a:schemeClr val="accent6">
                    <a:lumMod val="50000"/>
                  </a:schemeClr>
                </a:solidFill>
                <a:latin typeface="Arial" panose="020B0604020202020204" pitchFamily="34" charset="0"/>
                <a:cs typeface="Arial" panose="020B0604020202020204" pitchFamily="34" charset="0"/>
              </a:rPr>
            </a:br>
            <a:r>
              <a:rPr lang="en-US" altLang="lt-LT" sz="2000" dirty="0">
                <a:solidFill>
                  <a:schemeClr val="accent6">
                    <a:lumMod val="50000"/>
                  </a:schemeClr>
                </a:solidFill>
                <a:latin typeface="Arial" panose="020B0604020202020204" pitchFamily="34" charset="0"/>
                <a:cs typeface="Arial" panose="020B0604020202020204" pitchFamily="34" charset="0"/>
              </a:rPr>
              <a:t>                                                        </a:t>
            </a:r>
            <a:r>
              <a:rPr lang="lt-LT" altLang="lt-LT" sz="2000" dirty="0">
                <a:solidFill>
                  <a:schemeClr val="accent6">
                    <a:lumMod val="50000"/>
                  </a:schemeClr>
                </a:solidFill>
                <a:latin typeface="Arial" panose="020B0604020202020204" pitchFamily="34" charset="0"/>
                <a:cs typeface="Arial" panose="020B0604020202020204" pitchFamily="34" charset="0"/>
              </a:rPr>
              <a:t>Kaunas, 2025</a:t>
            </a:r>
            <a:br>
              <a:rPr lang="lt-LT" altLang="lt-LT" sz="2000" dirty="0">
                <a:solidFill>
                  <a:schemeClr val="tx1"/>
                </a:solidFill>
                <a:latin typeface="Arial" panose="020B0604020202020204" pitchFamily="34" charset="0"/>
                <a:cs typeface="Arial" panose="020B0604020202020204" pitchFamily="34" charset="0"/>
              </a:rPr>
            </a:br>
            <a:br>
              <a:rPr lang="lt-LT" sz="1400" b="1" dirty="0">
                <a:solidFill>
                  <a:schemeClr val="tx1"/>
                </a:solidFill>
                <a:latin typeface="Verdana" pitchFamily="34" charset="0"/>
                <a:ea typeface="Verdana" pitchFamily="34" charset="0"/>
                <a:cs typeface="Verdana" pitchFamily="34" charset="0"/>
              </a:rPr>
            </a:br>
            <a:br>
              <a:rPr lang="lt-LT" sz="1400" b="1" dirty="0">
                <a:solidFill>
                  <a:schemeClr val="tx1"/>
                </a:solidFill>
                <a:latin typeface="Verdana" pitchFamily="34" charset="0"/>
                <a:ea typeface="Verdana" pitchFamily="34" charset="0"/>
                <a:cs typeface="Verdana" pitchFamily="34" charset="0"/>
              </a:rPr>
            </a:br>
            <a:endParaRPr lang="en-US" sz="2000" b="1"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710154688"/>
      </p:ext>
    </p:extLst>
  </p:cSld>
  <p:clrMapOvr>
    <a:masterClrMapping/>
  </p:clrMapOvr>
  <mc:AlternateContent xmlns:mc="http://schemas.openxmlformats.org/markup-compatibility/2006" xmlns:p14="http://schemas.microsoft.com/office/powerpoint/2010/main">
    <mc:Choice Requires="p14">
      <p:transition spd="slow" p14:dur="3250">
        <p14:ferris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457200" y="274638"/>
            <a:ext cx="7571184" cy="922114"/>
          </a:xfrm>
        </p:spPr>
        <p:txBody>
          <a:bodyPr>
            <a:noAutofit/>
          </a:bodyPr>
          <a:lstStyle/>
          <a:p>
            <a:pPr algn="ctr"/>
            <a:r>
              <a:rPr lang="en-US" sz="2800" dirty="0">
                <a:solidFill>
                  <a:srgbClr val="760000"/>
                </a:solidFill>
                <a:latin typeface="Arial" panose="020B0604020202020204" pitchFamily="34" charset="0"/>
                <a:cs typeface="Arial" panose="020B0604020202020204" pitchFamily="34" charset="0"/>
              </a:rPr>
              <a:t>SENI</a:t>
            </a:r>
            <a:r>
              <a:rPr lang="lt-LT" sz="2800" dirty="0">
                <a:solidFill>
                  <a:srgbClr val="760000"/>
                </a:solidFill>
                <a:latin typeface="Arial" panose="020B0604020202020204" pitchFamily="34" charset="0"/>
                <a:cs typeface="Arial" panose="020B0604020202020204" pitchFamily="34" charset="0"/>
              </a:rPr>
              <a:t>Ū</a:t>
            </a:r>
            <a:r>
              <a:rPr lang="en-US" sz="2800" dirty="0">
                <a:solidFill>
                  <a:srgbClr val="760000"/>
                </a:solidFill>
                <a:latin typeface="Arial" panose="020B0604020202020204" pitchFamily="34" charset="0"/>
                <a:cs typeface="Arial" panose="020B0604020202020204" pitchFamily="34" charset="0"/>
              </a:rPr>
              <a:t>NIJOS</a:t>
            </a:r>
            <a:r>
              <a:rPr lang="lt-LT" sz="2800" dirty="0">
                <a:solidFill>
                  <a:srgbClr val="760000"/>
                </a:solidFill>
                <a:latin typeface="Arial" panose="020B0604020202020204" pitchFamily="34" charset="0"/>
                <a:cs typeface="Arial" panose="020B0604020202020204" pitchFamily="34" charset="0"/>
              </a:rPr>
              <a:t> TERITORIJOS PRIEŽIŪROS ORGANIZAVIMAS</a:t>
            </a:r>
            <a:r>
              <a:rPr lang="en-US" sz="2800" dirty="0">
                <a:solidFill>
                  <a:srgbClr val="760000"/>
                </a:solidFill>
                <a:latin typeface="Arial" panose="020B0604020202020204" pitchFamily="34" charset="0"/>
                <a:cs typeface="Arial" panose="020B0604020202020204" pitchFamily="34" charset="0"/>
              </a:rPr>
              <a:t> </a:t>
            </a:r>
            <a:endParaRPr lang="lt-LT" sz="2800" dirty="0">
              <a:solidFill>
                <a:srgbClr val="760000"/>
              </a:solidFill>
              <a:latin typeface="Arial" panose="020B0604020202020204" pitchFamily="34" charset="0"/>
              <a:cs typeface="Arial" panose="020B0604020202020204" pitchFamily="34" charset="0"/>
            </a:endParaRPr>
          </a:p>
        </p:txBody>
      </p:sp>
      <p:sp>
        <p:nvSpPr>
          <p:cNvPr id="3" name="Turinio vietos rezervavimo ženklas 2"/>
          <p:cNvSpPr>
            <a:spLocks noGrp="1"/>
          </p:cNvSpPr>
          <p:nvPr>
            <p:ph sz="quarter" idx="1"/>
          </p:nvPr>
        </p:nvSpPr>
        <p:spPr>
          <a:xfrm>
            <a:off x="457200" y="1412776"/>
            <a:ext cx="8219256" cy="5170586"/>
          </a:xfrm>
        </p:spPr>
        <p:txBody>
          <a:bodyPr>
            <a:noAutofit/>
          </a:bodyPr>
          <a:lstStyle/>
          <a:p>
            <a:pPr marL="0" indent="0">
              <a:buNone/>
            </a:pPr>
            <a:r>
              <a:rPr lang="lt-LT" sz="2000" b="1" dirty="0"/>
              <a:t>Per einamuosius metus organizuojant teritorijos priežiūrą inicijuoti ir atlikti šie darbai:</a:t>
            </a:r>
          </a:p>
          <a:p>
            <a:pPr algn="just"/>
            <a:r>
              <a:rPr lang="lt-LT" sz="2000" dirty="0"/>
              <a:t>Vykdomi </a:t>
            </a:r>
            <a:r>
              <a:rPr lang="lt-LT" sz="2000" dirty="0" err="1"/>
              <a:t>Naugardiškių</a:t>
            </a:r>
            <a:r>
              <a:rPr lang="lt-LT" sz="2000" dirty="0"/>
              <a:t> parko rekonstrukcijos darbai.</a:t>
            </a:r>
          </a:p>
          <a:p>
            <a:pPr algn="just"/>
            <a:r>
              <a:rPr lang="lt-LT" sz="2000" dirty="0"/>
              <a:t>Pradėti vykdyti </a:t>
            </a:r>
            <a:r>
              <a:rPr lang="lt-LT" sz="2000" dirty="0" err="1"/>
              <a:t>Narsiečių</a:t>
            </a:r>
            <a:r>
              <a:rPr lang="lt-LT" sz="2000" dirty="0"/>
              <a:t> liepų alėjos skvero rekonstrukcijos darbai.</a:t>
            </a:r>
          </a:p>
          <a:p>
            <a:pPr algn="just"/>
            <a:r>
              <a:rPr lang="lt-LT" sz="2000" dirty="0"/>
              <a:t>Atnaujinta Amerikos lietuvių gatvės pėsčiųjų tako dalis, Aleksoto kalno viršuje prie Aleksoto funikulieriaus. Įrengtas apšvietimas.</a:t>
            </a:r>
          </a:p>
          <a:p>
            <a:r>
              <a:rPr lang="lt-LT" sz="2000" dirty="0" err="1"/>
              <a:t>Narsiečių</a:t>
            </a:r>
            <a:r>
              <a:rPr lang="lt-LT" sz="2000" dirty="0"/>
              <a:t> bendruomenės iniciatyva ir prisidėjimu, Vyčio Kryžiaus g. skvere organizavome krepšinio aikštelės vietos parinkimą. Įrengta aikštelės danga. </a:t>
            </a:r>
          </a:p>
          <a:p>
            <a:r>
              <a:rPr lang="lt-LT" sz="2000" dirty="0"/>
              <a:t>Inicijuotas S. Dariaus ir S. Girėno g. 6 apleisto namo nugriovimas.</a:t>
            </a:r>
          </a:p>
          <a:p>
            <a:r>
              <a:rPr lang="lt-LT" sz="2000" dirty="0"/>
              <a:t>Inicijuotas Kanalo g. 31 apleisto namo nugriovimas.</a:t>
            </a:r>
          </a:p>
          <a:p>
            <a:pPr marL="0" indent="0">
              <a:buNone/>
            </a:pPr>
            <a:r>
              <a:rPr lang="lt-LT" sz="2000" dirty="0"/>
              <a:t> </a:t>
            </a:r>
          </a:p>
          <a:p>
            <a:endParaRPr lang="lt-LT" sz="1600" dirty="0"/>
          </a:p>
        </p:txBody>
      </p:sp>
    </p:spTree>
    <p:extLst>
      <p:ext uri="{BB962C8B-B14F-4D97-AF65-F5344CB8AC3E}">
        <p14:creationId xmlns:p14="http://schemas.microsoft.com/office/powerpoint/2010/main" val="3189071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pPr algn="ctr"/>
            <a:r>
              <a:rPr lang="en-US" sz="2800" dirty="0">
                <a:solidFill>
                  <a:srgbClr val="760000"/>
                </a:solidFill>
                <a:latin typeface="Arial" panose="020B0604020202020204" pitchFamily="34" charset="0"/>
                <a:cs typeface="Arial" panose="020B0604020202020204" pitchFamily="34" charset="0"/>
              </a:rPr>
              <a:t>SENI</a:t>
            </a:r>
            <a:r>
              <a:rPr lang="lt-LT" sz="2800" dirty="0">
                <a:solidFill>
                  <a:srgbClr val="760000"/>
                </a:solidFill>
                <a:latin typeface="Arial" panose="020B0604020202020204" pitchFamily="34" charset="0"/>
                <a:cs typeface="Arial" panose="020B0604020202020204" pitchFamily="34" charset="0"/>
              </a:rPr>
              <a:t>Ū</a:t>
            </a:r>
            <a:r>
              <a:rPr lang="en-US" sz="2800" dirty="0">
                <a:solidFill>
                  <a:srgbClr val="760000"/>
                </a:solidFill>
                <a:latin typeface="Arial" panose="020B0604020202020204" pitchFamily="34" charset="0"/>
                <a:cs typeface="Arial" panose="020B0604020202020204" pitchFamily="34" charset="0"/>
              </a:rPr>
              <a:t>NIJOS</a:t>
            </a:r>
            <a:r>
              <a:rPr lang="lt-LT" sz="2800" dirty="0">
                <a:solidFill>
                  <a:srgbClr val="760000"/>
                </a:solidFill>
                <a:latin typeface="Arial" panose="020B0604020202020204" pitchFamily="34" charset="0"/>
                <a:cs typeface="Arial" panose="020B0604020202020204" pitchFamily="34" charset="0"/>
              </a:rPr>
              <a:t> TERITORIJOS PRIEŽIŪROS ORGANIZAVIMAS</a:t>
            </a:r>
            <a:r>
              <a:rPr lang="en-US" sz="2800" dirty="0">
                <a:solidFill>
                  <a:srgbClr val="760000"/>
                </a:solidFill>
                <a:latin typeface="Arial" panose="020B0604020202020204" pitchFamily="34" charset="0"/>
                <a:cs typeface="Arial" panose="020B0604020202020204" pitchFamily="34" charset="0"/>
              </a:rPr>
              <a:t> </a:t>
            </a:r>
            <a:r>
              <a:rPr lang="lt-LT" sz="2800" dirty="0">
                <a:solidFill>
                  <a:srgbClr val="760000"/>
                </a:solidFill>
                <a:latin typeface="Arial" panose="020B0604020202020204" pitchFamily="34" charset="0"/>
                <a:cs typeface="Arial" panose="020B0604020202020204" pitchFamily="34" charset="0"/>
              </a:rPr>
              <a:t>(2)</a:t>
            </a:r>
            <a:endParaRPr lang="lt-LT" sz="2800" dirty="0"/>
          </a:p>
        </p:txBody>
      </p:sp>
      <p:sp>
        <p:nvSpPr>
          <p:cNvPr id="4" name="Turinio vietos rezervavimo ženklas 3">
            <a:extLst>
              <a:ext uri="{FF2B5EF4-FFF2-40B4-BE49-F238E27FC236}">
                <a16:creationId xmlns:a16="http://schemas.microsoft.com/office/drawing/2014/main" id="{F91C6A6E-73ED-3B22-BB64-0ED048FD6423}"/>
              </a:ext>
            </a:extLst>
          </p:cNvPr>
          <p:cNvSpPr>
            <a:spLocks noGrp="1"/>
          </p:cNvSpPr>
          <p:nvPr>
            <p:ph sz="quarter" idx="1"/>
          </p:nvPr>
        </p:nvSpPr>
        <p:spPr/>
        <p:txBody>
          <a:bodyPr/>
          <a:lstStyle/>
          <a:p>
            <a:r>
              <a:rPr lang="lt-LT" sz="2000" dirty="0"/>
              <a:t>Inicijuotas S. Dariaus ir S. Girėno g. nuokalnėje esančių atitvarų pakeitimas naujais.</a:t>
            </a:r>
          </a:p>
          <a:p>
            <a:r>
              <a:rPr lang="lt-LT" sz="2000" dirty="0"/>
              <a:t>Inicijuotas vėjovartų šalinimas valstybinėje žemėje.</a:t>
            </a:r>
          </a:p>
          <a:p>
            <a:r>
              <a:rPr lang="lt-LT" sz="2000" dirty="0"/>
              <a:t>Inicijuotas šienavimas, lapų surinkimas nesuformuotuose valstybinės žemės plotuose.</a:t>
            </a:r>
          </a:p>
          <a:p>
            <a:r>
              <a:rPr lang="lt-LT" sz="2000" dirty="0"/>
              <a:t>Pasitelkus visuomenei naudingą veiklą atliekančius asmenis sutvarkyta:</a:t>
            </a:r>
          </a:p>
          <a:p>
            <a:pPr>
              <a:buFont typeface="Wingdings" panose="05000000000000000000" pitchFamily="2" charset="2"/>
              <a:buChar char="v"/>
            </a:pPr>
            <a:r>
              <a:rPr lang="lt-LT" sz="2000" dirty="0"/>
              <a:t>Perdažytas Marvelės slėnio tiltelis per Marvelės upę;</a:t>
            </a:r>
          </a:p>
          <a:p>
            <a:pPr>
              <a:buFont typeface="Wingdings" panose="05000000000000000000" pitchFamily="2" charset="2"/>
              <a:buChar char="v"/>
            </a:pPr>
            <a:r>
              <a:rPr lang="lt-LT" sz="2000" dirty="0"/>
              <a:t>Sutvarkyti žalieji plotai: prie Aleksoto senųjų kapinių; </a:t>
            </a:r>
            <a:r>
              <a:rPr lang="lt-LT" sz="2000"/>
              <a:t>Lakūnų pl. </a:t>
            </a:r>
            <a:r>
              <a:rPr lang="lt-LT" sz="2000" dirty="0"/>
              <a:t>neužstatyti žalieji plotai; VIA </a:t>
            </a:r>
            <a:r>
              <a:rPr lang="lt-LT" sz="2000" dirty="0" err="1"/>
              <a:t>Baltica</a:t>
            </a:r>
            <a:r>
              <a:rPr lang="lt-LT" sz="2000" dirty="0"/>
              <a:t> magistralės šlaitai už kuro degalinės </a:t>
            </a:r>
            <a:r>
              <a:rPr lang="lt-LT" sz="2000" dirty="0" err="1"/>
              <a:t>Abromika</a:t>
            </a:r>
            <a:r>
              <a:rPr lang="lt-LT" sz="2000" dirty="0"/>
              <a:t>; Antakalnio parkas; teritorija prie Aleksoto seniūnijos ir kt.</a:t>
            </a:r>
          </a:p>
          <a:p>
            <a:endParaRPr lang="lt-LT" dirty="0"/>
          </a:p>
        </p:txBody>
      </p:sp>
    </p:spTree>
    <p:extLst>
      <p:ext uri="{BB962C8B-B14F-4D97-AF65-F5344CB8AC3E}">
        <p14:creationId xmlns:p14="http://schemas.microsoft.com/office/powerpoint/2010/main" val="3441108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457200" y="332656"/>
            <a:ext cx="7467600" cy="648072"/>
          </a:xfrm>
        </p:spPr>
        <p:txBody>
          <a:bodyPr>
            <a:noAutofit/>
          </a:bodyPr>
          <a:lstStyle/>
          <a:p>
            <a:pPr algn="just"/>
            <a:r>
              <a:rPr lang="lt-LT" sz="2400" dirty="0">
                <a:solidFill>
                  <a:srgbClr val="760000"/>
                </a:solidFill>
                <a:latin typeface="Arial" panose="020B0604020202020204" pitchFamily="34" charset="0"/>
                <a:cs typeface="Arial" panose="020B0604020202020204" pitchFamily="34" charset="0"/>
              </a:rPr>
              <a:t>SENIŪNIJOS 2024 INICIJUOTI SMULKŪS DARBAI IR ĮVYKIAI</a:t>
            </a:r>
          </a:p>
        </p:txBody>
      </p:sp>
      <p:sp>
        <p:nvSpPr>
          <p:cNvPr id="3" name="Turinio vietos rezervavimo ženklas 2"/>
          <p:cNvSpPr>
            <a:spLocks noGrp="1"/>
          </p:cNvSpPr>
          <p:nvPr>
            <p:ph sz="quarter" idx="1"/>
          </p:nvPr>
        </p:nvSpPr>
        <p:spPr>
          <a:xfrm>
            <a:off x="457200" y="1002400"/>
            <a:ext cx="7467600" cy="5522943"/>
          </a:xfrm>
        </p:spPr>
        <p:txBody>
          <a:bodyPr>
            <a:normAutofit fontScale="92500" lnSpcReduction="20000"/>
          </a:bodyPr>
          <a:lstStyle/>
          <a:p>
            <a:pPr algn="just"/>
            <a:r>
              <a:rPr lang="lt-LT" dirty="0"/>
              <a:t>D</a:t>
            </a:r>
            <a:r>
              <a:rPr lang="de-DE" dirty="0" err="1"/>
              <a:t>emontuoti</a:t>
            </a:r>
            <a:r>
              <a:rPr lang="de-DE" dirty="0"/>
              <a:t> </a:t>
            </a:r>
            <a:r>
              <a:rPr lang="de-DE" dirty="0" err="1"/>
              <a:t>gelžbetonini</a:t>
            </a:r>
            <a:r>
              <a:rPr lang="lt-LT" dirty="0"/>
              <a:t>ai</a:t>
            </a:r>
            <a:r>
              <a:rPr lang="de-DE" dirty="0"/>
              <a:t> </a:t>
            </a:r>
            <a:r>
              <a:rPr lang="de-DE" dirty="0" err="1"/>
              <a:t>tvoros</a:t>
            </a:r>
            <a:r>
              <a:rPr lang="de-DE" dirty="0"/>
              <a:t> </a:t>
            </a:r>
            <a:r>
              <a:rPr lang="de-DE" dirty="0" err="1"/>
              <a:t>stulpeli</a:t>
            </a:r>
            <a:r>
              <a:rPr lang="lt-LT" dirty="0"/>
              <a:t>ai</a:t>
            </a:r>
            <a:r>
              <a:rPr lang="de-DE" dirty="0"/>
              <a:t> (6 </a:t>
            </a:r>
            <a:r>
              <a:rPr lang="de-DE" dirty="0" err="1"/>
              <a:t>vnt</a:t>
            </a:r>
            <a:r>
              <a:rPr lang="de-DE" dirty="0"/>
              <a:t>.) </a:t>
            </a:r>
            <a:r>
              <a:rPr lang="de-DE" dirty="0" err="1"/>
              <a:t>prie</a:t>
            </a:r>
            <a:r>
              <a:rPr lang="de-DE" dirty="0"/>
              <a:t> </a:t>
            </a:r>
            <a:r>
              <a:rPr lang="de-DE" dirty="0" err="1"/>
              <a:t>Technikumo</a:t>
            </a:r>
            <a:r>
              <a:rPr lang="de-DE" dirty="0"/>
              <a:t> g.</a:t>
            </a:r>
            <a:endParaRPr lang="lt-LT" dirty="0"/>
          </a:p>
          <a:p>
            <a:pPr algn="just"/>
            <a:r>
              <a:rPr lang="lt-LT" dirty="0"/>
              <a:t>Demontuotos senos (nenaudojamos, stipriai paveiktos korozijos) pašto dėžutes prie Armoniškių g., Darželio g. ir Mirtų g.</a:t>
            </a:r>
          </a:p>
          <a:p>
            <a:pPr algn="just"/>
            <a:r>
              <a:rPr lang="lt-LT" dirty="0"/>
              <a:t>Demontuota ir išvežta Veiverių gatvėje prie Vytauto Didžiojo (Aleksoto) tilto: 2 betoniniai ritiniai su užapvalintais dangčiais, betoninė šiukšliadėžė (neestetiška, pažeista erozijos), gelžbetoninės konstrukcijos dalis. </a:t>
            </a:r>
          </a:p>
          <a:p>
            <a:pPr algn="just"/>
            <a:r>
              <a:rPr lang="lt-LT" dirty="0"/>
              <a:t>Demontuoti 4 gelžbetoniniai stulpai Lakūnų g.-</a:t>
            </a:r>
            <a:r>
              <a:rPr lang="lt-LT" dirty="0" err="1"/>
              <a:t>Svirbygalos</a:t>
            </a:r>
            <a:r>
              <a:rPr lang="lt-LT" dirty="0"/>
              <a:t> g. aikštelės žaliajame plote, prie </a:t>
            </a:r>
            <a:r>
              <a:rPr lang="lt-LT" dirty="0" err="1"/>
              <a:t>Svirbygalos</a:t>
            </a:r>
            <a:r>
              <a:rPr lang="lt-LT" dirty="0"/>
              <a:t> g. 40.</a:t>
            </a:r>
          </a:p>
          <a:p>
            <a:pPr algn="just"/>
            <a:r>
              <a:rPr lang="lt-LT" dirty="0"/>
              <a:t>Išvežti betoniniai šaligatvio bortai J. </a:t>
            </a:r>
            <a:r>
              <a:rPr lang="lt-LT" dirty="0" err="1"/>
              <a:t>Petruičio</a:t>
            </a:r>
            <a:r>
              <a:rPr lang="lt-LT" dirty="0"/>
              <a:t> gatvėje, prie Vėliavininkų g., Kaunas (likę nuo gatvės rekonstrukcijos).</a:t>
            </a:r>
          </a:p>
          <a:p>
            <a:pPr algn="just"/>
            <a:r>
              <a:rPr lang="lt-LT" dirty="0"/>
              <a:t>Demontuoti metaliniai, paveikti korozijos atitvarai </a:t>
            </a:r>
            <a:r>
              <a:rPr lang="lt-LT" dirty="0" err="1"/>
              <a:t>Svirbygalos</a:t>
            </a:r>
            <a:r>
              <a:rPr lang="lt-LT" dirty="0"/>
              <a:t> gatvėje prie Aleksoto turgaus.</a:t>
            </a:r>
          </a:p>
          <a:p>
            <a:pPr algn="just"/>
            <a:endParaRPr lang="lt-LT" dirty="0"/>
          </a:p>
          <a:p>
            <a:pPr algn="just"/>
            <a:endParaRPr lang="lt-LT" dirty="0"/>
          </a:p>
          <a:p>
            <a:pPr marL="0" indent="0">
              <a:buNone/>
            </a:pPr>
            <a:endParaRPr lang="lt-LT" dirty="0"/>
          </a:p>
        </p:txBody>
      </p:sp>
    </p:spTree>
    <p:extLst>
      <p:ext uri="{BB962C8B-B14F-4D97-AF65-F5344CB8AC3E}">
        <p14:creationId xmlns:p14="http://schemas.microsoft.com/office/powerpoint/2010/main" val="1476601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Autofit/>
          </a:bodyPr>
          <a:lstStyle/>
          <a:p>
            <a:r>
              <a:rPr lang="lt-LT" sz="2400" dirty="0">
                <a:solidFill>
                  <a:srgbClr val="AF4701"/>
                </a:solidFill>
              </a:rPr>
              <a:t>naujai įrengta Amerikos lietuvių gatvės pėsčiųjų tako dalis, Aleksoto kalno viršuje prie Aleksoto funikulieriaus. Įrengtas apšvietimas.</a:t>
            </a:r>
          </a:p>
        </p:txBody>
      </p:sp>
      <p:pic>
        <p:nvPicPr>
          <p:cNvPr id="13" name="Turinio vietos rezervavimo ženklas 12" descr="Paveikslėlis, kuriame yra lauko, medis, žemė, dangus&#10;&#10;Automatiškai sugeneruotas aprašymas">
            <a:extLst>
              <a:ext uri="{FF2B5EF4-FFF2-40B4-BE49-F238E27FC236}">
                <a16:creationId xmlns:a16="http://schemas.microsoft.com/office/drawing/2014/main" id="{EB9D710E-878F-D56E-F8A5-4C3FB81151EE}"/>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41917" y="1600200"/>
            <a:ext cx="3590527" cy="2692895"/>
          </a:xfrm>
        </p:spPr>
      </p:pic>
      <p:pic>
        <p:nvPicPr>
          <p:cNvPr id="15" name="Paveikslėlis 14" descr="Paveikslėlis, kuriame yra lauko, medis, žemė, dangus&#10;&#10;Automatiškai sugeneruotas aprašymas">
            <a:extLst>
              <a:ext uri="{FF2B5EF4-FFF2-40B4-BE49-F238E27FC236}">
                <a16:creationId xmlns:a16="http://schemas.microsoft.com/office/drawing/2014/main" id="{E3F008B6-4DC2-7E1A-DE77-71A688C503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0" y="3429000"/>
            <a:ext cx="4176464" cy="3132348"/>
          </a:xfrm>
          <a:prstGeom prst="rect">
            <a:avLst/>
          </a:prstGeom>
        </p:spPr>
      </p:pic>
    </p:spTree>
    <p:extLst>
      <p:ext uri="{BB962C8B-B14F-4D97-AF65-F5344CB8AC3E}">
        <p14:creationId xmlns:p14="http://schemas.microsoft.com/office/powerpoint/2010/main" val="7258664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04F9C28-6A3A-4735-E34F-CE03B306145F}"/>
              </a:ext>
            </a:extLst>
          </p:cNvPr>
          <p:cNvSpPr>
            <a:spLocks noGrp="1"/>
          </p:cNvSpPr>
          <p:nvPr>
            <p:ph type="title"/>
          </p:nvPr>
        </p:nvSpPr>
        <p:spPr/>
        <p:txBody>
          <a:bodyPr>
            <a:noAutofit/>
          </a:bodyPr>
          <a:lstStyle/>
          <a:p>
            <a:r>
              <a:rPr lang="lt-LT" sz="2400" dirty="0">
                <a:solidFill>
                  <a:schemeClr val="accent3"/>
                </a:solidFill>
              </a:rPr>
              <a:t>S. Dariaus ir S. Girėno g. nuokalnėje demontuoti seni ir įrengti nauji atitvarai.</a:t>
            </a:r>
            <a:br>
              <a:rPr lang="lt-LT" sz="2400" dirty="0">
                <a:solidFill>
                  <a:schemeClr val="accent3"/>
                </a:solidFill>
              </a:rPr>
            </a:br>
            <a:endParaRPr lang="lt-LT" sz="2400" dirty="0">
              <a:solidFill>
                <a:schemeClr val="accent3"/>
              </a:solidFill>
            </a:endParaRPr>
          </a:p>
        </p:txBody>
      </p:sp>
      <p:pic>
        <p:nvPicPr>
          <p:cNvPr id="5" name="Turinio vietos rezervavimo ženklas 4" descr="Paveikslėlis, kuriame yra lauko, medis, dangus, kelias&#10;&#10;Automatiškai sugeneruotas aprašymas">
            <a:extLst>
              <a:ext uri="{FF2B5EF4-FFF2-40B4-BE49-F238E27FC236}">
                <a16:creationId xmlns:a16="http://schemas.microsoft.com/office/drawing/2014/main" id="{57BE605D-7E91-FCD1-96C4-AF798550495B}"/>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41917" y="1600200"/>
            <a:ext cx="6366387" cy="4774791"/>
          </a:xfrm>
        </p:spPr>
      </p:pic>
    </p:spTree>
    <p:extLst>
      <p:ext uri="{BB962C8B-B14F-4D97-AF65-F5344CB8AC3E}">
        <p14:creationId xmlns:p14="http://schemas.microsoft.com/office/powerpoint/2010/main" val="294588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467544" y="20140"/>
            <a:ext cx="7859216" cy="1008112"/>
          </a:xfrm>
        </p:spPr>
        <p:txBody>
          <a:bodyPr>
            <a:noAutofit/>
          </a:bodyPr>
          <a:lstStyle/>
          <a:p>
            <a:r>
              <a:rPr lang="lt-LT" sz="2400" dirty="0">
                <a:solidFill>
                  <a:srgbClr val="760000"/>
                </a:solidFill>
                <a:latin typeface="Arial" panose="020B0604020202020204" pitchFamily="34" charset="0"/>
                <a:cs typeface="Arial" panose="020B0604020202020204" pitchFamily="34" charset="0"/>
              </a:rPr>
              <a:t>krepšinio aikštelė su danga </a:t>
            </a:r>
            <a:r>
              <a:rPr lang="pt-BR" sz="2400" dirty="0">
                <a:solidFill>
                  <a:srgbClr val="760000"/>
                </a:solidFill>
                <a:latin typeface="Arial" panose="020B0604020202020204" pitchFamily="34" charset="0"/>
                <a:cs typeface="Arial" panose="020B0604020202020204" pitchFamily="34" charset="0"/>
              </a:rPr>
              <a:t>Vyčio Kryžiaus g. Skvere</a:t>
            </a:r>
            <a:br>
              <a:rPr lang="lt-LT" sz="2400" dirty="0">
                <a:solidFill>
                  <a:srgbClr val="760000"/>
                </a:solidFill>
                <a:latin typeface="Arial" panose="020B0604020202020204" pitchFamily="34" charset="0"/>
                <a:cs typeface="Arial" panose="020B0604020202020204" pitchFamily="34" charset="0"/>
              </a:rPr>
            </a:br>
            <a:r>
              <a:rPr lang="pt-BR" sz="2400" dirty="0">
                <a:solidFill>
                  <a:srgbClr val="760000"/>
                </a:solidFill>
                <a:latin typeface="Arial" panose="020B0604020202020204" pitchFamily="34" charset="0"/>
                <a:cs typeface="Arial" panose="020B0604020202020204" pitchFamily="34" charset="0"/>
              </a:rPr>
              <a:t> </a:t>
            </a:r>
            <a:endParaRPr lang="lt-LT" sz="2400" dirty="0">
              <a:solidFill>
                <a:srgbClr val="760000"/>
              </a:solidFill>
              <a:latin typeface="Arial" panose="020B0604020202020204" pitchFamily="34" charset="0"/>
              <a:cs typeface="Arial" panose="020B0604020202020204" pitchFamily="34" charset="0"/>
            </a:endParaRPr>
          </a:p>
        </p:txBody>
      </p:sp>
      <p:pic>
        <p:nvPicPr>
          <p:cNvPr id="4" name="Paveikslėlis 3" descr="Paveikslėlis, kuriame yra žolė, dangus, lauko, medis&#10;&#10;Automatiškai sugeneruotas aprašymas">
            <a:extLst>
              <a:ext uri="{FF2B5EF4-FFF2-40B4-BE49-F238E27FC236}">
                <a16:creationId xmlns:a16="http://schemas.microsoft.com/office/drawing/2014/main" id="{3C2CC21D-3D2D-73CF-A0AB-88EA094D3F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012422"/>
            <a:ext cx="4224469" cy="3168352"/>
          </a:xfrm>
          <a:prstGeom prst="rect">
            <a:avLst/>
          </a:prstGeom>
        </p:spPr>
      </p:pic>
      <p:pic>
        <p:nvPicPr>
          <p:cNvPr id="8" name="Paveikslėlis 7" descr="Paveikslėlis, kuriame yra lauko, žolė, medis, dangus&#10;&#10;Automatiškai sugeneruotas aprašymas">
            <a:extLst>
              <a:ext uri="{FF2B5EF4-FFF2-40B4-BE49-F238E27FC236}">
                <a16:creationId xmlns:a16="http://schemas.microsoft.com/office/drawing/2014/main" id="{AE365C25-7B20-C12A-61D5-DB44A152A9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3982" y="3302986"/>
            <a:ext cx="4392488" cy="3294366"/>
          </a:xfrm>
          <a:prstGeom prst="rect">
            <a:avLst/>
          </a:prstGeom>
        </p:spPr>
      </p:pic>
    </p:spTree>
    <p:extLst>
      <p:ext uri="{BB962C8B-B14F-4D97-AF65-F5344CB8AC3E}">
        <p14:creationId xmlns:p14="http://schemas.microsoft.com/office/powerpoint/2010/main" val="2180588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CA0D7FF-05FA-F7B1-A9D9-C5163A44852D}"/>
              </a:ext>
            </a:extLst>
          </p:cNvPr>
          <p:cNvSpPr>
            <a:spLocks noGrp="1"/>
          </p:cNvSpPr>
          <p:nvPr>
            <p:ph type="title"/>
          </p:nvPr>
        </p:nvSpPr>
        <p:spPr/>
        <p:txBody>
          <a:bodyPr/>
          <a:lstStyle/>
          <a:p>
            <a:r>
              <a:rPr lang="lt-LT" dirty="0">
                <a:solidFill>
                  <a:srgbClr val="A50021"/>
                </a:solidFill>
              </a:rPr>
              <a:t>Kanalo g. 31 (prieš ir po)</a:t>
            </a:r>
          </a:p>
        </p:txBody>
      </p:sp>
      <p:pic>
        <p:nvPicPr>
          <p:cNvPr id="5" name="Turinio vietos rezervavimo ženklas 4" descr="Paveikslėlis, kuriame yra lauko, pastatas, dangus, žolė&#10;&#10;Automatiškai sugeneruotas aprašymas">
            <a:extLst>
              <a:ext uri="{FF2B5EF4-FFF2-40B4-BE49-F238E27FC236}">
                <a16:creationId xmlns:a16="http://schemas.microsoft.com/office/drawing/2014/main" id="{7CD497E9-1FDB-A41B-4DBE-AD082604AC0E}"/>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41917" y="1600200"/>
            <a:ext cx="3822103" cy="2866578"/>
          </a:xfrm>
        </p:spPr>
      </p:pic>
      <p:pic>
        <p:nvPicPr>
          <p:cNvPr id="7" name="Paveikslėlis 6" descr="Paveikslėlis, kuriame yra lauko, dangus, žolė, debesis&#10;&#10;Automatiškai sugeneruotas aprašymas">
            <a:extLst>
              <a:ext uri="{FF2B5EF4-FFF2-40B4-BE49-F238E27FC236}">
                <a16:creationId xmlns:a16="http://schemas.microsoft.com/office/drawing/2014/main" id="{64BFBE51-92A4-7FAE-B00C-5FAD710506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4020" y="3573016"/>
            <a:ext cx="4013795" cy="3010346"/>
          </a:xfrm>
          <a:prstGeom prst="rect">
            <a:avLst/>
          </a:prstGeom>
        </p:spPr>
      </p:pic>
    </p:spTree>
    <p:extLst>
      <p:ext uri="{BB962C8B-B14F-4D97-AF65-F5344CB8AC3E}">
        <p14:creationId xmlns:p14="http://schemas.microsoft.com/office/powerpoint/2010/main" val="3280392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F902DC5-CAFF-45DB-B613-26C85BDCE79B}"/>
              </a:ext>
            </a:extLst>
          </p:cNvPr>
          <p:cNvSpPr>
            <a:spLocks noGrp="1"/>
          </p:cNvSpPr>
          <p:nvPr>
            <p:ph type="title"/>
          </p:nvPr>
        </p:nvSpPr>
        <p:spPr/>
        <p:txBody>
          <a:bodyPr>
            <a:normAutofit/>
          </a:bodyPr>
          <a:lstStyle/>
          <a:p>
            <a:r>
              <a:rPr lang="lt-LT" sz="2800" dirty="0">
                <a:solidFill>
                  <a:schemeClr val="accent3"/>
                </a:solidFill>
              </a:rPr>
              <a:t>S. Dariaus ir S. Girėno g. 6 (prieš ir po)</a:t>
            </a:r>
          </a:p>
        </p:txBody>
      </p:sp>
      <p:pic>
        <p:nvPicPr>
          <p:cNvPr id="5" name="Turinio vietos rezervavimo ženklas 4" descr="Paveikslėlis, kuriame yra pastatas, lauko, dangus, langas&#10;&#10;Automatiškai sugeneruotas aprašymas">
            <a:extLst>
              <a:ext uri="{FF2B5EF4-FFF2-40B4-BE49-F238E27FC236}">
                <a16:creationId xmlns:a16="http://schemas.microsoft.com/office/drawing/2014/main" id="{6A5D81EE-8B03-EDAF-21F2-CC61F9F1A263}"/>
              </a:ext>
            </a:extLst>
          </p:cNvPr>
          <p:cNvPicPr>
            <a:picLocks noGrp="1" noChangeAspect="1"/>
          </p:cNvPicPr>
          <p:nvPr>
            <p:ph sz="quarter" idx="1"/>
          </p:nvPr>
        </p:nvPicPr>
        <p:blipFill>
          <a:blip r:embed="rId2" cstate="print">
            <a:extLst>
              <a:ext uri="{28A0092B-C50C-407E-A947-70E740481C1C}">
                <a14:useLocalDpi xmlns:a14="http://schemas.microsoft.com/office/drawing/2010/main" val="0"/>
              </a:ext>
            </a:extLst>
          </a:blip>
          <a:stretch>
            <a:fillRect/>
          </a:stretch>
        </p:blipFill>
        <p:spPr>
          <a:xfrm>
            <a:off x="941917" y="1600200"/>
            <a:ext cx="3821773" cy="2866331"/>
          </a:xfrm>
        </p:spPr>
      </p:pic>
      <p:pic>
        <p:nvPicPr>
          <p:cNvPr id="7" name="Paveikslėlis 6" descr="Paveikslėlis, kuriame yra lauko, dangus, augalas, debesis&#10;&#10;Automatiškai sugeneruotas aprašymas">
            <a:extLst>
              <a:ext uri="{FF2B5EF4-FFF2-40B4-BE49-F238E27FC236}">
                <a16:creationId xmlns:a16="http://schemas.microsoft.com/office/drawing/2014/main" id="{9ADA0EF1-3C32-CFBF-091C-EEF3CA54CFF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63690" y="3572768"/>
            <a:ext cx="4014125" cy="3010594"/>
          </a:xfrm>
          <a:prstGeom prst="rect">
            <a:avLst/>
          </a:prstGeom>
        </p:spPr>
      </p:pic>
    </p:spTree>
    <p:extLst>
      <p:ext uri="{BB962C8B-B14F-4D97-AF65-F5344CB8AC3E}">
        <p14:creationId xmlns:p14="http://schemas.microsoft.com/office/powerpoint/2010/main" val="28190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395536" y="620688"/>
            <a:ext cx="7643192" cy="1138138"/>
          </a:xfrm>
        </p:spPr>
        <p:txBody>
          <a:bodyPr>
            <a:noAutofit/>
          </a:bodyPr>
          <a:lstStyle/>
          <a:p>
            <a:pPr algn="ctr"/>
            <a:r>
              <a:rPr lang="en-US" sz="2800" dirty="0">
                <a:solidFill>
                  <a:srgbClr val="760000"/>
                </a:solidFill>
                <a:latin typeface="Arial" panose="020B0604020202020204" pitchFamily="34" charset="0"/>
                <a:cs typeface="Arial" panose="020B0604020202020204" pitchFamily="34" charset="0"/>
              </a:rPr>
              <a:t>202</a:t>
            </a:r>
            <a:r>
              <a:rPr lang="lt-LT" sz="2800" dirty="0">
                <a:solidFill>
                  <a:srgbClr val="760000"/>
                </a:solidFill>
                <a:latin typeface="Arial" panose="020B0604020202020204" pitchFamily="34" charset="0"/>
                <a:cs typeface="Arial" panose="020B0604020202020204" pitchFamily="34" charset="0"/>
              </a:rPr>
              <a:t>4</a:t>
            </a:r>
            <a:r>
              <a:rPr lang="en-US" sz="2800" dirty="0">
                <a:solidFill>
                  <a:srgbClr val="760000"/>
                </a:solidFill>
                <a:latin typeface="Arial" panose="020B0604020202020204" pitchFamily="34" charset="0"/>
                <a:cs typeface="Arial" panose="020B0604020202020204" pitchFamily="34" charset="0"/>
              </a:rPr>
              <a:t> M. ALEKSOTO SENIŪNIJOJE APLEISTI ŽEMĖS SKLYPAI IR STATINIAI, RASTI PAŽEIDIMAI </a:t>
            </a:r>
            <a:endParaRPr lang="lt-LT" sz="2800" dirty="0">
              <a:solidFill>
                <a:srgbClr val="760000"/>
              </a:solidFill>
              <a:latin typeface="Arial" panose="020B0604020202020204" pitchFamily="34" charset="0"/>
              <a:cs typeface="Arial" panose="020B0604020202020204" pitchFamily="34" charset="0"/>
            </a:endParaRPr>
          </a:p>
        </p:txBody>
      </p:sp>
      <p:sp>
        <p:nvSpPr>
          <p:cNvPr id="3" name="Turinio vietos rezervavimo ženklas 2"/>
          <p:cNvSpPr>
            <a:spLocks noGrp="1"/>
          </p:cNvSpPr>
          <p:nvPr>
            <p:ph sz="quarter" idx="1"/>
          </p:nvPr>
        </p:nvSpPr>
        <p:spPr>
          <a:xfrm>
            <a:off x="323528" y="2132856"/>
            <a:ext cx="7848872" cy="5184576"/>
          </a:xfrm>
        </p:spPr>
        <p:txBody>
          <a:bodyPr>
            <a:normAutofit/>
          </a:bodyPr>
          <a:lstStyle/>
          <a:p>
            <a:pPr algn="just"/>
            <a:r>
              <a:rPr lang="lt-LT" sz="2000" dirty="0">
                <a:latin typeface="Arial" panose="020B0604020202020204" pitchFamily="34" charset="0"/>
                <a:cs typeface="Arial" panose="020B0604020202020204" pitchFamily="34" charset="0"/>
              </a:rPr>
              <a:t>Atlikti apleistų, nenaudojamų žemės sklypų patikrinimai, padarytos fotofiksacijos, parengtos schemos ir surašyti patikrinimo aktai. Teisės aktų nustatyta tvarka ir terminais parengti ir pateikti visi reikiami dokumentai 82 objektų procedūrų užbaigimui, pateikiant Nenaudojamos žemės sąrašą, padidinto nekilnojamojo turto mokesčio taikymui.</a:t>
            </a:r>
          </a:p>
          <a:p>
            <a:pPr marL="0" indent="0" algn="just">
              <a:buNone/>
            </a:pPr>
            <a:endParaRPr lang="lt-LT" sz="2000" dirty="0">
              <a:latin typeface="Arial" panose="020B0604020202020204" pitchFamily="34" charset="0"/>
              <a:cs typeface="Arial" panose="020B0604020202020204" pitchFamily="34" charset="0"/>
            </a:endParaRPr>
          </a:p>
          <a:p>
            <a:pPr algn="just"/>
            <a:r>
              <a:rPr lang="lt-LT" sz="2000" dirty="0">
                <a:latin typeface="Arial" panose="020B0604020202020204" pitchFamily="34" charset="0"/>
                <a:cs typeface="Arial" panose="020B0604020202020204" pitchFamily="34" charset="0"/>
              </a:rPr>
              <a:t>Atlikti išsamūs apleistų, neprižiūrėtų statinių patikrinimai. Teisės aktų nustatyta tvarka pradėtos procedūros dėl 65 objektų įtraukimo į apleistų statinių sąrašą. 7 statiniai sutvarkyti, atitinka statinio esmines savybes. 24 statinių savininkai pradėjo statinių tvarkymo darbus. 34 statiniai įtraukti į apleisto, neprižiūrimo turto sąrašą padidinto nekilnojamojo turto mokesčio taikymui.</a:t>
            </a:r>
          </a:p>
        </p:txBody>
      </p:sp>
    </p:spTree>
    <p:extLst>
      <p:ext uri="{BB962C8B-B14F-4D97-AF65-F5344CB8AC3E}">
        <p14:creationId xmlns:p14="http://schemas.microsoft.com/office/powerpoint/2010/main" val="4024496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Autofit/>
          </a:bodyPr>
          <a:lstStyle/>
          <a:p>
            <a:pPr algn="ctr"/>
            <a:r>
              <a:rPr lang="lt-LT" sz="2800" dirty="0">
                <a:solidFill>
                  <a:srgbClr val="760000"/>
                </a:solidFill>
                <a:latin typeface="Arial" panose="020B0604020202020204" pitchFamily="34" charset="0"/>
                <a:cs typeface="Arial" panose="020B0604020202020204" pitchFamily="34" charset="0"/>
              </a:rPr>
              <a:t>APLINKOS KOKYBĖS KONTROLĖ </a:t>
            </a:r>
            <a:br>
              <a:rPr lang="lt-LT" sz="2800" dirty="0">
                <a:solidFill>
                  <a:srgbClr val="760000"/>
                </a:solidFill>
                <a:latin typeface="Arial" panose="020B0604020202020204" pitchFamily="34" charset="0"/>
                <a:cs typeface="Arial" panose="020B0604020202020204" pitchFamily="34" charset="0"/>
              </a:rPr>
            </a:br>
            <a:r>
              <a:rPr lang="lt-LT" sz="2800" dirty="0">
                <a:solidFill>
                  <a:srgbClr val="760000"/>
                </a:solidFill>
                <a:latin typeface="Arial" panose="020B0604020202020204" pitchFamily="34" charset="0"/>
                <a:cs typeface="Arial" panose="020B0604020202020204" pitchFamily="34" charset="0"/>
              </a:rPr>
              <a:t>APLINKOS TARŠOS MAŽINIMO PRIEMONĖS</a:t>
            </a:r>
          </a:p>
        </p:txBody>
      </p:sp>
      <p:sp>
        <p:nvSpPr>
          <p:cNvPr id="3" name="Turinio vietos rezervavimo ženklas 2"/>
          <p:cNvSpPr>
            <a:spLocks noGrp="1"/>
          </p:cNvSpPr>
          <p:nvPr>
            <p:ph sz="quarter" idx="1"/>
          </p:nvPr>
        </p:nvSpPr>
        <p:spPr>
          <a:xfrm>
            <a:off x="457200" y="1772816"/>
            <a:ext cx="7467600" cy="4873752"/>
          </a:xfrm>
        </p:spPr>
        <p:txBody>
          <a:bodyPr>
            <a:normAutofit/>
          </a:bodyPr>
          <a:lstStyle/>
          <a:p>
            <a:pPr algn="just"/>
            <a:r>
              <a:rPr lang="lt-LT" dirty="0"/>
              <a:t>Vykdėme kasinėjimo darbų kontrolę valstybinėje žemėje. 2024 metais patikrinta ir patvirtinta </a:t>
            </a:r>
            <a:r>
              <a:rPr lang="lt-LT" b="1" dirty="0"/>
              <a:t>161</a:t>
            </a:r>
            <a:r>
              <a:rPr lang="lt-LT" dirty="0">
                <a:solidFill>
                  <a:srgbClr val="FF0000"/>
                </a:solidFill>
              </a:rPr>
              <a:t> </a:t>
            </a:r>
            <a:r>
              <a:rPr lang="lt-LT" dirty="0"/>
              <a:t>kasimo darbų leidimų. </a:t>
            </a:r>
          </a:p>
          <a:p>
            <a:pPr marL="0" indent="0" algn="just">
              <a:buNone/>
            </a:pPr>
            <a:endParaRPr lang="lt-LT" dirty="0"/>
          </a:p>
          <a:p>
            <a:pPr algn="just"/>
            <a:r>
              <a:rPr lang="lt-LT" dirty="0"/>
              <a:t>Vykdant aplinkos kokybės kontrolę, Miesto tvarkymo ir švaros taisyklių, kasimo tvarkos  reikalavimų laikymosi, surašyti </a:t>
            </a:r>
            <a:r>
              <a:rPr lang="lt-LT" b="1" dirty="0"/>
              <a:t>4</a:t>
            </a:r>
            <a:r>
              <a:rPr lang="lt-LT" b="1" dirty="0">
                <a:solidFill>
                  <a:srgbClr val="FF0000"/>
                </a:solidFill>
              </a:rPr>
              <a:t> </a:t>
            </a:r>
            <a:r>
              <a:rPr lang="lt-LT" b="1" dirty="0"/>
              <a:t>ANK </a:t>
            </a:r>
            <a:r>
              <a:rPr lang="lt-LT" dirty="0"/>
              <a:t>protokolai.</a:t>
            </a:r>
          </a:p>
          <a:p>
            <a:pPr algn="just"/>
            <a:endParaRPr lang="lt-LT" dirty="0"/>
          </a:p>
          <a:p>
            <a:pPr algn="just"/>
            <a:endParaRPr lang="lt-LT" dirty="0"/>
          </a:p>
          <a:p>
            <a:pPr marL="0" indent="0">
              <a:buNone/>
            </a:pPr>
            <a:endParaRPr lang="lt-LT" dirty="0"/>
          </a:p>
          <a:p>
            <a:endParaRPr lang="lt-LT" dirty="0"/>
          </a:p>
          <a:p>
            <a:endParaRPr lang="lt-LT" dirty="0"/>
          </a:p>
        </p:txBody>
      </p:sp>
    </p:spTree>
    <p:extLst>
      <p:ext uri="{BB962C8B-B14F-4D97-AF65-F5344CB8AC3E}">
        <p14:creationId xmlns:p14="http://schemas.microsoft.com/office/powerpoint/2010/main" val="3113508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a:xfrm>
            <a:off x="827584" y="260648"/>
            <a:ext cx="7344816" cy="720080"/>
          </a:xfrm>
          <a:ln>
            <a:noFill/>
          </a:ln>
        </p:spPr>
        <p:txBody>
          <a:bodyPr>
            <a:normAutofit/>
          </a:bodyPr>
          <a:lstStyle/>
          <a:p>
            <a:pPr algn="ctr"/>
            <a:r>
              <a:rPr lang="lt-LT" sz="2800" dirty="0">
                <a:solidFill>
                  <a:srgbClr val="760000"/>
                </a:solidFill>
                <a:latin typeface="Arial" panose="020B0604020202020204" pitchFamily="34" charset="0"/>
                <a:cs typeface="Arial" panose="020B0604020202020204" pitchFamily="34" charset="0"/>
              </a:rPr>
              <a:t>ALEKSOTO SENIŪNIJOS VIZIJA</a:t>
            </a:r>
            <a:endParaRPr lang="lt-LT" sz="2800" dirty="0">
              <a:solidFill>
                <a:srgbClr val="760000"/>
              </a:solidFill>
            </a:endParaRPr>
          </a:p>
        </p:txBody>
      </p:sp>
      <p:sp>
        <p:nvSpPr>
          <p:cNvPr id="3" name="Turinio vietos rezervavimo ženklas 2"/>
          <p:cNvSpPr>
            <a:spLocks noGrp="1"/>
          </p:cNvSpPr>
          <p:nvPr>
            <p:ph sz="quarter" idx="1"/>
          </p:nvPr>
        </p:nvSpPr>
        <p:spPr>
          <a:xfrm>
            <a:off x="852289" y="1988840"/>
            <a:ext cx="7056784" cy="3600400"/>
          </a:xfrm>
        </p:spPr>
        <p:txBody>
          <a:bodyPr>
            <a:normAutofit/>
          </a:bodyPr>
          <a:lstStyle/>
          <a:p>
            <a:pPr marL="0" indent="0" algn="just">
              <a:buNone/>
            </a:pPr>
            <a:r>
              <a:rPr lang="lt-LT" altLang="lt-LT" dirty="0">
                <a:cs typeface="Arial" charset="0"/>
              </a:rPr>
              <a:t>	Aleksoto seniūnija – administracinis vienetas, plėtojantis vietos savivaldą kaip demokratinės valstybės raidos pagrindą, kokybiškai teikiantis viešojo administravimo paslaugas, seniūnijos teritorijoje siekia puoselėti ir gražinti gyvenamąją aplinką.</a:t>
            </a:r>
          </a:p>
          <a:p>
            <a:pPr marL="0" indent="0">
              <a:buNone/>
            </a:pPr>
            <a:endParaRPr lang="lt-LT" sz="2400" dirty="0"/>
          </a:p>
        </p:txBody>
      </p:sp>
    </p:spTree>
    <p:extLst>
      <p:ext uri="{BB962C8B-B14F-4D97-AF65-F5344CB8AC3E}">
        <p14:creationId xmlns:p14="http://schemas.microsoft.com/office/powerpoint/2010/main" val="2293701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ramikale\Desktop\Paveikslėlis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0"/>
            <a:ext cx="941046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Antraštė 1"/>
          <p:cNvSpPr>
            <a:spLocks noGrp="1"/>
          </p:cNvSpPr>
          <p:nvPr>
            <p:ph type="title"/>
          </p:nvPr>
        </p:nvSpPr>
        <p:spPr>
          <a:xfrm>
            <a:off x="336612" y="275329"/>
            <a:ext cx="8121080" cy="710952"/>
          </a:xfrm>
        </p:spPr>
        <p:txBody>
          <a:bodyPr>
            <a:noAutofit/>
          </a:bodyPr>
          <a:lstStyle/>
          <a:p>
            <a:pPr algn="ctr"/>
            <a:r>
              <a:rPr lang="lt-LT" sz="2800" dirty="0">
                <a:solidFill>
                  <a:srgbClr val="760000"/>
                </a:solidFill>
                <a:latin typeface="Arial" panose="020B0604020202020204" pitchFamily="34" charset="0"/>
                <a:ea typeface="Verdana" panose="020B0604030504040204" pitchFamily="34" charset="0"/>
                <a:cs typeface="Arial" panose="020B0604020202020204" pitchFamily="34" charset="0"/>
              </a:rPr>
              <a:t>SENIŪNIJOS </a:t>
            </a:r>
            <a:br>
              <a:rPr lang="lt-LT" sz="2800" dirty="0">
                <a:solidFill>
                  <a:srgbClr val="760000"/>
                </a:solidFill>
                <a:latin typeface="Arial" panose="020B0604020202020204" pitchFamily="34" charset="0"/>
                <a:ea typeface="Verdana" panose="020B0604030504040204" pitchFamily="34" charset="0"/>
                <a:cs typeface="Arial" panose="020B0604020202020204" pitchFamily="34" charset="0"/>
              </a:rPr>
            </a:br>
            <a:r>
              <a:rPr lang="lt-LT" sz="2800" dirty="0">
                <a:solidFill>
                  <a:srgbClr val="760000"/>
                </a:solidFill>
                <a:latin typeface="Arial" panose="020B0604020202020204" pitchFamily="34" charset="0"/>
                <a:ea typeface="Verdana" panose="020B0604030504040204" pitchFamily="34" charset="0"/>
                <a:cs typeface="Arial" panose="020B0604020202020204" pitchFamily="34" charset="0"/>
              </a:rPr>
              <a:t>BIUDŽETAS</a:t>
            </a:r>
          </a:p>
        </p:txBody>
      </p:sp>
      <p:sp>
        <p:nvSpPr>
          <p:cNvPr id="3" name="Turinio vietos rezervavimo ženklas 2"/>
          <p:cNvSpPr>
            <a:spLocks noGrp="1"/>
          </p:cNvSpPr>
          <p:nvPr>
            <p:ph sz="quarter" idx="1"/>
          </p:nvPr>
        </p:nvSpPr>
        <p:spPr>
          <a:xfrm>
            <a:off x="539552" y="1052736"/>
            <a:ext cx="8208912" cy="5328592"/>
          </a:xfrm>
        </p:spPr>
        <p:txBody>
          <a:bodyPr>
            <a:normAutofit fontScale="92500" lnSpcReduction="10000"/>
          </a:bodyPr>
          <a:lstStyle/>
          <a:p>
            <a:pPr marL="0" indent="0" algn="just">
              <a:buNone/>
            </a:pPr>
            <a:endParaRPr lang="lt-LT" sz="2000" dirty="0">
              <a:latin typeface="Arial" panose="020B0604020202020204" pitchFamily="34" charset="0"/>
              <a:cs typeface="Arial" panose="020B0604020202020204" pitchFamily="34" charset="0"/>
            </a:endParaRPr>
          </a:p>
          <a:p>
            <a:pPr algn="just"/>
            <a:r>
              <a:rPr lang="fi-FI" sz="2000" dirty="0">
                <a:effectLst>
                  <a:outerShdw blurRad="38100" dist="38100" dir="2700000" algn="tl">
                    <a:srgbClr val="000000">
                      <a:alpha val="43137"/>
                    </a:srgbClr>
                  </a:outerShdw>
                </a:effectLst>
              </a:rPr>
              <a:t>202</a:t>
            </a:r>
            <a:r>
              <a:rPr lang="lt-LT" sz="2000" dirty="0">
                <a:effectLst>
                  <a:outerShdw blurRad="38100" dist="38100" dir="2700000" algn="tl">
                    <a:srgbClr val="000000">
                      <a:alpha val="43137"/>
                    </a:srgbClr>
                  </a:outerShdw>
                </a:effectLst>
              </a:rPr>
              <a:t>4</a:t>
            </a:r>
            <a:r>
              <a:rPr lang="fi-FI" sz="2000" dirty="0">
                <a:effectLst>
                  <a:outerShdw blurRad="38100" dist="38100" dir="2700000" algn="tl">
                    <a:srgbClr val="000000">
                      <a:alpha val="43137"/>
                    </a:srgbClr>
                  </a:outerShdw>
                </a:effectLst>
              </a:rPr>
              <a:t> metais seniūnijai </a:t>
            </a:r>
            <a:r>
              <a:rPr lang="lt-LT" sz="2000" dirty="0">
                <a:effectLst>
                  <a:outerShdw blurRad="38100" dist="38100" dir="2700000" algn="tl">
                    <a:srgbClr val="000000">
                      <a:alpha val="43137"/>
                    </a:srgbClr>
                  </a:outerShdw>
                </a:effectLst>
              </a:rPr>
              <a:t>buvo </a:t>
            </a:r>
            <a:r>
              <a:rPr lang="fi-FI" sz="2000" dirty="0">
                <a:effectLst>
                  <a:outerShdw blurRad="38100" dist="38100" dir="2700000" algn="tl">
                    <a:srgbClr val="000000">
                      <a:alpha val="43137"/>
                    </a:srgbClr>
                  </a:outerShdw>
                </a:effectLst>
              </a:rPr>
              <a:t>skirta – 13</a:t>
            </a:r>
            <a:r>
              <a:rPr lang="lt-LT" sz="2000" dirty="0">
                <a:effectLst>
                  <a:outerShdw blurRad="38100" dist="38100" dir="2700000" algn="tl">
                    <a:srgbClr val="000000">
                      <a:alpha val="43137"/>
                    </a:srgbClr>
                  </a:outerShdw>
                </a:effectLst>
              </a:rPr>
              <a:t>63</a:t>
            </a:r>
            <a:r>
              <a:rPr lang="fi-FI" sz="2000" dirty="0">
                <a:effectLst>
                  <a:outerShdw blurRad="38100" dist="38100" dir="2700000" algn="tl">
                    <a:srgbClr val="000000">
                      <a:alpha val="43137"/>
                    </a:srgbClr>
                  </a:outerShdw>
                </a:effectLst>
              </a:rPr>
              <a:t> eurų</a:t>
            </a:r>
            <a:r>
              <a:rPr lang="lt-LT" sz="2000" dirty="0"/>
              <a:t>.</a:t>
            </a:r>
          </a:p>
          <a:p>
            <a:pPr marL="0" indent="0" algn="just">
              <a:buNone/>
            </a:pPr>
            <a:endParaRPr lang="lt-LT" sz="1050" dirty="0">
              <a:solidFill>
                <a:srgbClr val="FF0000"/>
              </a:solidFill>
            </a:endParaRPr>
          </a:p>
          <a:p>
            <a:pPr marL="0" indent="0" algn="just">
              <a:lnSpc>
                <a:spcPct val="110000"/>
              </a:lnSpc>
              <a:buNone/>
            </a:pPr>
            <a:r>
              <a:rPr lang="lt-LT" sz="1700" dirty="0"/>
              <a:t>Dalis lėšų panaudotos seniūnijos viešųjų erdvių (parkų, skverų ir kt.) tvarkymui su visuomenei naudingą veiklą atliekančiais asmenimis.  Pirktos darbo priemonės, įrankiai.</a:t>
            </a:r>
          </a:p>
          <a:p>
            <a:pPr marL="0" indent="0" algn="just">
              <a:lnSpc>
                <a:spcPct val="110000"/>
              </a:lnSpc>
              <a:buNone/>
            </a:pPr>
            <a:r>
              <a:rPr lang="lt-LT" sz="1700" dirty="0"/>
              <a:t>Apmokėtos antstolio paslaugos šalinant </a:t>
            </a:r>
            <a:r>
              <a:rPr lang="lt-LT" sz="1700" dirty="0" err="1"/>
              <a:t>svavališkai</a:t>
            </a:r>
            <a:r>
              <a:rPr lang="lt-LT" sz="1700" dirty="0"/>
              <a:t> įrengtą tvorą valstybinėje žemėje Jurginų  gatvėje.</a:t>
            </a:r>
          </a:p>
          <a:p>
            <a:pPr marL="0" indent="0" algn="just">
              <a:lnSpc>
                <a:spcPct val="110000"/>
              </a:lnSpc>
              <a:buNone/>
            </a:pPr>
            <a:r>
              <a:rPr lang="lt-LT" sz="1700" dirty="0"/>
              <a:t>Kita dalis lėšų panaudota seniūnijoje – atliekų išvežimui seniūnijos teritorijoje, BIO tualetų nuomai Aleksoto seniūnijos bendruomenių renginiams.</a:t>
            </a:r>
          </a:p>
          <a:p>
            <a:pPr marL="0" indent="0" algn="just">
              <a:lnSpc>
                <a:spcPct val="110000"/>
              </a:lnSpc>
              <a:buNone/>
            </a:pPr>
            <a:endParaRPr lang="lt-LT" sz="1600" dirty="0">
              <a:solidFill>
                <a:srgbClr val="FF0000"/>
              </a:solidFill>
            </a:endParaRPr>
          </a:p>
          <a:p>
            <a:pPr algn="just"/>
            <a:r>
              <a:rPr lang="lt-LT" sz="2000" dirty="0">
                <a:effectLst>
                  <a:outerShdw blurRad="38100" dist="38100" dir="2700000" algn="tl">
                    <a:srgbClr val="000000">
                      <a:alpha val="43137"/>
                    </a:srgbClr>
                  </a:outerShdw>
                </a:effectLst>
              </a:rPr>
              <a:t>2025 </a:t>
            </a:r>
            <a:r>
              <a:rPr lang="fi-FI" sz="2000" dirty="0">
                <a:effectLst>
                  <a:outerShdw blurRad="38100" dist="38100" dir="2700000" algn="tl">
                    <a:srgbClr val="000000">
                      <a:alpha val="43137"/>
                    </a:srgbClr>
                  </a:outerShdw>
                </a:effectLst>
              </a:rPr>
              <a:t>metais seniūnijai skirta – 13</a:t>
            </a:r>
            <a:r>
              <a:rPr lang="lt-LT" sz="2000" dirty="0">
                <a:effectLst>
                  <a:outerShdw blurRad="38100" dist="38100" dir="2700000" algn="tl">
                    <a:srgbClr val="000000">
                      <a:alpha val="43137"/>
                    </a:srgbClr>
                  </a:outerShdw>
                </a:effectLst>
              </a:rPr>
              <a:t>63</a:t>
            </a:r>
            <a:r>
              <a:rPr lang="fi-FI" sz="2000" dirty="0">
                <a:effectLst>
                  <a:outerShdw blurRad="38100" dist="38100" dir="2700000" algn="tl">
                    <a:srgbClr val="000000">
                      <a:alpha val="43137"/>
                    </a:srgbClr>
                  </a:outerShdw>
                </a:effectLst>
              </a:rPr>
              <a:t> eurų.</a:t>
            </a:r>
            <a:endParaRPr lang="lt-LT" sz="2000" dirty="0">
              <a:effectLst>
                <a:outerShdw blurRad="38100" dist="38100" dir="2700000" algn="tl">
                  <a:srgbClr val="000000">
                    <a:alpha val="43137"/>
                  </a:srgbClr>
                </a:outerShdw>
              </a:effectLst>
            </a:endParaRPr>
          </a:p>
          <a:p>
            <a:pPr marL="0" indent="0" algn="just">
              <a:buNone/>
            </a:pPr>
            <a:r>
              <a:rPr lang="lt-LT" sz="1700" u="sng" dirty="0"/>
              <a:t>Numatytos išlaidos:</a:t>
            </a:r>
            <a:endParaRPr lang="fi-FI" sz="1700" u="sng" dirty="0"/>
          </a:p>
          <a:p>
            <a:pPr marL="0" indent="0" algn="just">
              <a:lnSpc>
                <a:spcPct val="110000"/>
              </a:lnSpc>
              <a:buNone/>
            </a:pPr>
            <a:r>
              <a:rPr lang="lt-LT" sz="1500" dirty="0"/>
              <a:t>Pirštinėms, šiukšlių maišams, VNV darbo įrankių atnaujinimui;</a:t>
            </a:r>
          </a:p>
          <a:p>
            <a:pPr marL="0" indent="0" algn="just">
              <a:lnSpc>
                <a:spcPct val="110000"/>
              </a:lnSpc>
              <a:buNone/>
            </a:pPr>
            <a:r>
              <a:rPr lang="lt-LT" sz="1500" dirty="0"/>
              <a:t>Atliekų išvežimui, konteinerio pastatymui ir išvežimui, BIO tualetui renginiams;</a:t>
            </a:r>
          </a:p>
          <a:p>
            <a:pPr marL="0" indent="0" algn="just">
              <a:lnSpc>
                <a:spcPct val="110000"/>
              </a:lnSpc>
              <a:buNone/>
            </a:pPr>
            <a:r>
              <a:rPr lang="lt-LT" sz="1500" dirty="0"/>
              <a:t>Atminimo dovanėlėms, suvenyrams;</a:t>
            </a:r>
          </a:p>
          <a:p>
            <a:pPr marL="0" indent="0" algn="just">
              <a:lnSpc>
                <a:spcPct val="110000"/>
              </a:lnSpc>
              <a:buNone/>
            </a:pPr>
            <a:r>
              <a:rPr lang="lt-LT" sz="1500" dirty="0"/>
              <a:t>Antstolio paslaugoms.	</a:t>
            </a:r>
            <a:r>
              <a:rPr lang="lt-LT" sz="2000" dirty="0">
                <a:solidFill>
                  <a:srgbClr val="FF0000"/>
                </a:solidFill>
              </a:rPr>
              <a:t>			</a:t>
            </a:r>
          </a:p>
          <a:p>
            <a:endParaRPr lang="lt-LT" dirty="0"/>
          </a:p>
        </p:txBody>
      </p:sp>
    </p:spTree>
    <p:extLst>
      <p:ext uri="{BB962C8B-B14F-4D97-AF65-F5344CB8AC3E}">
        <p14:creationId xmlns:p14="http://schemas.microsoft.com/office/powerpoint/2010/main" val="2519301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1000"/>
                                        <p:tgtEl>
                                          <p:spTgt spid="3">
                                            <p:txEl>
                                              <p:pRg st="9" end="9"/>
                                            </p:txEl>
                                          </p:spTgt>
                                        </p:tgtEl>
                                      </p:cBhvr>
                                    </p:animEffect>
                                    <p:anim calcmode="lin" valueType="num">
                                      <p:cBhvr>
                                        <p:cTn id="34"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9" end="9"/>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fade">
                                      <p:cBhvr>
                                        <p:cTn id="38" dur="1000"/>
                                        <p:tgtEl>
                                          <p:spTgt spid="3">
                                            <p:txEl>
                                              <p:pRg st="10" end="10"/>
                                            </p:txEl>
                                          </p:spTgt>
                                        </p:tgtEl>
                                      </p:cBhvr>
                                    </p:animEffect>
                                    <p:anim calcmode="lin" valueType="num">
                                      <p:cBhvr>
                                        <p:cTn id="39"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fade">
                                      <p:cBhvr>
                                        <p:cTn id="43" dur="1000"/>
                                        <p:tgtEl>
                                          <p:spTgt spid="3">
                                            <p:txEl>
                                              <p:pRg st="11" end="11"/>
                                            </p:txEl>
                                          </p:spTgt>
                                        </p:tgtEl>
                                      </p:cBhvr>
                                    </p:animEffect>
                                    <p:anim calcmode="lin" valueType="num">
                                      <p:cBhvr>
                                        <p:cTn id="44"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12" end="12"/>
                                            </p:txEl>
                                          </p:spTgt>
                                        </p:tgtEl>
                                        <p:attrNameLst>
                                          <p:attrName>style.visibility</p:attrName>
                                        </p:attrNameLst>
                                      </p:cBhvr>
                                      <p:to>
                                        <p:strVal val="visible"/>
                                      </p:to>
                                    </p:set>
                                    <p:animEffect transition="in" filter="fade">
                                      <p:cBhvr>
                                        <p:cTn id="48" dur="1000"/>
                                        <p:tgtEl>
                                          <p:spTgt spid="3">
                                            <p:txEl>
                                              <p:pRg st="12" end="12"/>
                                            </p:txEl>
                                          </p:spTgt>
                                        </p:tgtEl>
                                      </p:cBhvr>
                                    </p:animEffect>
                                    <p:anim calcmode="lin" valueType="num">
                                      <p:cBhvr>
                                        <p:cTn id="49"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83568" y="188640"/>
            <a:ext cx="7467600" cy="1143000"/>
          </a:xfrm>
        </p:spPr>
        <p:txBody>
          <a:bodyPr>
            <a:normAutofit/>
          </a:bodyPr>
          <a:lstStyle/>
          <a:p>
            <a:pPr algn="ctr"/>
            <a:r>
              <a:rPr lang="lt-LT" sz="2400" dirty="0">
                <a:solidFill>
                  <a:srgbClr val="760000"/>
                </a:solidFill>
                <a:latin typeface="Arial" panose="020B0604020202020204" pitchFamily="34" charset="0"/>
                <a:cs typeface="Arial" panose="020B0604020202020204" pitchFamily="34" charset="0"/>
              </a:rPr>
              <a:t>2025 METAIS </a:t>
            </a:r>
            <a:r>
              <a:rPr lang="lt-LT" sz="2400" u="sng" dirty="0">
                <a:solidFill>
                  <a:srgbClr val="760000"/>
                </a:solidFill>
                <a:latin typeface="Arial" panose="020B0604020202020204" pitchFamily="34" charset="0"/>
                <a:cs typeface="Arial" panose="020B0604020202020204" pitchFamily="34" charset="0"/>
              </a:rPr>
              <a:t>PLANUOJAMI ATLIKTI </a:t>
            </a:r>
            <a:r>
              <a:rPr lang="lt-LT" sz="2400" dirty="0">
                <a:solidFill>
                  <a:srgbClr val="760000"/>
                </a:solidFill>
                <a:latin typeface="Arial" panose="020B0604020202020204" pitchFamily="34" charset="0"/>
                <a:cs typeface="Arial" panose="020B0604020202020204" pitchFamily="34" charset="0"/>
              </a:rPr>
              <a:t>SVARBIAUSI SENIŪNIJOS DARBAI</a:t>
            </a:r>
          </a:p>
        </p:txBody>
      </p:sp>
      <p:sp>
        <p:nvSpPr>
          <p:cNvPr id="3" name="Turinio vietos rezervavimo ženklas 2"/>
          <p:cNvSpPr>
            <a:spLocks noGrp="1"/>
          </p:cNvSpPr>
          <p:nvPr>
            <p:ph sz="quarter" idx="1"/>
          </p:nvPr>
        </p:nvSpPr>
        <p:spPr>
          <a:xfrm>
            <a:off x="683568" y="1331640"/>
            <a:ext cx="7632848" cy="5913784"/>
          </a:xfrm>
        </p:spPr>
        <p:txBody>
          <a:bodyPr>
            <a:noAutofit/>
          </a:bodyPr>
          <a:lstStyle/>
          <a:p>
            <a:pPr marL="0" indent="0">
              <a:buNone/>
            </a:pPr>
            <a:endParaRPr lang="lt-LT" sz="1400" dirty="0"/>
          </a:p>
          <a:p>
            <a:pPr algn="just">
              <a:lnSpc>
                <a:spcPct val="120000"/>
              </a:lnSpc>
            </a:pPr>
            <a:r>
              <a:rPr lang="lt-LT" sz="1400" dirty="0">
                <a:solidFill>
                  <a:schemeClr val="tx1">
                    <a:lumMod val="95000"/>
                    <a:lumOff val="5000"/>
                  </a:schemeClr>
                </a:solidFill>
                <a:cs typeface="Arial" panose="020B0604020202020204" pitchFamily="34" charset="0"/>
              </a:rPr>
              <a:t>Atlikti 250 statinių patikrinimų. Atnaujinti seniūnijos informacinį bazinį katalogą </a:t>
            </a:r>
            <a:r>
              <a:rPr lang="lt-LT" sz="1400" dirty="0" err="1">
                <a:solidFill>
                  <a:schemeClr val="tx1">
                    <a:lumMod val="95000"/>
                    <a:lumOff val="5000"/>
                  </a:schemeClr>
                </a:solidFill>
                <a:cs typeface="Arial" panose="020B0604020202020204" pitchFamily="34" charset="0"/>
              </a:rPr>
              <a:t>ArcGIS</a:t>
            </a:r>
            <a:r>
              <a:rPr lang="lt-LT" sz="1400" dirty="0">
                <a:solidFill>
                  <a:schemeClr val="tx1">
                    <a:lumMod val="95000"/>
                    <a:lumOff val="5000"/>
                  </a:schemeClr>
                </a:solidFill>
                <a:cs typeface="Arial" panose="020B0604020202020204" pitchFamily="34" charset="0"/>
              </a:rPr>
              <a:t> elektroniniame žemėlapyje. Pildyti statinių naudotojų sąrašą (žurnalą).</a:t>
            </a:r>
          </a:p>
          <a:p>
            <a:pPr algn="just">
              <a:lnSpc>
                <a:spcPct val="120000"/>
              </a:lnSpc>
            </a:pPr>
            <a:r>
              <a:rPr lang="lt-LT" sz="1400" dirty="0">
                <a:solidFill>
                  <a:schemeClr val="tx1">
                    <a:lumMod val="95000"/>
                    <a:lumOff val="5000"/>
                  </a:schemeClr>
                </a:solidFill>
                <a:cs typeface="Arial" panose="020B0604020202020204" pitchFamily="34" charset="0"/>
              </a:rPr>
              <a:t>Sudaryti apleisto ar neprižiūrimo nekilnojamojo turto sąrašą padidinto nekilnojamojo turto mokesčio taikymui. Teisės aktų nustatytomis tvarkomis ir terminais parengti ir pateikti visus reikiamus dokumentus procedūrų taikymui.</a:t>
            </a:r>
          </a:p>
          <a:p>
            <a:pPr algn="just">
              <a:lnSpc>
                <a:spcPct val="120000"/>
              </a:lnSpc>
            </a:pPr>
            <a:r>
              <a:rPr lang="lt-LT" sz="1400" dirty="0">
                <a:solidFill>
                  <a:schemeClr val="tx1">
                    <a:lumMod val="95000"/>
                    <a:lumOff val="5000"/>
                  </a:schemeClr>
                </a:solidFill>
                <a:cs typeface="Arial" panose="020B0604020202020204" pitchFamily="34" charset="0"/>
              </a:rPr>
              <a:t>Inicijuoti apleistų, neprižiūrimų žemės sklypų, padidinto turto mokesčių tarifų taikymui, sąrašą. Iki birželio 1 dienos sudaryti pradinį Nenaudojamos žemės sąrašą ir informuoti savininkus apie Miesto tvarkymo taisyklių nesilaikymą. Atlikus pakartotinus patikrinimus, ne vėliau kaip iki rugpjūčio 20 d. dienos sudaryti ir teikti siūlymus Finansų ir ekonomikos skyriui dėl padidinto turto mokesčio tarifo taikymo sklypų savininkams.</a:t>
            </a:r>
          </a:p>
          <a:p>
            <a:pPr algn="just">
              <a:lnSpc>
                <a:spcPct val="120000"/>
              </a:lnSpc>
            </a:pPr>
            <a:r>
              <a:rPr lang="lt-LT" sz="1400" dirty="0">
                <a:solidFill>
                  <a:schemeClr val="tx1">
                    <a:lumMod val="95000"/>
                    <a:lumOff val="5000"/>
                  </a:schemeClr>
                </a:solidFill>
                <a:cs typeface="Arial" panose="020B0604020202020204" pitchFamily="34" charset="0"/>
              </a:rPr>
              <a:t>Atlikti daugiabučių gyvenamųjų namų priklausinių (sandėliukų, garažų) STP patikras, (ne-)nustačius jų savininkus inicijuoti šių statinių šalinimo/atnaujinimo procedūras.</a:t>
            </a:r>
          </a:p>
          <a:p>
            <a:pPr algn="just">
              <a:lnSpc>
                <a:spcPct val="120000"/>
              </a:lnSpc>
            </a:pPr>
            <a:r>
              <a:rPr lang="lt-LT" sz="1400" dirty="0">
                <a:solidFill>
                  <a:schemeClr val="tx1">
                    <a:lumMod val="95000"/>
                    <a:lumOff val="5000"/>
                  </a:schemeClr>
                </a:solidFill>
                <a:cs typeface="Arial" panose="020B0604020202020204" pitchFamily="34" charset="0"/>
              </a:rPr>
              <a:t>Siekti, kad elektroninių deklaracijų (elektroniniu būdu suteiktų paslaugų) kiekis būtų 1,5% didesnis nei 2024 metais.</a:t>
            </a:r>
          </a:p>
        </p:txBody>
      </p:sp>
    </p:spTree>
    <p:extLst>
      <p:ext uri="{BB962C8B-B14F-4D97-AF65-F5344CB8AC3E}">
        <p14:creationId xmlns:p14="http://schemas.microsoft.com/office/powerpoint/2010/main" val="2215179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
          </p:nvPr>
        </p:nvSpPr>
        <p:spPr>
          <a:xfrm>
            <a:off x="1619672" y="908720"/>
            <a:ext cx="5976664" cy="2088232"/>
          </a:xfrm>
        </p:spPr>
        <p:txBody>
          <a:bodyPr>
            <a:normAutofit fontScale="92500" lnSpcReduction="10000"/>
          </a:bodyPr>
          <a:lstStyle/>
          <a:p>
            <a:pPr marL="0" indent="0" algn="ctr">
              <a:buNone/>
            </a:pPr>
            <a:endParaRPr lang="en-US" sz="2800" b="1" i="1" cap="all" dirty="0">
              <a:solidFill>
                <a:srgbClr val="760000"/>
              </a:solidFill>
              <a:latin typeface="Arial" panose="020B0604020202020204" pitchFamily="34" charset="0"/>
              <a:cs typeface="Arial" panose="020B0604020202020204" pitchFamily="34" charset="0"/>
            </a:endParaRPr>
          </a:p>
          <a:p>
            <a:pPr marL="0" indent="0" algn="ctr">
              <a:buNone/>
            </a:pPr>
            <a:endParaRPr lang="en-US" sz="2800" b="1" i="1" cap="all" dirty="0">
              <a:solidFill>
                <a:srgbClr val="760000"/>
              </a:solidFill>
              <a:latin typeface="Arial" panose="020B0604020202020204" pitchFamily="34" charset="0"/>
              <a:cs typeface="Arial" panose="020B0604020202020204" pitchFamily="34" charset="0"/>
            </a:endParaRPr>
          </a:p>
          <a:p>
            <a:pPr marL="0" indent="0" algn="ctr">
              <a:buNone/>
            </a:pPr>
            <a:endParaRPr lang="en-US" sz="3600" b="1" i="1" cap="all" dirty="0">
              <a:solidFill>
                <a:srgbClr val="760000"/>
              </a:solidFill>
              <a:latin typeface="Arial" panose="020B0604020202020204" pitchFamily="34" charset="0"/>
              <a:cs typeface="Arial" panose="020B0604020202020204" pitchFamily="34" charset="0"/>
            </a:endParaRPr>
          </a:p>
          <a:p>
            <a:pPr marL="0" indent="0" algn="ctr">
              <a:buNone/>
            </a:pPr>
            <a:r>
              <a:rPr lang="lt-LT" sz="4000" b="1" i="1" cap="all" dirty="0">
                <a:solidFill>
                  <a:srgbClr val="760000"/>
                </a:solidFill>
                <a:latin typeface="Arial" panose="020B0604020202020204" pitchFamily="34" charset="0"/>
                <a:cs typeface="Arial" panose="020B0604020202020204" pitchFamily="34" charset="0"/>
              </a:rPr>
              <a:t>AČIŪ UŽ Dėmesį</a:t>
            </a:r>
            <a:r>
              <a:rPr lang="en-US" sz="4000" b="1" i="1" cap="all" dirty="0">
                <a:solidFill>
                  <a:srgbClr val="760000"/>
                </a:solidFill>
                <a:latin typeface="Arial" panose="020B0604020202020204" pitchFamily="34" charset="0"/>
                <a:cs typeface="Arial" panose="020B0604020202020204" pitchFamily="34" charset="0"/>
              </a:rPr>
              <a:t>!</a:t>
            </a:r>
            <a:endParaRPr lang="lt-LT" sz="4000" b="1" i="1" cap="all" dirty="0">
              <a:solidFill>
                <a:srgbClr val="760000"/>
              </a:solidFill>
              <a:latin typeface="Arial" panose="020B0604020202020204" pitchFamily="34" charset="0"/>
              <a:cs typeface="Arial" panose="020B0604020202020204" pitchFamily="34" charset="0"/>
            </a:endParaRPr>
          </a:p>
          <a:p>
            <a:pPr marL="0" indent="0" algn="ctr">
              <a:buNone/>
            </a:pPr>
            <a:endParaRPr lang="lt-LT" sz="4000" b="1" i="1" cap="all" dirty="0">
              <a:solidFill>
                <a:srgbClr val="760000"/>
              </a:solidFill>
              <a:latin typeface="Arial" panose="020B0604020202020204" pitchFamily="34" charset="0"/>
              <a:cs typeface="Arial" panose="020B0604020202020204" pitchFamily="34" charset="0"/>
            </a:endParaRPr>
          </a:p>
          <a:p>
            <a:pPr marL="0" indent="0" algn="ctr">
              <a:buNone/>
            </a:pPr>
            <a:endParaRPr lang="lt-LT" sz="4000" b="1" i="1" cap="all" dirty="0">
              <a:solidFill>
                <a:srgbClr val="760000"/>
              </a:solidFill>
              <a:latin typeface="Arial" panose="020B0604020202020204" pitchFamily="34" charset="0"/>
              <a:cs typeface="Arial" panose="020B0604020202020204" pitchFamily="34" charset="0"/>
            </a:endParaRPr>
          </a:p>
          <a:p>
            <a:pPr marL="0" indent="0" algn="ctr">
              <a:buNone/>
            </a:pPr>
            <a:endParaRPr lang="lt-LT" sz="4000" b="1" i="1" cap="all" dirty="0">
              <a:solidFill>
                <a:srgbClr val="760000"/>
              </a:solidFill>
              <a:latin typeface="Arial" panose="020B0604020202020204" pitchFamily="34" charset="0"/>
              <a:cs typeface="Arial" panose="020B0604020202020204" pitchFamily="34" charset="0"/>
            </a:endParaRPr>
          </a:p>
          <a:p>
            <a:pPr marL="0" indent="0" algn="ctr">
              <a:buNone/>
            </a:pPr>
            <a:endParaRPr lang="lt-LT" sz="4000" b="1" i="1" cap="all" dirty="0">
              <a:solidFill>
                <a:srgbClr val="760000"/>
              </a:solidFill>
              <a:latin typeface="Arial" panose="020B0604020202020204" pitchFamily="34" charset="0"/>
              <a:cs typeface="Arial" panose="020B0604020202020204" pitchFamily="34" charset="0"/>
            </a:endParaRPr>
          </a:p>
          <a:p>
            <a:pPr marL="0" indent="0" algn="ctr">
              <a:buNone/>
            </a:pPr>
            <a:endParaRPr lang="lt-LT" sz="4000" i="1" dirty="0"/>
          </a:p>
        </p:txBody>
      </p:sp>
      <p:sp>
        <p:nvSpPr>
          <p:cNvPr id="5" name="AutoShape 2" descr="Išskirtinis reginys: įvairiomis spalvomis nušvito Aleksoto panorama - Kas  vyksta Kau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lt-LT"/>
          </a:p>
        </p:txBody>
      </p:sp>
    </p:spTree>
    <p:extLst>
      <p:ext uri="{BB962C8B-B14F-4D97-AF65-F5344CB8AC3E}">
        <p14:creationId xmlns:p14="http://schemas.microsoft.com/office/powerpoint/2010/main" val="22847038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99592" y="332656"/>
            <a:ext cx="7272808" cy="1035571"/>
          </a:xfrm>
        </p:spPr>
        <p:txBody>
          <a:bodyPr>
            <a:noAutofit/>
          </a:bodyPr>
          <a:lstStyle/>
          <a:p>
            <a:pPr algn="ctr"/>
            <a:br>
              <a:rPr lang="lt-LT" sz="2800" b="1" dirty="0">
                <a:solidFill>
                  <a:schemeClr val="tx2">
                    <a:lumMod val="75000"/>
                  </a:schemeClr>
                </a:solidFill>
                <a:latin typeface="Arial" panose="020B0604020202020204" pitchFamily="34" charset="0"/>
                <a:cs typeface="Arial" panose="020B0604020202020204" pitchFamily="34" charset="0"/>
              </a:rPr>
            </a:br>
            <a:br>
              <a:rPr lang="lt-LT" sz="3200" b="1" dirty="0">
                <a:solidFill>
                  <a:schemeClr val="tx2">
                    <a:lumMod val="75000"/>
                  </a:schemeClr>
                </a:solidFill>
                <a:latin typeface="Arial" panose="020B0604020202020204" pitchFamily="34" charset="0"/>
                <a:cs typeface="Arial" panose="020B0604020202020204" pitchFamily="34" charset="0"/>
              </a:rPr>
            </a:br>
            <a:r>
              <a:rPr lang="lt-LT" sz="3200" dirty="0">
                <a:solidFill>
                  <a:srgbClr val="760000"/>
                </a:solidFill>
                <a:latin typeface="Arial" panose="020B0604020202020204" pitchFamily="34" charset="0"/>
                <a:cs typeface="Arial" panose="020B0604020202020204" pitchFamily="34" charset="0"/>
              </a:rPr>
              <a:t>SVARBIAUSI ALEKSOTO SENIŪNIJOS UŽDAVINIAI:</a:t>
            </a:r>
            <a:endParaRPr lang="en-US" sz="3200" dirty="0">
              <a:solidFill>
                <a:srgbClr val="760000"/>
              </a:solidFill>
              <a:latin typeface="Arial" panose="020B0604020202020204" pitchFamily="34" charset="0"/>
              <a:cs typeface="Arial" panose="020B0604020202020204" pitchFamily="34" charset="0"/>
            </a:endParaRPr>
          </a:p>
        </p:txBody>
      </p:sp>
      <p:sp>
        <p:nvSpPr>
          <p:cNvPr id="3" name="Turinio vietos rezervavimo ženklas 2"/>
          <p:cNvSpPr>
            <a:spLocks noGrp="1"/>
          </p:cNvSpPr>
          <p:nvPr>
            <p:ph sz="quarter" idx="1"/>
          </p:nvPr>
        </p:nvSpPr>
        <p:spPr>
          <a:xfrm>
            <a:off x="467544" y="1772816"/>
            <a:ext cx="7992888" cy="4001729"/>
          </a:xfrm>
        </p:spPr>
        <p:txBody>
          <a:bodyPr>
            <a:normAutofit/>
          </a:bodyPr>
          <a:lstStyle/>
          <a:p>
            <a:pPr marL="0" indent="0">
              <a:buNone/>
            </a:pPr>
            <a:endParaRPr lang="lt-LT" sz="2000" b="1" dirty="0">
              <a:solidFill>
                <a:schemeClr val="tx2">
                  <a:lumMod val="75000"/>
                </a:schemeClr>
              </a:solidFill>
              <a:ea typeface="Verdana" pitchFamily="34" charset="0"/>
              <a:cs typeface="Verdana" pitchFamily="34" charset="0"/>
            </a:endParaRPr>
          </a:p>
          <a:p>
            <a:pPr algn="just">
              <a:buFont typeface="Courier New" panose="02070309020205020404" pitchFamily="49" charset="0"/>
              <a:buChar char="o"/>
              <a:defRPr/>
            </a:pPr>
            <a:r>
              <a:rPr lang="lt-LT" sz="2000" dirty="0">
                <a:cs typeface="Arial" panose="020B0604020202020204" pitchFamily="34" charset="0"/>
              </a:rPr>
              <a:t>Siekti užtikrinti gyventojų socialinę ir ekonominę gerovę; </a:t>
            </a:r>
          </a:p>
          <a:p>
            <a:pPr algn="just">
              <a:buFont typeface="Courier New" panose="02070309020205020404" pitchFamily="49" charset="0"/>
              <a:buChar char="o"/>
              <a:defRPr/>
            </a:pPr>
            <a:endParaRPr lang="lt-LT" sz="2000" dirty="0">
              <a:cs typeface="Arial" panose="020B0604020202020204" pitchFamily="34" charset="0"/>
            </a:endParaRPr>
          </a:p>
          <a:p>
            <a:pPr algn="just">
              <a:buFont typeface="Courier New" panose="02070309020205020404" pitchFamily="49" charset="0"/>
              <a:buChar char="o"/>
              <a:defRPr/>
            </a:pPr>
            <a:r>
              <a:rPr lang="lt-LT" sz="2000" dirty="0">
                <a:cs typeface="Arial" panose="020B0604020202020204" pitchFamily="34" charset="0"/>
              </a:rPr>
              <a:t>Skatinti gyventojus dalyvauti vietos savivaldos procese;</a:t>
            </a:r>
          </a:p>
          <a:p>
            <a:pPr algn="just">
              <a:buFont typeface="Courier New" panose="02070309020205020404" pitchFamily="49" charset="0"/>
              <a:buChar char="o"/>
              <a:defRPr/>
            </a:pPr>
            <a:endParaRPr lang="lt-LT" sz="2000" dirty="0">
              <a:cs typeface="Arial" panose="020B0604020202020204" pitchFamily="34" charset="0"/>
            </a:endParaRPr>
          </a:p>
          <a:p>
            <a:pPr algn="just">
              <a:buFont typeface="Courier New" panose="02070309020205020404" pitchFamily="49" charset="0"/>
              <a:buChar char="o"/>
              <a:defRPr/>
            </a:pPr>
            <a:r>
              <a:rPr lang="lt-LT" sz="2000" dirty="0">
                <a:cs typeface="Arial" panose="020B0604020202020204" pitchFamily="34" charset="0"/>
              </a:rPr>
              <a:t>Stiprinti bendruomeninius ryšius.</a:t>
            </a:r>
          </a:p>
          <a:p>
            <a:pPr marL="0" indent="0">
              <a:buNone/>
            </a:pPr>
            <a:endParaRPr lang="lt-LT" sz="2000" b="1" dirty="0">
              <a:solidFill>
                <a:schemeClr val="tx2"/>
              </a:solidFill>
              <a:latin typeface="Arial" panose="020B0604020202020204" pitchFamily="34" charset="0"/>
              <a:ea typeface="Verdana" panose="020B0604030504040204" pitchFamily="34" charset="0"/>
              <a:cs typeface="Arial" panose="020B0604020202020204" pitchFamily="34" charset="0"/>
            </a:endParaRPr>
          </a:p>
          <a:p>
            <a:pPr>
              <a:buFont typeface="Wingdings" panose="05000000000000000000" pitchFamily="2" charset="2"/>
              <a:buChar char="Ø"/>
            </a:pPr>
            <a:endParaRPr lang="lt-LT" sz="2000" b="1" dirty="0">
              <a:solidFill>
                <a:schemeClr val="tx2">
                  <a:lumMod val="75000"/>
                </a:schemeClr>
              </a:solidFill>
              <a:latin typeface="Verdana" pitchFamily="34" charset="0"/>
              <a:ea typeface="Verdana" pitchFamily="34" charset="0"/>
              <a:cs typeface="Verdana" pitchFamily="34" charset="0"/>
            </a:endParaRPr>
          </a:p>
          <a:p>
            <a:endParaRPr lang="lt-LT" sz="2400" dirty="0"/>
          </a:p>
        </p:txBody>
      </p:sp>
    </p:spTree>
    <p:extLst>
      <p:ext uri="{BB962C8B-B14F-4D97-AF65-F5344CB8AC3E}">
        <p14:creationId xmlns:p14="http://schemas.microsoft.com/office/powerpoint/2010/main" val="2059356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71400"/>
            <a:ext cx="8183880" cy="1051560"/>
          </a:xfrm>
        </p:spPr>
        <p:txBody>
          <a:bodyPr>
            <a:normAutofit/>
          </a:bodyPr>
          <a:lstStyle/>
          <a:p>
            <a:pPr algn="ctr"/>
            <a:r>
              <a:rPr lang="lt-LT" sz="2800" dirty="0">
                <a:solidFill>
                  <a:srgbClr val="760000"/>
                </a:solidFill>
                <a:latin typeface="Arial" panose="020B0604020202020204" pitchFamily="34" charset="0"/>
                <a:cs typeface="Arial" panose="020B0604020202020204" pitchFamily="34" charset="0"/>
              </a:rPr>
              <a:t>ALEKSOTO SENIŪNIJOS ŽEMĖLAPIS</a:t>
            </a:r>
            <a:endParaRPr lang="lt-LT" sz="2800" dirty="0">
              <a:solidFill>
                <a:srgbClr val="760000"/>
              </a:solidFill>
            </a:endParaRPr>
          </a:p>
        </p:txBody>
      </p:sp>
      <p:pic>
        <p:nvPicPr>
          <p:cNvPr id="9" name="Picture 4" descr="zemelapis"/>
          <p:cNvPicPr>
            <a:picLocks noGrp="1" noChangeAspect="1" noChangeArrowheads="1"/>
          </p:cNvPicPr>
          <p:nvPr>
            <p:ph sz="quarter" idx="1"/>
          </p:nvPr>
        </p:nvPicPr>
        <p:blipFill>
          <a:blip r:embed="rId4">
            <a:extLst>
              <a:ext uri="{28A0092B-C50C-407E-A947-70E740481C1C}">
                <a14:useLocalDpi xmlns:a14="http://schemas.microsoft.com/office/drawing/2010/main" val="0"/>
              </a:ext>
            </a:extLst>
          </a:blip>
          <a:srcRect/>
          <a:stretch>
            <a:fillRect/>
          </a:stretch>
        </p:blipFill>
        <p:spPr>
          <a:xfrm>
            <a:off x="899592" y="1196752"/>
            <a:ext cx="6697663" cy="5080000"/>
          </a:xfrm>
          <a:noFill/>
        </p:spPr>
      </p:pic>
    </p:spTree>
    <p:extLst>
      <p:ext uri="{BB962C8B-B14F-4D97-AF65-F5344CB8AC3E}">
        <p14:creationId xmlns:p14="http://schemas.microsoft.com/office/powerpoint/2010/main" val="3249953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sz="quarter" idx="1"/>
          </p:nvPr>
        </p:nvSpPr>
        <p:spPr>
          <a:xfrm>
            <a:off x="601210" y="1568549"/>
            <a:ext cx="7848872" cy="5289451"/>
          </a:xfrm>
        </p:spPr>
        <p:txBody>
          <a:bodyPr>
            <a:normAutofit/>
          </a:bodyPr>
          <a:lstStyle/>
          <a:p>
            <a:pPr marL="0" indent="0" algn="just">
              <a:buNone/>
            </a:pPr>
            <a:endParaRPr lang="lt-LT" b="1" dirty="0">
              <a:solidFill>
                <a:schemeClr val="tx2">
                  <a:lumMod val="75000"/>
                </a:schemeClr>
              </a:solidFill>
              <a:latin typeface="Arial" panose="020B0604020202020204" pitchFamily="34" charset="0"/>
              <a:ea typeface="Verdana" pitchFamily="34" charset="0"/>
              <a:cs typeface="Arial" panose="020B0604020202020204" pitchFamily="34" charset="0"/>
            </a:endParaRPr>
          </a:p>
          <a:p>
            <a:pPr marL="171450" indent="-171450" algn="just">
              <a:spcBef>
                <a:spcPts val="0"/>
              </a:spcBef>
              <a:defRPr/>
            </a:pPr>
            <a:r>
              <a:rPr lang="lt-LT" dirty="0">
                <a:latin typeface="Arial" panose="020B0604020202020204" pitchFamily="34" charset="0"/>
                <a:ea typeface="Verdana" panose="020B0604030504040204" pitchFamily="34" charset="0"/>
                <a:cs typeface="Arial" panose="020B0604020202020204" pitchFamily="34" charset="0"/>
              </a:rPr>
              <a:t> </a:t>
            </a:r>
            <a:r>
              <a:rPr lang="lt-LT" dirty="0">
                <a:ea typeface="Verdana" panose="020B0604030504040204" pitchFamily="34" charset="0"/>
                <a:cs typeface="Arial" panose="020B0604020202020204" pitchFamily="34" charset="0"/>
              </a:rPr>
              <a:t>Aleksoto bendruomenės centras, pirmininkė </a:t>
            </a:r>
            <a:r>
              <a:rPr lang="lt-LT" dirty="0">
                <a:cs typeface="Arial" panose="020B0604020202020204" pitchFamily="34" charset="0"/>
              </a:rPr>
              <a:t>Steputė </a:t>
            </a:r>
            <a:r>
              <a:rPr lang="lt-LT" dirty="0" err="1">
                <a:cs typeface="Arial" panose="020B0604020202020204" pitchFamily="34" charset="0"/>
              </a:rPr>
              <a:t>Račkauskienė</a:t>
            </a:r>
            <a:r>
              <a:rPr lang="lt-LT" dirty="0">
                <a:cs typeface="Arial" panose="020B0604020202020204" pitchFamily="34" charset="0"/>
              </a:rPr>
              <a:t>;</a:t>
            </a:r>
          </a:p>
          <a:p>
            <a:pPr marL="171450" indent="-171450" algn="just">
              <a:spcBef>
                <a:spcPts val="0"/>
              </a:spcBef>
              <a:defRPr/>
            </a:pPr>
            <a:r>
              <a:rPr lang="lt-LT" dirty="0">
                <a:ea typeface="Verdana" panose="020B0604030504040204" pitchFamily="34" charset="0"/>
                <a:cs typeface="Arial" panose="020B0604020202020204" pitchFamily="34" charset="0"/>
              </a:rPr>
              <a:t>Asociacija Narsiečių bendruomenė, pirmininkė Vilma </a:t>
            </a:r>
            <a:r>
              <a:rPr lang="lt-LT" dirty="0" err="1">
                <a:ea typeface="Verdana" panose="020B0604030504040204" pitchFamily="34" charset="0"/>
                <a:cs typeface="Arial" panose="020B0604020202020204" pitchFamily="34" charset="0"/>
              </a:rPr>
              <a:t>Litvaitienė</a:t>
            </a:r>
            <a:r>
              <a:rPr lang="lt-LT" dirty="0">
                <a:ea typeface="Verdana" panose="020B0604030504040204" pitchFamily="34" charset="0"/>
                <a:cs typeface="Arial" panose="020B0604020202020204" pitchFamily="34" charset="0"/>
              </a:rPr>
              <a:t>;</a:t>
            </a:r>
          </a:p>
          <a:p>
            <a:pPr marL="171450" indent="-171450" algn="just">
              <a:spcBef>
                <a:spcPts val="0"/>
              </a:spcBef>
              <a:defRPr/>
            </a:pPr>
            <a:r>
              <a:rPr lang="lt-LT" dirty="0">
                <a:ea typeface="Verdana" panose="020B0604030504040204" pitchFamily="34" charset="0"/>
                <a:cs typeface="Arial" panose="020B0604020202020204" pitchFamily="34" charset="0"/>
              </a:rPr>
              <a:t>Naugardiškių bendruomenė, pirmininkė Julija  </a:t>
            </a:r>
            <a:r>
              <a:rPr lang="lt-LT" dirty="0" err="1">
                <a:ea typeface="Verdana" panose="020B0604030504040204" pitchFamily="34" charset="0"/>
                <a:cs typeface="Arial" panose="020B0604020202020204" pitchFamily="34" charset="0"/>
              </a:rPr>
              <a:t>Iskevičienė</a:t>
            </a:r>
            <a:r>
              <a:rPr lang="lt-LT" dirty="0">
                <a:ea typeface="Verdana" panose="020B0604030504040204" pitchFamily="34" charset="0"/>
                <a:cs typeface="Arial" panose="020B0604020202020204" pitchFamily="34" charset="0"/>
              </a:rPr>
              <a:t>;</a:t>
            </a:r>
          </a:p>
          <a:p>
            <a:pPr marL="171450" indent="-171450" algn="just">
              <a:spcBef>
                <a:spcPts val="0"/>
              </a:spcBef>
              <a:defRPr/>
            </a:pPr>
            <a:r>
              <a:rPr lang="lt-LT" dirty="0">
                <a:ea typeface="Verdana" panose="020B0604030504040204" pitchFamily="34" charset="0"/>
                <a:cs typeface="Arial" panose="020B0604020202020204" pitchFamily="34" charset="0"/>
              </a:rPr>
              <a:t> Asociacija „Marvelės bendruomenės centras“, pirmininkas Arūnas Mackevičius.</a:t>
            </a:r>
          </a:p>
          <a:p>
            <a:pPr marL="0" indent="0" algn="just">
              <a:spcBef>
                <a:spcPts val="0"/>
              </a:spcBef>
              <a:buNone/>
              <a:defRPr/>
            </a:pPr>
            <a:endParaRPr lang="lt-LT" sz="2000" dirty="0"/>
          </a:p>
          <a:p>
            <a:pPr>
              <a:spcBef>
                <a:spcPts val="0"/>
              </a:spcBef>
              <a:defRPr/>
            </a:pPr>
            <a:endParaRPr lang="lt-LT" sz="2000" dirty="0"/>
          </a:p>
          <a:p>
            <a:pPr algn="ctr"/>
            <a:endParaRPr lang="lt-LT" sz="2000" b="1" dirty="0">
              <a:solidFill>
                <a:schemeClr val="tx2">
                  <a:lumMod val="75000"/>
                </a:schemeClr>
              </a:solidFill>
              <a:latin typeface="Verdana" pitchFamily="34" charset="0"/>
              <a:ea typeface="Verdana" pitchFamily="34" charset="0"/>
              <a:cs typeface="Verdana" pitchFamily="34" charset="0"/>
            </a:endParaRPr>
          </a:p>
          <a:p>
            <a:pPr marL="0" indent="0" algn="ctr">
              <a:buNone/>
            </a:pPr>
            <a:endParaRPr lang="lt-LT" sz="2400" b="1" dirty="0">
              <a:solidFill>
                <a:schemeClr val="tx2">
                  <a:lumMod val="75000"/>
                </a:schemeClr>
              </a:solidFill>
              <a:latin typeface="Verdana" pitchFamily="34" charset="0"/>
              <a:ea typeface="Verdana" pitchFamily="34" charset="0"/>
              <a:cs typeface="Verdana" pitchFamily="34" charset="0"/>
            </a:endParaRPr>
          </a:p>
        </p:txBody>
      </p:sp>
      <p:sp>
        <p:nvSpPr>
          <p:cNvPr id="4" name="Antraštė 1"/>
          <p:cNvSpPr>
            <a:spLocks noGrp="1"/>
          </p:cNvSpPr>
          <p:nvPr>
            <p:ph type="title"/>
          </p:nvPr>
        </p:nvSpPr>
        <p:spPr>
          <a:xfrm>
            <a:off x="1547664" y="188640"/>
            <a:ext cx="6912768" cy="1584176"/>
          </a:xfrm>
        </p:spPr>
        <p:txBody>
          <a:bodyPr>
            <a:noAutofit/>
          </a:bodyPr>
          <a:lstStyle/>
          <a:p>
            <a:pPr algn="ctr"/>
            <a:r>
              <a:rPr lang="lt-LT" sz="2800" dirty="0">
                <a:solidFill>
                  <a:srgbClr val="760000"/>
                </a:solidFill>
                <a:latin typeface="Arial" panose="020B0604020202020204" pitchFamily="34" charset="0"/>
                <a:ea typeface="Verdana" pitchFamily="34" charset="0"/>
                <a:cs typeface="Arial" panose="020B0604020202020204" pitchFamily="34" charset="0"/>
              </a:rPr>
              <a:t>ALEKSOTO SENIŪNIJOJE VEIKIANČIOS  BENDRUOMENINĖS ORGANIZACIJOS</a:t>
            </a:r>
            <a:br>
              <a:rPr lang="lt-LT" sz="2400" dirty="0">
                <a:solidFill>
                  <a:srgbClr val="760000"/>
                </a:solidFill>
                <a:latin typeface="Arial" panose="020B0604020202020204" pitchFamily="34" charset="0"/>
                <a:ea typeface="Verdana" pitchFamily="34" charset="0"/>
                <a:cs typeface="Arial" panose="020B0604020202020204" pitchFamily="34" charset="0"/>
              </a:rPr>
            </a:br>
            <a:endParaRPr lang="lt-LT" sz="2400" dirty="0">
              <a:solidFill>
                <a:srgbClr val="76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95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171400"/>
            <a:ext cx="7467600" cy="1143000"/>
          </a:xfrm>
        </p:spPr>
        <p:txBody>
          <a:bodyPr>
            <a:normAutofit/>
          </a:bodyPr>
          <a:lstStyle/>
          <a:p>
            <a:pPr algn="ctr"/>
            <a:r>
              <a:rPr lang="lt-LT" sz="2800" dirty="0">
                <a:solidFill>
                  <a:srgbClr val="760000"/>
                </a:solidFill>
                <a:latin typeface="Arial" panose="020B0604020202020204" pitchFamily="34" charset="0"/>
                <a:cs typeface="Arial" panose="020B0604020202020204" pitchFamily="34" charset="0"/>
              </a:rPr>
              <a:t>ALEKSOTO SENIŪNIJOS TERITORIJA</a:t>
            </a:r>
            <a:endParaRPr lang="lt-LT" sz="2800" dirty="0">
              <a:solidFill>
                <a:srgbClr val="760000"/>
              </a:solidFill>
            </a:endParaRPr>
          </a:p>
        </p:txBody>
      </p:sp>
      <p:sp>
        <p:nvSpPr>
          <p:cNvPr id="3" name="Turinio vietos rezervavimo ženklas 2"/>
          <p:cNvSpPr>
            <a:spLocks noGrp="1"/>
          </p:cNvSpPr>
          <p:nvPr>
            <p:ph sz="quarter" idx="1"/>
          </p:nvPr>
        </p:nvSpPr>
        <p:spPr>
          <a:xfrm>
            <a:off x="467544" y="1268760"/>
            <a:ext cx="7467600" cy="4873752"/>
          </a:xfrm>
        </p:spPr>
        <p:txBody>
          <a:bodyPr>
            <a:normAutofit/>
          </a:bodyPr>
          <a:lstStyle/>
          <a:p>
            <a:pPr marL="274320" indent="-274320" algn="just">
              <a:lnSpc>
                <a:spcPct val="80000"/>
              </a:lnSpc>
              <a:buClr>
                <a:schemeClr val="accent1">
                  <a:lumMod val="60000"/>
                  <a:lumOff val="40000"/>
                </a:schemeClr>
              </a:buClr>
              <a:defRPr/>
            </a:pPr>
            <a:r>
              <a:rPr lang="lt-LT" altLang="lt-LT" sz="2000" dirty="0">
                <a:cs typeface="Arial" panose="020B0604020202020204" pitchFamily="34" charset="0"/>
              </a:rPr>
              <a:t>Aleksoto seniūnija apima pietvakarinę Kauno miesto dalį kairiajame Nemuno krante. </a:t>
            </a:r>
          </a:p>
          <a:p>
            <a:pPr marL="274320" indent="-274320" algn="just">
              <a:lnSpc>
                <a:spcPct val="80000"/>
              </a:lnSpc>
              <a:buClr>
                <a:schemeClr val="accent1">
                  <a:lumMod val="60000"/>
                  <a:lumOff val="40000"/>
                </a:schemeClr>
              </a:buClr>
              <a:defRPr/>
            </a:pPr>
            <a:endParaRPr lang="en-US" altLang="lt-LT" sz="1800" dirty="0">
              <a:cs typeface="Arial" panose="020B0604020202020204" pitchFamily="34" charset="0"/>
            </a:endParaRPr>
          </a:p>
          <a:p>
            <a:pPr marL="274320" indent="-274320" algn="just">
              <a:lnSpc>
                <a:spcPct val="80000"/>
              </a:lnSpc>
              <a:buClr>
                <a:schemeClr val="accent1">
                  <a:lumMod val="60000"/>
                  <a:lumOff val="40000"/>
                </a:schemeClr>
              </a:buClr>
              <a:defRPr/>
            </a:pPr>
            <a:r>
              <a:rPr lang="lt-LT" altLang="lt-LT" sz="2000" dirty="0">
                <a:cs typeface="Arial" panose="020B0604020202020204" pitchFamily="34" charset="0"/>
              </a:rPr>
              <a:t>Ją sudaro</a:t>
            </a:r>
            <a:r>
              <a:rPr lang="en-US" altLang="lt-LT" sz="2000" dirty="0">
                <a:cs typeface="Arial" panose="020B0604020202020204" pitchFamily="34" charset="0"/>
              </a:rPr>
              <a:t>:</a:t>
            </a:r>
            <a:r>
              <a:rPr lang="lt-LT" altLang="lt-LT" sz="2000" dirty="0">
                <a:cs typeface="Arial" panose="020B0604020202020204" pitchFamily="34" charset="0"/>
              </a:rPr>
              <a:t> Aleksoto, Fredos (Žemosios ir Aukštosios), I ir II Julijanavos, Naugardiškių, Jiesios , </a:t>
            </a:r>
            <a:r>
              <a:rPr lang="lt-LT" altLang="lt-LT" sz="2000" dirty="0" err="1">
                <a:cs typeface="Arial" panose="020B0604020202020204" pitchFamily="34" charset="0"/>
              </a:rPr>
              <a:t>Tirkiliškių</a:t>
            </a:r>
            <a:r>
              <a:rPr lang="lt-LT" altLang="lt-LT" sz="2000" dirty="0">
                <a:cs typeface="Arial" panose="020B0604020202020204" pitchFamily="34" charset="0"/>
              </a:rPr>
              <a:t>, Kazliškių, Yliškių, Linksmadvario, Marvelės bei I ir II Birutės dalys. </a:t>
            </a:r>
          </a:p>
          <a:p>
            <a:pPr marL="274320" indent="-274320" algn="just">
              <a:lnSpc>
                <a:spcPct val="80000"/>
              </a:lnSpc>
              <a:buClr>
                <a:schemeClr val="accent1">
                  <a:lumMod val="60000"/>
                  <a:lumOff val="40000"/>
                </a:schemeClr>
              </a:buClr>
              <a:defRPr/>
            </a:pPr>
            <a:endParaRPr lang="en-US" altLang="lt-LT" sz="1800" dirty="0">
              <a:cs typeface="Arial" panose="020B0604020202020204" pitchFamily="34" charset="0"/>
            </a:endParaRPr>
          </a:p>
          <a:p>
            <a:pPr marL="274320" indent="-274320" algn="just">
              <a:lnSpc>
                <a:spcPct val="80000"/>
              </a:lnSpc>
              <a:buClr>
                <a:schemeClr val="accent1">
                  <a:lumMod val="60000"/>
                  <a:lumOff val="40000"/>
                </a:schemeClr>
              </a:buClr>
              <a:defRPr/>
            </a:pPr>
            <a:r>
              <a:rPr lang="lt-LT" altLang="lt-LT" sz="2000" dirty="0">
                <a:cs typeface="Arial" panose="020B0604020202020204" pitchFamily="34" charset="0"/>
              </a:rPr>
              <a:t>Seniūnija išsidėsčiusi Nemuno slėnio aukštutinėje ir žemutinėje dalyse. Nuo kitų miesto dalių seniūnija atskirta Nemuno upe ir Jiesios bei Marvelės upeliais su slėniais. </a:t>
            </a:r>
          </a:p>
          <a:p>
            <a:pPr marL="274320" indent="-274320" algn="just">
              <a:lnSpc>
                <a:spcPct val="80000"/>
              </a:lnSpc>
              <a:buClr>
                <a:schemeClr val="accent1">
                  <a:lumMod val="60000"/>
                  <a:lumOff val="40000"/>
                </a:schemeClr>
              </a:buClr>
              <a:defRPr/>
            </a:pPr>
            <a:endParaRPr lang="lt-LT" altLang="lt-LT" sz="1800" dirty="0">
              <a:cs typeface="Arial" panose="020B0604020202020204" pitchFamily="34" charset="0"/>
            </a:endParaRPr>
          </a:p>
          <a:p>
            <a:pPr marL="274320" indent="-274320" algn="just">
              <a:lnSpc>
                <a:spcPct val="80000"/>
              </a:lnSpc>
              <a:buClr>
                <a:schemeClr val="accent1">
                  <a:lumMod val="60000"/>
                  <a:lumOff val="40000"/>
                </a:schemeClr>
              </a:buClr>
              <a:defRPr/>
            </a:pPr>
            <a:r>
              <a:rPr lang="lt-LT" altLang="lt-LT" sz="2000" dirty="0">
                <a:cs typeface="Arial" panose="020B0604020202020204" pitchFamily="34" charset="0"/>
              </a:rPr>
              <a:t>Į seniūniją iš kitų miesto dalių galima patekti Vytauto Didžiojo, M. K. Čiurlionio, J. </a:t>
            </a:r>
            <a:r>
              <a:rPr lang="lt-LT" altLang="lt-LT" sz="2000" dirty="0" err="1">
                <a:cs typeface="Arial" panose="020B0604020202020204" pitchFamily="34" charset="0"/>
              </a:rPr>
              <a:t>Radzinausko</a:t>
            </a:r>
            <a:r>
              <a:rPr lang="lt-LT" altLang="lt-LT" sz="2000" dirty="0">
                <a:cs typeface="Arial" panose="020B0604020202020204" pitchFamily="34" charset="0"/>
              </a:rPr>
              <a:t> tiltais per Nemuną bei tiltu per Jiesią. </a:t>
            </a:r>
          </a:p>
          <a:p>
            <a:pPr marL="274320" indent="-274320" algn="just">
              <a:lnSpc>
                <a:spcPct val="80000"/>
              </a:lnSpc>
              <a:buClr>
                <a:schemeClr val="accent1">
                  <a:lumMod val="60000"/>
                  <a:lumOff val="40000"/>
                </a:schemeClr>
              </a:buClr>
              <a:defRPr/>
            </a:pPr>
            <a:endParaRPr lang="lt-LT" altLang="lt-LT" sz="1800" dirty="0">
              <a:cs typeface="Arial" panose="020B0604020202020204" pitchFamily="34" charset="0"/>
            </a:endParaRPr>
          </a:p>
          <a:p>
            <a:pPr marL="274320" indent="-274320" algn="just">
              <a:lnSpc>
                <a:spcPct val="80000"/>
              </a:lnSpc>
              <a:buClr>
                <a:schemeClr val="accent1">
                  <a:lumMod val="60000"/>
                  <a:lumOff val="40000"/>
                </a:schemeClr>
              </a:buClr>
              <a:defRPr/>
            </a:pPr>
            <a:r>
              <a:rPr lang="lt-LT" altLang="lt-LT" sz="2000" dirty="0">
                <a:cs typeface="Arial" panose="020B0604020202020204" pitchFamily="34" charset="0"/>
              </a:rPr>
              <a:t>Aleksoto pakraščiu eina </a:t>
            </a:r>
            <a:r>
              <a:rPr lang="lt-LT" altLang="lt-LT" sz="2000" dirty="0" err="1">
                <a:cs typeface="Arial" panose="020B0604020202020204" pitchFamily="34" charset="0"/>
              </a:rPr>
              <a:t>Rail</a:t>
            </a:r>
            <a:r>
              <a:rPr lang="lt-LT" altLang="lt-LT" sz="2000" dirty="0">
                <a:cs typeface="Arial" panose="020B0604020202020204" pitchFamily="34" charset="0"/>
              </a:rPr>
              <a:t> </a:t>
            </a:r>
            <a:r>
              <a:rPr lang="lt-LT" altLang="lt-LT" sz="2000" dirty="0" err="1">
                <a:cs typeface="Arial" panose="020B0604020202020204" pitchFamily="34" charset="0"/>
              </a:rPr>
              <a:t>Baltica</a:t>
            </a:r>
            <a:r>
              <a:rPr lang="lt-LT" altLang="lt-LT" sz="2000" dirty="0">
                <a:cs typeface="Arial" panose="020B0604020202020204" pitchFamily="34" charset="0"/>
              </a:rPr>
              <a:t> geležinkelis bei Kauno tvirtovės geležinkelis iš Ž.Fredos į aukštutinę dalį.</a:t>
            </a:r>
          </a:p>
        </p:txBody>
      </p:sp>
    </p:spTree>
    <p:extLst>
      <p:ext uri="{BB962C8B-B14F-4D97-AF65-F5344CB8AC3E}">
        <p14:creationId xmlns:p14="http://schemas.microsoft.com/office/powerpoint/2010/main" val="212448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Antraštė 1"/>
          <p:cNvSpPr>
            <a:spLocks noGrp="1"/>
          </p:cNvSpPr>
          <p:nvPr>
            <p:ph type="title"/>
          </p:nvPr>
        </p:nvSpPr>
        <p:spPr>
          <a:xfrm>
            <a:off x="611560" y="44624"/>
            <a:ext cx="7859216" cy="868958"/>
          </a:xfrm>
        </p:spPr>
        <p:txBody>
          <a:bodyPr>
            <a:normAutofit/>
          </a:bodyPr>
          <a:lstStyle/>
          <a:p>
            <a:pPr algn="ctr"/>
            <a:r>
              <a:rPr lang="lt-LT" sz="2800" dirty="0">
                <a:solidFill>
                  <a:srgbClr val="760000"/>
                </a:solidFill>
                <a:latin typeface="Arial" panose="020B0604020202020204" pitchFamily="34" charset="0"/>
                <a:cs typeface="Arial" panose="020B0604020202020204" pitchFamily="34" charset="0"/>
              </a:rPr>
              <a:t>ALEKSOTO SENIŪNIJOS TERITORIJA (2)</a:t>
            </a:r>
            <a:endParaRPr lang="lt-LT" sz="2800" dirty="0">
              <a:solidFill>
                <a:srgbClr val="760000"/>
              </a:solidFill>
            </a:endParaRPr>
          </a:p>
        </p:txBody>
      </p:sp>
      <p:sp>
        <p:nvSpPr>
          <p:cNvPr id="3" name="Turinio vietos rezervavimo ženklas 2"/>
          <p:cNvSpPr>
            <a:spLocks noGrp="1"/>
          </p:cNvSpPr>
          <p:nvPr>
            <p:ph sz="quarter" idx="1"/>
          </p:nvPr>
        </p:nvSpPr>
        <p:spPr>
          <a:xfrm>
            <a:off x="457200" y="1196752"/>
            <a:ext cx="7859216" cy="5256584"/>
          </a:xfrm>
        </p:spPr>
        <p:txBody>
          <a:bodyPr>
            <a:noAutofit/>
          </a:bodyPr>
          <a:lstStyle/>
          <a:p>
            <a:pPr marL="274320" indent="-274320" algn="just">
              <a:lnSpc>
                <a:spcPct val="90000"/>
              </a:lnSpc>
              <a:buClr>
                <a:schemeClr val="accent1">
                  <a:lumMod val="60000"/>
                  <a:lumOff val="40000"/>
                </a:schemeClr>
              </a:buClr>
              <a:defRPr/>
            </a:pPr>
            <a:endParaRPr lang="lt-LT" altLang="lt-LT" sz="2000" b="1" dirty="0">
              <a:cs typeface="Arial" panose="020B0604020202020204" pitchFamily="34" charset="0"/>
            </a:endParaRPr>
          </a:p>
          <a:p>
            <a:pPr marL="274320" indent="-274320" algn="just">
              <a:lnSpc>
                <a:spcPct val="90000"/>
              </a:lnSpc>
              <a:buClr>
                <a:schemeClr val="accent1">
                  <a:lumMod val="60000"/>
                  <a:lumOff val="40000"/>
                </a:schemeClr>
              </a:buClr>
              <a:defRPr/>
            </a:pPr>
            <a:r>
              <a:rPr lang="lt-LT" altLang="lt-LT" sz="2000" b="1" dirty="0">
                <a:cs typeface="Arial" panose="020B0604020202020204" pitchFamily="34" charset="0"/>
              </a:rPr>
              <a:t>Aleksoto seniūnijos teritorija – 24 kv. km.</a:t>
            </a:r>
          </a:p>
          <a:p>
            <a:pPr algn="just">
              <a:lnSpc>
                <a:spcPct val="90000"/>
              </a:lnSpc>
              <a:buClr>
                <a:schemeClr val="accent1">
                  <a:lumMod val="60000"/>
                  <a:lumOff val="40000"/>
                </a:schemeClr>
              </a:buClr>
              <a:defRPr/>
            </a:pPr>
            <a:r>
              <a:rPr lang="lt-LT" altLang="lt-LT" sz="2000" b="1" dirty="0">
                <a:cs typeface="Arial" panose="020B0604020202020204" pitchFamily="34" charset="0"/>
              </a:rPr>
              <a:t>Gyventojų skaičius –</a:t>
            </a:r>
            <a:r>
              <a:rPr lang="lt-LT" sz="2000" b="1" dirty="0">
                <a:cs typeface="Arial" panose="020B0604020202020204" pitchFamily="34" charset="0"/>
              </a:rPr>
              <a:t>24 500</a:t>
            </a:r>
          </a:p>
          <a:p>
            <a:pPr marL="0" indent="0" algn="just">
              <a:lnSpc>
                <a:spcPct val="90000"/>
              </a:lnSpc>
              <a:buClr>
                <a:schemeClr val="accent1">
                  <a:lumMod val="60000"/>
                  <a:lumOff val="40000"/>
                </a:schemeClr>
              </a:buClr>
              <a:buNone/>
              <a:defRPr/>
            </a:pPr>
            <a:endParaRPr lang="lt-LT" altLang="lt-LT" dirty="0">
              <a:cs typeface="Times New Roman" panose="02020603050405020304" pitchFamily="18" charset="0"/>
            </a:endParaRPr>
          </a:p>
          <a:p>
            <a:pPr algn="just">
              <a:lnSpc>
                <a:spcPct val="90000"/>
              </a:lnSpc>
              <a:buClr>
                <a:schemeClr val="accent1">
                  <a:lumMod val="60000"/>
                  <a:lumOff val="40000"/>
                </a:schemeClr>
              </a:buClr>
              <a:defRPr/>
            </a:pPr>
            <a:r>
              <a:rPr lang="lt-LT" altLang="lt-LT" sz="2000" dirty="0">
                <a:cs typeface="Arial" panose="020B0604020202020204" pitchFamily="34" charset="0"/>
              </a:rPr>
              <a:t>Aleksoto struktūra </a:t>
            </a:r>
            <a:r>
              <a:rPr lang="lt-LT" altLang="lt-LT" sz="2000" dirty="0" err="1">
                <a:cs typeface="Arial" panose="020B0604020202020204" pitchFamily="34" charset="0"/>
              </a:rPr>
              <a:t>monofunkcinė</a:t>
            </a:r>
            <a:r>
              <a:rPr lang="lt-LT" altLang="lt-LT" sz="2000" dirty="0">
                <a:cs typeface="Arial" panose="020B0604020202020204" pitchFamily="34" charset="0"/>
              </a:rPr>
              <a:t>: didžiausia dalis užstatyta mažaaukščiais namais.</a:t>
            </a:r>
            <a:r>
              <a:rPr lang="en-US" altLang="lt-LT" sz="2000" dirty="0">
                <a:cs typeface="Arial" panose="020B0604020202020204" pitchFamily="34" charset="0"/>
              </a:rPr>
              <a:t> </a:t>
            </a:r>
            <a:r>
              <a:rPr lang="lt-LT" altLang="lt-LT" sz="2000" dirty="0">
                <a:cs typeface="Arial" panose="020B0604020202020204" pitchFamily="34" charset="0"/>
              </a:rPr>
              <a:t>Senieji d</a:t>
            </a:r>
            <a:r>
              <a:rPr lang="en-US" altLang="lt-LT" sz="2000" dirty="0" err="1">
                <a:cs typeface="Arial" panose="020B0604020202020204" pitchFamily="34" charset="0"/>
              </a:rPr>
              <a:t>augiabu</a:t>
            </a:r>
            <a:r>
              <a:rPr lang="lt-LT" altLang="lt-LT" sz="2000" dirty="0" err="1">
                <a:cs typeface="Arial" panose="020B0604020202020204" pitchFamily="34" charset="0"/>
              </a:rPr>
              <a:t>čių</a:t>
            </a:r>
            <a:r>
              <a:rPr lang="lt-LT" altLang="lt-LT" sz="2000" dirty="0">
                <a:cs typeface="Arial" panose="020B0604020202020204" pitchFamily="34" charset="0"/>
              </a:rPr>
              <a:t> kvartalai –  </a:t>
            </a:r>
            <a:r>
              <a:rPr lang="lt-LT" altLang="lt-LT" sz="2000" dirty="0" err="1">
                <a:cs typeface="Arial" panose="020B0604020202020204" pitchFamily="34" charset="0"/>
              </a:rPr>
              <a:t>Antanavos</a:t>
            </a:r>
            <a:r>
              <a:rPr lang="lt-LT" altLang="lt-LT" sz="2000" dirty="0">
                <a:cs typeface="Arial" panose="020B0604020202020204" pitchFamily="34" charset="0"/>
              </a:rPr>
              <a:t>, Antakalnio, V. </a:t>
            </a:r>
            <a:r>
              <a:rPr lang="lt-LT" altLang="lt-LT" sz="2000" dirty="0" err="1">
                <a:cs typeface="Arial" panose="020B0604020202020204" pitchFamily="34" charset="0"/>
              </a:rPr>
              <a:t>Čepinskio</a:t>
            </a:r>
            <a:r>
              <a:rPr lang="lt-LT" altLang="lt-LT" sz="2000" dirty="0">
                <a:cs typeface="Arial" panose="020B0604020202020204" pitchFamily="34" charset="0"/>
              </a:rPr>
              <a:t>, Piliakalnio ir </a:t>
            </a:r>
            <a:r>
              <a:rPr lang="lt-LT" altLang="lt-LT" sz="2000" dirty="0" err="1">
                <a:cs typeface="Arial" panose="020B0604020202020204" pitchFamily="34" charset="0"/>
              </a:rPr>
              <a:t>Vinčų</a:t>
            </a:r>
            <a:r>
              <a:rPr lang="lt-LT" altLang="lt-LT" sz="2000" dirty="0">
                <a:cs typeface="Arial" panose="020B0604020202020204" pitchFamily="34" charset="0"/>
              </a:rPr>
              <a:t> gatvėse. Naujos statybos daugiabučių kvartalai – Fredos miestelis, Aleksoto vilos, Parko apartamentai, Botanikos terasos, Nemunaičiai. Pastaraisiais metais Aleksotas sparčiai auga, vystomi nauji gyvenamieji kvartalai – Seniavos pl., </a:t>
            </a:r>
            <a:r>
              <a:rPr lang="lt-LT" altLang="lt-LT" sz="2000" dirty="0" err="1">
                <a:cs typeface="Arial" panose="020B0604020202020204" pitchFamily="34" charset="0"/>
              </a:rPr>
              <a:t>Juodelynės</a:t>
            </a:r>
            <a:r>
              <a:rPr lang="lt-LT" altLang="lt-LT" sz="2000" dirty="0">
                <a:cs typeface="Arial" panose="020B0604020202020204" pitchFamily="34" charset="0"/>
              </a:rPr>
              <a:t> g., P. </a:t>
            </a:r>
            <a:r>
              <a:rPr lang="lt-LT" altLang="lt-LT" sz="2000" dirty="0" err="1">
                <a:cs typeface="Arial" panose="020B0604020202020204" pitchFamily="34" charset="0"/>
              </a:rPr>
              <a:t>Skardžiaus</a:t>
            </a:r>
            <a:r>
              <a:rPr lang="lt-LT" altLang="lt-LT" sz="2000" dirty="0">
                <a:cs typeface="Arial" panose="020B0604020202020204" pitchFamily="34" charset="0"/>
              </a:rPr>
              <a:t> g., Armoniškių g., J. Pabrėžos g., Hagos g., Flamandų g., Valonų g. ir kt.</a:t>
            </a:r>
            <a:endParaRPr lang="en-US" altLang="lt-LT" sz="2000" dirty="0">
              <a:cs typeface="Arial" panose="020B0604020202020204" pitchFamily="34" charset="0"/>
            </a:endParaRPr>
          </a:p>
          <a:p>
            <a:pPr algn="just">
              <a:lnSpc>
                <a:spcPct val="90000"/>
              </a:lnSpc>
              <a:buClr>
                <a:schemeClr val="accent1">
                  <a:lumMod val="60000"/>
                  <a:lumOff val="40000"/>
                </a:schemeClr>
              </a:buClr>
              <a:defRPr/>
            </a:pPr>
            <a:r>
              <a:rPr lang="lt-LT" altLang="lt-LT" sz="2000" dirty="0">
                <a:cs typeface="Arial" panose="020B0604020202020204" pitchFamily="34" charset="0"/>
              </a:rPr>
              <a:t>Aleksoto teritorijoje yra žydų kapinės H. ir O. Minkovskių g, Seniavos kapinės, rusų karo belaisvių bei senosios Aleksoto ir Fredos </a:t>
            </a:r>
            <a:r>
              <a:rPr lang="lt-LT" altLang="lt-LT" sz="2000" dirty="0" err="1">
                <a:cs typeface="Arial" panose="020B0604020202020204" pitchFamily="34" charset="0"/>
              </a:rPr>
              <a:t>kapinaitės</a:t>
            </a:r>
            <a:r>
              <a:rPr lang="lt-LT" altLang="lt-LT" sz="2000" dirty="0">
                <a:cs typeface="Arial" panose="020B0604020202020204" pitchFamily="34" charset="0"/>
              </a:rPr>
              <a:t>.</a:t>
            </a:r>
          </a:p>
          <a:p>
            <a:pPr marL="0" indent="0" algn="ctr">
              <a:buNone/>
            </a:pPr>
            <a:endParaRPr lang="lt-LT" sz="2000" b="1" dirty="0">
              <a:solidFill>
                <a:schemeClr val="tx2">
                  <a:lumMod val="75000"/>
                </a:schemeClr>
              </a:solidFill>
              <a:latin typeface="Arial" panose="020B0604020202020204" pitchFamily="34" charset="0"/>
              <a:ea typeface="Verdana" pitchFamily="34" charset="0"/>
              <a:cs typeface="Arial" panose="020B0604020202020204" pitchFamily="34" charset="0"/>
            </a:endParaRPr>
          </a:p>
        </p:txBody>
      </p:sp>
      <p:graphicFrame>
        <p:nvGraphicFramePr>
          <p:cNvPr id="4" name="Lentelė 3"/>
          <p:cNvGraphicFramePr>
            <a:graphicFrameLocks noGrp="1"/>
          </p:cNvGraphicFramePr>
          <p:nvPr>
            <p:extLst>
              <p:ext uri="{D42A27DB-BD31-4B8C-83A1-F6EECF244321}">
                <p14:modId xmlns:p14="http://schemas.microsoft.com/office/powerpoint/2010/main" val="2290748294"/>
              </p:ext>
            </p:extLst>
          </p:nvPr>
        </p:nvGraphicFramePr>
        <p:xfrm>
          <a:off x="827584" y="3910012"/>
          <a:ext cx="62492" cy="2255292"/>
        </p:xfrm>
        <a:graphic>
          <a:graphicData uri="http://schemas.openxmlformats.org/drawingml/2006/table">
            <a:tbl>
              <a:tblPr/>
              <a:tblGrid>
                <a:gridCol w="25400">
                  <a:extLst>
                    <a:ext uri="{9D8B030D-6E8A-4147-A177-3AD203B41FA5}">
                      <a16:colId xmlns:a16="http://schemas.microsoft.com/office/drawing/2014/main" val="1079465864"/>
                    </a:ext>
                  </a:extLst>
                </a:gridCol>
                <a:gridCol w="37092">
                  <a:extLst>
                    <a:ext uri="{9D8B030D-6E8A-4147-A177-3AD203B41FA5}">
                      <a16:colId xmlns:a16="http://schemas.microsoft.com/office/drawing/2014/main" val="3424661501"/>
                    </a:ext>
                  </a:extLst>
                </a:gridCol>
              </a:tblGrid>
              <a:tr h="2255292">
                <a:tc>
                  <a:txBody>
                    <a:bodyPr/>
                    <a:lstStyle/>
                    <a:p>
                      <a:endParaRPr lang="lt-LT" dirty="0"/>
                    </a:p>
                  </a:txBody>
                  <a:tcPr marL="0" marR="0" marT="0" marB="0" anchor="ctr">
                    <a:lnL>
                      <a:noFill/>
                    </a:lnL>
                    <a:lnR>
                      <a:noFill/>
                    </a:lnR>
                    <a:lnT>
                      <a:noFill/>
                    </a:lnT>
                    <a:lnB>
                      <a:noFill/>
                    </a:lnB>
                  </a:tcPr>
                </a:tc>
                <a:tc>
                  <a:txBody>
                    <a:bodyPr/>
                    <a:lstStyle/>
                    <a:p>
                      <a:endParaRPr lang="lt-LT" dirty="0"/>
                    </a:p>
                  </a:txBody>
                  <a:tcPr marL="0" marR="0" marT="0" marB="0" anchor="ctr">
                    <a:lnL>
                      <a:noFill/>
                    </a:lnL>
                    <a:lnR>
                      <a:noFill/>
                    </a:lnR>
                    <a:lnT>
                      <a:noFill/>
                    </a:lnT>
                    <a:lnB>
                      <a:noFill/>
                    </a:lnB>
                  </a:tcPr>
                </a:tc>
                <a:extLst>
                  <a:ext uri="{0D108BD9-81ED-4DB2-BD59-A6C34878D82A}">
                    <a16:rowId xmlns:a16="http://schemas.microsoft.com/office/drawing/2014/main" val="716117439"/>
                  </a:ext>
                </a:extLst>
              </a:tr>
            </a:tbl>
          </a:graphicData>
        </a:graphic>
      </p:graphicFrame>
      <p:pic>
        <p:nvPicPr>
          <p:cNvPr id="1025" name="Picture 1" descr="https://as.vrm.lt:4444/gvdis/img/pix.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900488"/>
            <a:ext cx="952500" cy="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759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547664" y="332656"/>
            <a:ext cx="5915660" cy="430887"/>
          </a:xfrm>
        </p:spPr>
        <p:txBody>
          <a:bodyPr>
            <a:noAutofit/>
          </a:bodyPr>
          <a:lstStyle/>
          <a:p>
            <a:pPr algn="ctr"/>
            <a:r>
              <a:rPr lang="lt-LT" sz="2800" dirty="0">
                <a:solidFill>
                  <a:srgbClr val="760000"/>
                </a:solidFill>
                <a:latin typeface="Arial" panose="020B0604020202020204" pitchFamily="34" charset="0"/>
                <a:cs typeface="Arial" panose="020B0604020202020204" pitchFamily="34" charset="0"/>
              </a:rPr>
              <a:t>ALEKSOTO GATVIŲ PRIEŽIŪRA:</a:t>
            </a:r>
          </a:p>
        </p:txBody>
      </p:sp>
      <p:sp>
        <p:nvSpPr>
          <p:cNvPr id="8" name="Teksto vietos rezervavimo ženklas 7"/>
          <p:cNvSpPr>
            <a:spLocks noGrp="1"/>
          </p:cNvSpPr>
          <p:nvPr>
            <p:ph sz="quarter" idx="1"/>
          </p:nvPr>
        </p:nvSpPr>
        <p:spPr>
          <a:xfrm>
            <a:off x="395536" y="788982"/>
            <a:ext cx="7992888" cy="5472608"/>
          </a:xfrm>
        </p:spPr>
        <p:txBody>
          <a:bodyPr>
            <a:normAutofit/>
          </a:bodyPr>
          <a:lstStyle/>
          <a:p>
            <a:pPr marL="0" indent="0" algn="just" eaLnBrk="1" fontAlgn="auto" hangingPunct="1">
              <a:spcAft>
                <a:spcPts val="0"/>
              </a:spcAft>
              <a:buClr>
                <a:schemeClr val="accent1">
                  <a:lumMod val="60000"/>
                  <a:lumOff val="40000"/>
                </a:schemeClr>
              </a:buClr>
              <a:buNone/>
              <a:defRPr/>
            </a:pPr>
            <a:endParaRPr lang="lt-LT" altLang="lt-LT" sz="2800"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Clr>
                <a:schemeClr val="accent1">
                  <a:lumMod val="60000"/>
                  <a:lumOff val="40000"/>
                </a:schemeClr>
              </a:buClr>
              <a:buNone/>
              <a:defRPr/>
            </a:pPr>
            <a:r>
              <a:rPr lang="lt-LT" altLang="lt-LT" sz="2800" b="1" dirty="0">
                <a:latin typeface="Times New Roman" panose="02020603050405020304" pitchFamily="18" charset="0"/>
                <a:cs typeface="Times New Roman" panose="02020603050405020304" pitchFamily="18" charset="0"/>
              </a:rPr>
              <a:t>2024 metais atlikti gatvių statybos ir remonto darbai:</a:t>
            </a:r>
          </a:p>
          <a:p>
            <a:pPr marL="0" indent="0" algn="just" eaLnBrk="1" fontAlgn="auto" hangingPunct="1">
              <a:spcAft>
                <a:spcPts val="0"/>
              </a:spcAft>
              <a:buClr>
                <a:schemeClr val="accent1">
                  <a:lumMod val="60000"/>
                  <a:lumOff val="40000"/>
                </a:schemeClr>
              </a:buClr>
              <a:buNone/>
              <a:defRPr/>
            </a:pPr>
            <a:endParaRPr lang="lt-LT" altLang="lt-LT" sz="2800" b="1" dirty="0">
              <a:latin typeface="Times New Roman" panose="02020603050405020304" pitchFamily="18" charset="0"/>
              <a:cs typeface="Times New Roman" panose="02020603050405020304" pitchFamily="18" charset="0"/>
            </a:endParaRPr>
          </a:p>
          <a:p>
            <a:pPr algn="just"/>
            <a:r>
              <a:rPr lang="lt-LT" sz="2800" dirty="0">
                <a:latin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cs typeface="Times New Roman" panose="02020603050405020304" pitchFamily="18" charset="0"/>
              </a:rPr>
              <a:t>Veiverių g. nuo Europos pr. iki Mauručių g.</a:t>
            </a:r>
            <a:endParaRPr lang="lt-LT" sz="2800" dirty="0">
              <a:latin typeface="Times New Roman" panose="02020603050405020304" pitchFamily="18" charset="0"/>
              <a:cs typeface="Times New Roman" panose="02020603050405020304" pitchFamily="18" charset="0"/>
            </a:endParaRPr>
          </a:p>
          <a:p>
            <a:pPr algn="just"/>
            <a:r>
              <a:rPr lang="lt-LT" sz="2800" dirty="0">
                <a:latin typeface="Times New Roman" panose="02020603050405020304" pitchFamily="18" charset="0"/>
                <a:cs typeface="Times New Roman" panose="02020603050405020304" pitchFamily="18" charset="0"/>
              </a:rPr>
              <a:t> Bitininkų g. </a:t>
            </a:r>
          </a:p>
          <a:p>
            <a:pPr algn="just"/>
            <a:r>
              <a:rPr lang="lt-LT" sz="2800" dirty="0">
                <a:latin typeface="Times New Roman" panose="02020603050405020304" pitchFamily="18" charset="0"/>
                <a:cs typeface="Times New Roman" panose="02020603050405020304" pitchFamily="18" charset="0"/>
              </a:rPr>
              <a:t> Aukštoji g.</a:t>
            </a:r>
          </a:p>
          <a:p>
            <a:pPr algn="just"/>
            <a:r>
              <a:rPr lang="lt-LT" sz="2800" dirty="0">
                <a:latin typeface="Times New Roman" panose="02020603050405020304" pitchFamily="18" charset="0"/>
                <a:cs typeface="Times New Roman" panose="02020603050405020304" pitchFamily="18" charset="0"/>
              </a:rPr>
              <a:t> Vilties g.</a:t>
            </a:r>
          </a:p>
          <a:p>
            <a:pPr algn="just"/>
            <a:r>
              <a:rPr lang="lt-LT" sz="2800" dirty="0">
                <a:latin typeface="Times New Roman" panose="02020603050405020304" pitchFamily="18" charset="0"/>
                <a:cs typeface="Times New Roman" panose="02020603050405020304" pitchFamily="18" charset="0"/>
              </a:rPr>
              <a:t> </a:t>
            </a:r>
            <a:r>
              <a:rPr lang="lt-LT" sz="2800" dirty="0" err="1">
                <a:latin typeface="Times New Roman" panose="02020603050405020304" pitchFamily="18" charset="0"/>
                <a:cs typeface="Times New Roman" panose="02020603050405020304" pitchFamily="18" charset="0"/>
              </a:rPr>
              <a:t>Aukštažio</a:t>
            </a:r>
            <a:r>
              <a:rPr lang="lt-LT" sz="2800" dirty="0">
                <a:latin typeface="Times New Roman" panose="02020603050405020304" pitchFamily="18" charset="0"/>
                <a:cs typeface="Times New Roman" panose="02020603050405020304" pitchFamily="18" charset="0"/>
              </a:rPr>
              <a:t> g.</a:t>
            </a:r>
          </a:p>
          <a:p>
            <a:pPr algn="just"/>
            <a:r>
              <a:rPr lang="lt-LT" sz="2800" dirty="0">
                <a:latin typeface="Times New Roman" panose="02020603050405020304" pitchFamily="18" charset="0"/>
                <a:cs typeface="Times New Roman" panose="02020603050405020304" pitchFamily="18" charset="0"/>
              </a:rPr>
              <a:t> </a:t>
            </a:r>
            <a:r>
              <a:rPr lang="lt-LT" sz="2800" dirty="0" err="1">
                <a:latin typeface="Times New Roman" panose="02020603050405020304" pitchFamily="18" charset="0"/>
                <a:cs typeface="Times New Roman" panose="02020603050405020304" pitchFamily="18" charset="0"/>
              </a:rPr>
              <a:t>Mokolų</a:t>
            </a:r>
            <a:r>
              <a:rPr lang="lt-LT" sz="2800" dirty="0">
                <a:latin typeface="Times New Roman" panose="02020603050405020304" pitchFamily="18" charset="0"/>
                <a:cs typeface="Times New Roman" panose="02020603050405020304" pitchFamily="18" charset="0"/>
              </a:rPr>
              <a:t> g. dalis prie </a:t>
            </a:r>
            <a:r>
              <a:rPr lang="lt-LT" sz="2800" dirty="0" err="1">
                <a:latin typeface="Times New Roman" panose="02020603050405020304" pitchFamily="18" charset="0"/>
                <a:cs typeface="Times New Roman" panose="02020603050405020304" pitchFamily="18" charset="0"/>
              </a:rPr>
              <a:t>Naugardiškių</a:t>
            </a:r>
            <a:r>
              <a:rPr lang="lt-LT" sz="2800" dirty="0">
                <a:latin typeface="Times New Roman" panose="02020603050405020304" pitchFamily="18" charset="0"/>
                <a:cs typeface="Times New Roman" panose="02020603050405020304" pitchFamily="18" charset="0"/>
              </a:rPr>
              <a:t> parko.</a:t>
            </a:r>
          </a:p>
        </p:txBody>
      </p:sp>
    </p:spTree>
    <p:extLst>
      <p:ext uri="{BB962C8B-B14F-4D97-AF65-F5344CB8AC3E}">
        <p14:creationId xmlns:p14="http://schemas.microsoft.com/office/powerpoint/2010/main" val="159400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1000"/>
                                        <p:tgtEl>
                                          <p:spTgt spid="8">
                                            <p:txEl>
                                              <p:pRg st="3" end="3"/>
                                            </p:txEl>
                                          </p:spTgt>
                                        </p:tgtEl>
                                      </p:cBhvr>
                                    </p:animEffect>
                                    <p:anim calcmode="lin" valueType="num">
                                      <p:cBhvr>
                                        <p:cTn id="8"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4" end="4"/>
                                            </p:txEl>
                                          </p:spTgt>
                                        </p:tgtEl>
                                        <p:attrNameLst>
                                          <p:attrName>style.visibility</p:attrName>
                                        </p:attrNameLst>
                                      </p:cBhvr>
                                      <p:to>
                                        <p:strVal val="visible"/>
                                      </p:to>
                                    </p:set>
                                    <p:animEffect transition="in" filter="fade">
                                      <p:cBhvr>
                                        <p:cTn id="14" dur="1000"/>
                                        <p:tgtEl>
                                          <p:spTgt spid="8">
                                            <p:txEl>
                                              <p:pRg st="4" end="4"/>
                                            </p:txEl>
                                          </p:spTgt>
                                        </p:tgtEl>
                                      </p:cBhvr>
                                    </p:animEffect>
                                    <p:anim calcmode="lin" valueType="num">
                                      <p:cBhvr>
                                        <p:cTn id="15" dur="10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animEffect transition="in" filter="fade">
                                      <p:cBhvr>
                                        <p:cTn id="21" dur="1000"/>
                                        <p:tgtEl>
                                          <p:spTgt spid="8">
                                            <p:txEl>
                                              <p:pRg st="5" end="5"/>
                                            </p:txEl>
                                          </p:spTgt>
                                        </p:tgtEl>
                                      </p:cBhvr>
                                    </p:animEffect>
                                    <p:anim calcmode="lin" valueType="num">
                                      <p:cBhvr>
                                        <p:cTn id="22" dur="1000" fill="hold"/>
                                        <p:tgtEl>
                                          <p:spTgt spid="8">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6" end="6"/>
                                            </p:txEl>
                                          </p:spTgt>
                                        </p:tgtEl>
                                        <p:attrNameLst>
                                          <p:attrName>style.visibility</p:attrName>
                                        </p:attrNameLst>
                                      </p:cBhvr>
                                      <p:to>
                                        <p:strVal val="visible"/>
                                      </p:to>
                                    </p:set>
                                    <p:animEffect transition="in" filter="fade">
                                      <p:cBhvr>
                                        <p:cTn id="28" dur="1000"/>
                                        <p:tgtEl>
                                          <p:spTgt spid="8">
                                            <p:txEl>
                                              <p:pRg st="6" end="6"/>
                                            </p:txEl>
                                          </p:spTgt>
                                        </p:tgtEl>
                                      </p:cBhvr>
                                    </p:animEffect>
                                    <p:anim calcmode="lin" valueType="num">
                                      <p:cBhvr>
                                        <p:cTn id="29"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animEffect transition="in" filter="fade">
                                      <p:cBhvr>
                                        <p:cTn id="35" dur="1000"/>
                                        <p:tgtEl>
                                          <p:spTgt spid="8">
                                            <p:txEl>
                                              <p:pRg st="7" end="7"/>
                                            </p:txEl>
                                          </p:spTgt>
                                        </p:tgtEl>
                                      </p:cBhvr>
                                    </p:animEffect>
                                    <p:anim calcmode="lin" valueType="num">
                                      <p:cBhvr>
                                        <p:cTn id="36"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Effect transition="in" filter="fade">
                                      <p:cBhvr>
                                        <p:cTn id="42" dur="1000"/>
                                        <p:tgtEl>
                                          <p:spTgt spid="8">
                                            <p:txEl>
                                              <p:pRg st="8" end="8"/>
                                            </p:txEl>
                                          </p:spTgt>
                                        </p:tgtEl>
                                      </p:cBhvr>
                                    </p:animEffect>
                                    <p:anim calcmode="lin" valueType="num">
                                      <p:cBhvr>
                                        <p:cTn id="43"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457200" y="476672"/>
            <a:ext cx="7467600" cy="778098"/>
          </a:xfrm>
        </p:spPr>
        <p:txBody>
          <a:bodyPr>
            <a:normAutofit fontScale="90000"/>
          </a:bodyPr>
          <a:lstStyle/>
          <a:p>
            <a:pPr algn="ctr"/>
            <a:r>
              <a:rPr lang="lt-LT" sz="3100" dirty="0">
                <a:solidFill>
                  <a:srgbClr val="760000"/>
                </a:solidFill>
                <a:latin typeface="Arial" panose="020B0604020202020204" pitchFamily="34" charset="0"/>
                <a:cs typeface="Arial" panose="020B0604020202020204" pitchFamily="34" charset="0"/>
              </a:rPr>
              <a:t>ALEKSOTO GATVIŲ PRIEŽIŪRA </a:t>
            </a:r>
            <a:br>
              <a:rPr lang="lt-LT" sz="3200" dirty="0">
                <a:solidFill>
                  <a:srgbClr val="760000"/>
                </a:solidFill>
                <a:latin typeface="Arial" panose="020B0604020202020204" pitchFamily="34" charset="0"/>
                <a:cs typeface="Arial" panose="020B0604020202020204" pitchFamily="34" charset="0"/>
              </a:rPr>
            </a:br>
            <a:r>
              <a:rPr lang="lt-LT" sz="2200" dirty="0">
                <a:solidFill>
                  <a:srgbClr val="760000"/>
                </a:solidFill>
                <a:latin typeface="Arial" panose="020B0604020202020204" pitchFamily="34" charset="0"/>
                <a:cs typeface="Arial" panose="020B0604020202020204" pitchFamily="34" charset="0"/>
              </a:rPr>
              <a:t>(NUMATYTA 2025 M.)</a:t>
            </a:r>
            <a:r>
              <a:rPr lang="lt-LT" sz="3200" dirty="0">
                <a:solidFill>
                  <a:srgbClr val="760000"/>
                </a:solidFill>
                <a:latin typeface="Arial" panose="020B0604020202020204" pitchFamily="34" charset="0"/>
                <a:cs typeface="Arial" panose="020B0604020202020204" pitchFamily="34" charset="0"/>
              </a:rPr>
              <a:t>:</a:t>
            </a:r>
            <a:endParaRPr lang="lt-LT" dirty="0"/>
          </a:p>
        </p:txBody>
      </p:sp>
      <p:sp>
        <p:nvSpPr>
          <p:cNvPr id="3" name="Turinio vietos rezervavimo ženklas 2"/>
          <p:cNvSpPr>
            <a:spLocks noGrp="1"/>
          </p:cNvSpPr>
          <p:nvPr>
            <p:ph sz="quarter" idx="1"/>
          </p:nvPr>
        </p:nvSpPr>
        <p:spPr>
          <a:xfrm>
            <a:off x="457200" y="1286264"/>
            <a:ext cx="7643192" cy="5239080"/>
          </a:xfrm>
        </p:spPr>
        <p:txBody>
          <a:bodyPr>
            <a:noAutofit/>
          </a:bodyPr>
          <a:lstStyle/>
          <a:p>
            <a:pPr algn="just">
              <a:buFont typeface="Wingdings" panose="05000000000000000000" pitchFamily="2" charset="2"/>
              <a:buChar char="q"/>
            </a:pPr>
            <a:r>
              <a:rPr lang="lt-LT" sz="1800" dirty="0">
                <a:cs typeface="Arial" panose="020B0604020202020204" pitchFamily="34" charset="0"/>
              </a:rPr>
              <a:t>Sudarytas ir pateiktas Miesto tvarkymo skyriui prioritetinis Aleksoto seniūnijos gatvių priežiūros sąrašas Kauno miesto gatvių tiesimo, rekonstravimo, taisymo ir priežiūros darbų 2025-2027 metų prioritetiniam sąrašui sudaryti.</a:t>
            </a:r>
          </a:p>
          <a:p>
            <a:pPr algn="just">
              <a:buFont typeface="Wingdings" panose="05000000000000000000" pitchFamily="2" charset="2"/>
              <a:buChar char="q"/>
            </a:pPr>
            <a:r>
              <a:rPr lang="lt-LT" sz="1800" dirty="0">
                <a:cs typeface="Arial" panose="020B0604020202020204" pitchFamily="34" charset="0"/>
              </a:rPr>
              <a:t>Gatvių priežiūros darbai </a:t>
            </a:r>
            <a:r>
              <a:rPr lang="lt-LT" sz="1800" u="sng" dirty="0">
                <a:cs typeface="Arial" panose="020B0604020202020204" pitchFamily="34" charset="0"/>
              </a:rPr>
              <a:t>numatomi atlikti 2025 metais Aleksoto seniūnijoje:</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Bitininkų g. darbų užbaigimas.</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H. ir O. Minkovskių g. rekonstrukcijos tąsa.</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Sodininkų g.</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Gėlių g.</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Vaivorykštės g.</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Veisiejų g.</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Balbieriškio g.</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Gudelių g.</a:t>
            </a:r>
          </a:p>
          <a:p>
            <a:pPr algn="just">
              <a:buClr>
                <a:schemeClr val="accent1">
                  <a:lumMod val="60000"/>
                  <a:lumOff val="40000"/>
                </a:schemeClr>
              </a:buClr>
              <a:buFont typeface="Wingdings" panose="05000000000000000000" pitchFamily="2" charset="2"/>
              <a:buChar char="v"/>
              <a:defRPr/>
            </a:pPr>
            <a:r>
              <a:rPr lang="lt-LT" sz="1800" dirty="0">
                <a:cs typeface="Arial" panose="020B0604020202020204" pitchFamily="34" charset="0"/>
              </a:rPr>
              <a:t>Julijanavos g. rekonstrukcija.</a:t>
            </a:r>
          </a:p>
        </p:txBody>
      </p:sp>
    </p:spTree>
    <p:extLst>
      <p:ext uri="{BB962C8B-B14F-4D97-AF65-F5344CB8AC3E}">
        <p14:creationId xmlns:p14="http://schemas.microsoft.com/office/powerpoint/2010/main" val="400447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šdailintas">
  <a:themeElements>
    <a:clrScheme name="Išdailintas">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Išdailintas">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Išdailintas">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37797</TotalTime>
  <Words>1377</Words>
  <Application>Microsoft Office PowerPoint</Application>
  <PresentationFormat>Demonstracija ekrane (4:3)</PresentationFormat>
  <Paragraphs>137</Paragraphs>
  <Slides>22</Slides>
  <Notes>10</Notes>
  <HiddenSlides>0</HiddenSlides>
  <MMClips>0</MMClips>
  <ScaleCrop>false</ScaleCrop>
  <HeadingPairs>
    <vt:vector size="6" baseType="variant">
      <vt:variant>
        <vt:lpstr>Naudojami šriftai</vt:lpstr>
      </vt:variant>
      <vt:variant>
        <vt:i4>8</vt:i4>
      </vt:variant>
      <vt:variant>
        <vt:lpstr>Tema</vt:lpstr>
      </vt:variant>
      <vt:variant>
        <vt:i4>1</vt:i4>
      </vt:variant>
      <vt:variant>
        <vt:lpstr>Skaidrių pavadinimai</vt:lpstr>
      </vt:variant>
      <vt:variant>
        <vt:i4>22</vt:i4>
      </vt:variant>
    </vt:vector>
  </HeadingPairs>
  <TitlesOfParts>
    <vt:vector size="31" baseType="lpstr">
      <vt:lpstr>Arial</vt:lpstr>
      <vt:lpstr>Calibri</vt:lpstr>
      <vt:lpstr>Century Schoolbook</vt:lpstr>
      <vt:lpstr>Courier New</vt:lpstr>
      <vt:lpstr>Times New Roman</vt:lpstr>
      <vt:lpstr>Verdana</vt:lpstr>
      <vt:lpstr>Wingdings</vt:lpstr>
      <vt:lpstr>Wingdings 2</vt:lpstr>
      <vt:lpstr>Išdailintas</vt:lpstr>
      <vt:lpstr>    ALEKSOTO SENIŪNIJOS  2024 METŲ ATASKAITA 2025 metų planas                                                               Kaunas, 2025   </vt:lpstr>
      <vt:lpstr>ALEKSOTO SENIŪNIJOS VIZIJA</vt:lpstr>
      <vt:lpstr>  SVARBIAUSI ALEKSOTO SENIŪNIJOS UŽDAVINIAI:</vt:lpstr>
      <vt:lpstr>ALEKSOTO SENIŪNIJOS ŽEMĖLAPIS</vt:lpstr>
      <vt:lpstr>ALEKSOTO SENIŪNIJOJE VEIKIANČIOS  BENDRUOMENINĖS ORGANIZACIJOS </vt:lpstr>
      <vt:lpstr>ALEKSOTO SENIŪNIJOS TERITORIJA</vt:lpstr>
      <vt:lpstr>ALEKSOTO SENIŪNIJOS TERITORIJA (2)</vt:lpstr>
      <vt:lpstr>ALEKSOTO GATVIŲ PRIEŽIŪRA:</vt:lpstr>
      <vt:lpstr>ALEKSOTO GATVIŲ PRIEŽIŪRA  (NUMATYTA 2025 M.):</vt:lpstr>
      <vt:lpstr>SENIŪNIJOS TERITORIJOS PRIEŽIŪROS ORGANIZAVIMAS </vt:lpstr>
      <vt:lpstr>SENIŪNIJOS TERITORIJOS PRIEŽIŪROS ORGANIZAVIMAS (2)</vt:lpstr>
      <vt:lpstr>SENIŪNIJOS 2024 INICIJUOTI SMULKŪS DARBAI IR ĮVYKIAI</vt:lpstr>
      <vt:lpstr>naujai įrengta Amerikos lietuvių gatvės pėsčiųjų tako dalis, Aleksoto kalno viršuje prie Aleksoto funikulieriaus. Įrengtas apšvietimas.</vt:lpstr>
      <vt:lpstr>S. Dariaus ir S. Girėno g. nuokalnėje demontuoti seni ir įrengti nauji atitvarai. </vt:lpstr>
      <vt:lpstr>krepšinio aikštelė su danga Vyčio Kryžiaus g. Skvere  </vt:lpstr>
      <vt:lpstr>Kanalo g. 31 (prieš ir po)</vt:lpstr>
      <vt:lpstr>S. Dariaus ir S. Girėno g. 6 (prieš ir po)</vt:lpstr>
      <vt:lpstr>2024 M. ALEKSOTO SENIŪNIJOJE APLEISTI ŽEMĖS SKLYPAI IR STATINIAI, RASTI PAŽEIDIMAI </vt:lpstr>
      <vt:lpstr>APLINKOS KOKYBĖS KONTROLĖ  APLINKOS TARŠOS MAŽINIMO PRIEMONĖS</vt:lpstr>
      <vt:lpstr>SENIŪNIJOS  BIUDŽETAS</vt:lpstr>
      <vt:lpstr>2025 METAIS PLANUOJAMI ATLIKTI SVARBIAUSI SENIŪNIJOS DARBAI</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Vytautas Narkevičius</cp:lastModifiedBy>
  <cp:revision>997</cp:revision>
  <cp:lastPrinted>2024-02-28T13:33:58Z</cp:lastPrinted>
  <dcterms:created xsi:type="dcterms:W3CDTF">2015-11-04T15:02:23Z</dcterms:created>
  <dcterms:modified xsi:type="dcterms:W3CDTF">2025-01-31T11:52:30Z</dcterms:modified>
</cp:coreProperties>
</file>