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8" r:id="rId1"/>
  </p:sldMasterIdLst>
  <p:notesMasterIdLst>
    <p:notesMasterId r:id="rId22"/>
  </p:notesMasterIdLst>
  <p:handoutMasterIdLst>
    <p:handoutMasterId r:id="rId23"/>
  </p:handoutMasterIdLst>
  <p:sldIdLst>
    <p:sldId id="273" r:id="rId2"/>
    <p:sldId id="308" r:id="rId3"/>
    <p:sldId id="330" r:id="rId4"/>
    <p:sldId id="342" r:id="rId5"/>
    <p:sldId id="686" r:id="rId6"/>
    <p:sldId id="337" r:id="rId7"/>
    <p:sldId id="339" r:id="rId8"/>
    <p:sldId id="344" r:id="rId9"/>
    <p:sldId id="661" r:id="rId10"/>
    <p:sldId id="662" r:id="rId11"/>
    <p:sldId id="688" r:id="rId12"/>
    <p:sldId id="682" r:id="rId13"/>
    <p:sldId id="687" r:id="rId14"/>
    <p:sldId id="683" r:id="rId15"/>
    <p:sldId id="684" r:id="rId16"/>
    <p:sldId id="659" r:id="rId17"/>
    <p:sldId id="660" r:id="rId18"/>
    <p:sldId id="349" r:id="rId19"/>
    <p:sldId id="681" r:id="rId20"/>
    <p:sldId id="562" r:id="rId21"/>
  </p:sldIdLst>
  <p:sldSz cx="9144000" cy="6858000" type="screen4x3"/>
  <p:notesSz cx="6888163" cy="10018713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4701"/>
    <a:srgbClr val="A50021"/>
    <a:srgbClr val="760000"/>
    <a:srgbClr val="CCC496"/>
    <a:srgbClr val="3C72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90" autoAdjust="0"/>
    <p:restoredTop sz="90147" autoAdjust="0"/>
  </p:normalViewPr>
  <p:slideViewPr>
    <p:cSldViewPr>
      <p:cViewPr varScale="1">
        <p:scale>
          <a:sx n="104" d="100"/>
          <a:sy n="104" d="100"/>
        </p:scale>
        <p:origin x="144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80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0936"/>
          </a:xfrm>
          <a:prstGeom prst="rect">
            <a:avLst/>
          </a:prstGeom>
        </p:spPr>
        <p:txBody>
          <a:bodyPr vert="horz" lIns="92437" tIns="46218" rIns="92437" bIns="46218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quarter" idx="1"/>
          </p:nvPr>
        </p:nvSpPr>
        <p:spPr>
          <a:xfrm>
            <a:off x="3901699" y="0"/>
            <a:ext cx="2984870" cy="500936"/>
          </a:xfrm>
          <a:prstGeom prst="rect">
            <a:avLst/>
          </a:prstGeom>
        </p:spPr>
        <p:txBody>
          <a:bodyPr vert="horz" lIns="92437" tIns="46218" rIns="92437" bIns="46218" rtlCol="0"/>
          <a:lstStyle>
            <a:lvl1pPr algn="r">
              <a:defRPr sz="1200"/>
            </a:lvl1pPr>
          </a:lstStyle>
          <a:p>
            <a:fld id="{EBF9251F-A509-4D34-9B80-99D7F814CFC4}" type="datetimeFigureOut">
              <a:rPr lang="lt-LT" smtClean="0"/>
              <a:t>2024-02-28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2"/>
          </p:nvPr>
        </p:nvSpPr>
        <p:spPr>
          <a:xfrm>
            <a:off x="1" y="9516038"/>
            <a:ext cx="2984870" cy="500936"/>
          </a:xfrm>
          <a:prstGeom prst="rect">
            <a:avLst/>
          </a:prstGeom>
        </p:spPr>
        <p:txBody>
          <a:bodyPr vert="horz" lIns="92437" tIns="46218" rIns="92437" bIns="46218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3"/>
          </p:nvPr>
        </p:nvSpPr>
        <p:spPr>
          <a:xfrm>
            <a:off x="3901699" y="9516038"/>
            <a:ext cx="2984870" cy="500936"/>
          </a:xfrm>
          <a:prstGeom prst="rect">
            <a:avLst/>
          </a:prstGeom>
        </p:spPr>
        <p:txBody>
          <a:bodyPr vert="horz" lIns="92437" tIns="46218" rIns="92437" bIns="46218" rtlCol="0" anchor="b"/>
          <a:lstStyle>
            <a:lvl1pPr algn="r">
              <a:defRPr sz="1200"/>
            </a:lvl1pPr>
          </a:lstStyle>
          <a:p>
            <a:fld id="{D3D9A74B-06E7-437B-9184-565897473A4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519131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0936"/>
          </a:xfrm>
          <a:prstGeom prst="rect">
            <a:avLst/>
          </a:prstGeom>
        </p:spPr>
        <p:txBody>
          <a:bodyPr vert="horz" lIns="92437" tIns="46218" rIns="92437" bIns="46218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0" cy="500936"/>
          </a:xfrm>
          <a:prstGeom prst="rect">
            <a:avLst/>
          </a:prstGeom>
        </p:spPr>
        <p:txBody>
          <a:bodyPr vert="horz" lIns="92437" tIns="46218" rIns="92437" bIns="46218" rtlCol="0"/>
          <a:lstStyle>
            <a:lvl1pPr algn="r">
              <a:defRPr sz="1200"/>
            </a:lvl1pPr>
          </a:lstStyle>
          <a:p>
            <a:fld id="{CD3AC83D-FE74-4AA9-8FFB-E38249172EF7}" type="datetimeFigureOut">
              <a:rPr lang="lt-LT" smtClean="0"/>
              <a:pPr/>
              <a:t>2024-02-28</a:t>
            </a:fld>
            <a:endParaRPr lang="lt-L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11737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37" tIns="46218" rIns="92437" bIns="46218" rtlCol="0" anchor="ctr"/>
          <a:lstStyle/>
          <a:p>
            <a:endParaRPr lang="lt-L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vert="horz" lIns="92437" tIns="46218" rIns="92437" bIns="462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516038"/>
            <a:ext cx="2984870" cy="500936"/>
          </a:xfrm>
          <a:prstGeom prst="rect">
            <a:avLst/>
          </a:prstGeom>
        </p:spPr>
        <p:txBody>
          <a:bodyPr vert="horz" lIns="92437" tIns="46218" rIns="92437" bIns="46218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9" y="9516038"/>
            <a:ext cx="2984870" cy="500936"/>
          </a:xfrm>
          <a:prstGeom prst="rect">
            <a:avLst/>
          </a:prstGeom>
        </p:spPr>
        <p:txBody>
          <a:bodyPr vert="horz" lIns="92437" tIns="46218" rIns="92437" bIns="46218" rtlCol="0" anchor="b"/>
          <a:lstStyle>
            <a:lvl1pPr algn="r">
              <a:defRPr sz="1200"/>
            </a:lvl1pPr>
          </a:lstStyle>
          <a:p>
            <a:fld id="{5EFAC1B9-17EF-4736-922B-9ADB739A57CF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233741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AC1B9-17EF-4736-922B-9ADB739A57CF}" type="slidenum">
              <a:rPr lang="lt-LT" smtClean="0"/>
              <a:pPr/>
              <a:t>1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761736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AC1B9-17EF-4736-922B-9ADB739A57CF}" type="slidenum">
              <a:rPr lang="lt-LT" smtClean="0"/>
              <a:pPr/>
              <a:t>15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114181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AC1B9-17EF-4736-922B-9ADB739A57CF}" type="slidenum">
              <a:rPr lang="lt-LT" smtClean="0"/>
              <a:pPr/>
              <a:t>19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22104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AC1B9-17EF-4736-922B-9ADB739A57CF}" type="slidenum">
              <a:rPr lang="lt-LT" smtClean="0"/>
              <a:pPr/>
              <a:t>2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735094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AC1B9-17EF-4736-922B-9ADB739A57CF}" type="slidenum">
              <a:rPr lang="lt-LT" smtClean="0"/>
              <a:pPr/>
              <a:t>3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840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4367">
              <a:defRPr/>
            </a:pPr>
            <a:endParaRPr lang="lt-LT" b="1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AC1B9-17EF-4736-922B-9ADB739A57CF}" type="slidenum">
              <a:rPr lang="lt-LT" smtClean="0">
                <a:solidFill>
                  <a:prstClr val="black"/>
                </a:solidFill>
              </a:rPr>
              <a:pPr/>
              <a:t>4</a:t>
            </a:fld>
            <a:endParaRPr lang="lt-L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509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4367">
              <a:defRPr/>
            </a:pPr>
            <a:endParaRPr lang="lt-LT" b="1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AC1B9-17EF-4736-922B-9ADB739A57CF}" type="slidenum">
              <a:rPr lang="lt-LT" smtClean="0">
                <a:solidFill>
                  <a:prstClr val="black"/>
                </a:solidFill>
              </a:rPr>
              <a:pPr/>
              <a:t>5</a:t>
            </a:fld>
            <a:endParaRPr lang="lt-L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554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b="1" baseline="0" dirty="0" smtClean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AC1B9-17EF-4736-922B-9ADB739A57CF}" type="slidenum">
              <a:rPr lang="lt-LT" smtClean="0">
                <a:solidFill>
                  <a:prstClr val="black"/>
                </a:solidFill>
              </a:rPr>
              <a:pPr/>
              <a:t>6</a:t>
            </a:fld>
            <a:endParaRPr lang="lt-L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5094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4367">
              <a:defRPr/>
            </a:pPr>
            <a:endParaRPr lang="lt-LT" b="1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AC1B9-17EF-4736-922B-9ADB739A57CF}" type="slidenum">
              <a:rPr lang="lt-LT" smtClean="0">
                <a:solidFill>
                  <a:prstClr val="black"/>
                </a:solidFill>
              </a:rPr>
              <a:pPr/>
              <a:t>7</a:t>
            </a:fld>
            <a:endParaRPr lang="lt-L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5094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AC1B9-17EF-4736-922B-9ADB739A57CF}" type="slidenum">
              <a:rPr lang="lt-LT" smtClean="0"/>
              <a:pPr/>
              <a:t>8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44397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AC1B9-17EF-4736-922B-9ADB739A57CF}" type="slidenum">
              <a:rPr lang="lt-LT" smtClean="0"/>
              <a:pPr/>
              <a:t>11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62768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ntraštė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9" name="Antrinis pavadinima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lt-LT" smtClean="0"/>
              <a:t>Spustelėję redag. ruoš. paantrš. stilių</a:t>
            </a:r>
            <a:endParaRPr kumimoji="0" lang="en-US"/>
          </a:p>
        </p:txBody>
      </p:sp>
      <p:sp>
        <p:nvSpPr>
          <p:cNvPr id="28" name="Datos vietos rezervavimo ženklas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pPr>
              <a:defRPr/>
            </a:pPr>
            <a:fld id="{155D28D7-7C40-4FC2-83A0-AB037D589C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Poraštės vietos rezervavimo ženklas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Stačiakampis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ačiakampis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Stačiakampis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Stačiakampis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Tiesioji jungtis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Tiesioji jungtis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Tiesioji jungtis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Tiesioji jungtis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Tiesioji jungtis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Tiesioji jungtis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Stačiakampis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as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as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as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as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as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kaidrės numerio vietos rezervavimo ženklas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pPr>
              <a:defRPr/>
            </a:pPr>
            <a:fld id="{C53273F4-8EA9-4DF1-B825-00965E9C79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5D28D7-7C40-4FC2-83A0-AB037D589C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3273F4-8EA9-4DF1-B825-00965E9C79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5D28D7-7C40-4FC2-83A0-AB037D589C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3273F4-8EA9-4DF1-B825-00965E9C79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8" name="Turinio vietos rezervavimo ženklas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fld id="{155D28D7-7C40-4FC2-83A0-AB037D589C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C53273F4-8EA9-4DF1-B825-00965E9C79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Poraštės vietos rezervavimo ženklas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pPr>
              <a:defRPr/>
            </a:pPr>
            <a:fld id="{155D28D7-7C40-4FC2-83A0-AB037D589C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tačiakampis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Stačiakampis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ačiakampis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ačiakampis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Tiesioji jungtis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Tiesioji jungtis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Tiesioji jungtis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Tiesioji jungtis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Tiesioji jungtis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ačiakampis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as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as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as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as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as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Tiesioji jungtis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pPr>
              <a:defRPr/>
            </a:pPr>
            <a:fld id="{C53273F4-8EA9-4DF1-B825-00965E9C79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5D28D7-7C40-4FC2-83A0-AB037D589C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3273F4-8EA9-4DF1-B825-00965E9C79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urinio vietos rezervavimo ženklas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11" name="Turinio vietos rezervavimo ženklas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5D28D7-7C40-4FC2-83A0-AB037D589C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3273F4-8EA9-4DF1-B825-00965E9C79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urinio vietos rezervavimo ženklas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13" name="Turinio vietos rezervavimo ženklas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12" name="Teksto vietos rezervavimo ženklas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</p:txBody>
      </p:sp>
      <p:sp>
        <p:nvSpPr>
          <p:cNvPr id="14" name="Teksto vietos rezervavimo ženklas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6" name="Datos vietos rezervavimo ženklas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155D28D7-7C40-4FC2-83A0-AB037D589C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C53273F4-8EA9-4DF1-B825-00965E9C79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5D28D7-7C40-4FC2-83A0-AB037D589C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3273F4-8EA9-4DF1-B825-00965E9C79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esioji jungtis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</p:txBody>
      </p:sp>
      <p:sp>
        <p:nvSpPr>
          <p:cNvPr id="8" name="Tiesioji jungtis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iesioji jungtis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Tiesioji jungtis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ačiakampis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Tiesioji jungtis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as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Turinio vietos rezervavimo ženklas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21" name="Datos vietos rezervavimo ženklas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fld id="{155D28D7-7C40-4FC2-83A0-AB037D589C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2" name="Skaidrės numerio vietos rezervavimo ženklas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C53273F4-8EA9-4DF1-B825-00965E9C79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3" name="Poraštės vietos rezervavimo ženklas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esioji jungtis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as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lt-LT" smtClean="0"/>
              <a:t>Spustelėkite piktogr. norėdami įtraukti pav.</a:t>
            </a:r>
            <a:endParaRPr kumimoji="0" lang="en-US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</p:txBody>
      </p:sp>
      <p:sp>
        <p:nvSpPr>
          <p:cNvPr id="10" name="Tiesioji jungtis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Stačiakampis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iesioji jungtis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Tiesioji jungtis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Tiesioji jungtis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os vietos rezervavimo ženklas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155D28D7-7C40-4FC2-83A0-AB037D589C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Skaidrės numerio vietos rezervavimo ženklas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C53273F4-8EA9-4DF1-B825-00965E9C79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1" name="Poraštės vietos rezervavimo ženklas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esioji jungtis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Pavadinimo vietos rezervavimo ženkla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13" name="Teksto vietos rezervavimo ženklas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  <a:p>
            <a:pPr lvl="1" eaLnBrk="1" latinLnBrk="0" hangingPunct="1"/>
            <a:r>
              <a:rPr kumimoji="0" lang="lt-LT" smtClean="0"/>
              <a:t>Antras lygmuo</a:t>
            </a:r>
          </a:p>
          <a:p>
            <a:pPr lvl="2" eaLnBrk="1" latinLnBrk="0" hangingPunct="1"/>
            <a:r>
              <a:rPr kumimoji="0" lang="lt-LT" smtClean="0"/>
              <a:t>Trečias lygmuo</a:t>
            </a:r>
          </a:p>
          <a:p>
            <a:pPr lvl="3" eaLnBrk="1" latinLnBrk="0" hangingPunct="1"/>
            <a:r>
              <a:rPr kumimoji="0" lang="lt-LT" smtClean="0"/>
              <a:t>Ketvirtas lygmuo</a:t>
            </a:r>
          </a:p>
          <a:p>
            <a:pPr lvl="4" eaLnBrk="1" latinLnBrk="0" hangingPunct="1"/>
            <a:r>
              <a:rPr kumimoji="0" lang="lt-LT" smtClean="0"/>
              <a:t>Penktas lygmuo</a:t>
            </a:r>
            <a:endParaRPr kumimoji="0" lang="en-US"/>
          </a:p>
        </p:txBody>
      </p:sp>
      <p:sp>
        <p:nvSpPr>
          <p:cNvPr id="14" name="Datos vietos rezervavimo ženklas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55D28D7-7C40-4FC2-83A0-AB037D589C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esioji jungtis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esioji jungtis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ačiakampis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Tiesioji jungtis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as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kaidrės numerio vietos rezervavimo ženklas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3273F4-8EA9-4DF1-B825-00965E9C79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ctrTitle"/>
          </p:nvPr>
        </p:nvSpPr>
        <p:spPr>
          <a:xfrm>
            <a:off x="3199169" y="4221088"/>
            <a:ext cx="5976664" cy="208823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lt-LT" sz="3600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lt-LT" sz="3600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lt-LT" sz="36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lt-LT" sz="36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lt-LT" sz="3600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lt-LT" sz="3600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lt-LT" sz="36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lt-LT" sz="36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lt-LT" sz="3600" b="1" dirty="0">
                <a:solidFill>
                  <a:srgbClr val="7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ALEKSOTO SENIŪNIJO</a:t>
            </a:r>
            <a:r>
              <a:rPr lang="en-US" sz="3600" b="1" dirty="0">
                <a:solidFill>
                  <a:srgbClr val="7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lt-LT" sz="3600" b="1" dirty="0">
                <a:solidFill>
                  <a:srgbClr val="7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sz="3600" b="1" dirty="0">
                <a:solidFill>
                  <a:srgbClr val="7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 smtClean="0">
                <a:solidFill>
                  <a:srgbClr val="7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lt-LT" sz="3600" b="1" dirty="0" smtClean="0">
                <a:solidFill>
                  <a:srgbClr val="7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r>
              <a:rPr lang="en-US" sz="3600" b="1" dirty="0" smtClean="0">
                <a:solidFill>
                  <a:srgbClr val="7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sz="3100" b="1" dirty="0">
                <a:solidFill>
                  <a:srgbClr val="7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METŲ </a:t>
            </a:r>
            <a:r>
              <a:rPr lang="lt-LT" sz="3100" b="1" dirty="0" smtClean="0">
                <a:solidFill>
                  <a:srgbClr val="7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ATASKAITA</a:t>
            </a:r>
            <a:r>
              <a:rPr lang="lt-LT" sz="3600" b="1" dirty="0" smtClean="0">
                <a:solidFill>
                  <a:srgbClr val="7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sz="3600" b="1" dirty="0" smtClean="0">
                <a:solidFill>
                  <a:srgbClr val="7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sz="3600" dirty="0" smtClean="0">
                <a:solidFill>
                  <a:srgbClr val="7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2024 </a:t>
            </a:r>
            <a:r>
              <a:rPr lang="lt-LT" sz="4000" dirty="0" smtClean="0">
                <a:solidFill>
                  <a:srgbClr val="7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metų planas</a:t>
            </a:r>
            <a:r>
              <a:rPr lang="lt-LT" sz="3600" b="1" dirty="0" smtClean="0">
                <a:solidFill>
                  <a:srgbClr val="AF470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lt-LT" sz="3600" b="1" dirty="0" smtClean="0">
                <a:solidFill>
                  <a:srgbClr val="AF470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lt-LT" sz="1400" b="1" dirty="0">
                <a:solidFill>
                  <a:srgbClr val="AF470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lt-LT" sz="1400" b="1" dirty="0">
                <a:solidFill>
                  <a:srgbClr val="AF470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lt-LT" sz="1400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lt-LT" sz="1400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lt-LT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lt-LT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lt-LT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lt-LT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lt-LT" altLang="lt-LT" sz="20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0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0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0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lt-LT" sz="20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</a:t>
            </a:r>
            <a:r>
              <a:rPr lang="lt-LT" altLang="lt-LT" sz="20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Kaunas</a:t>
            </a:r>
            <a:r>
              <a:rPr lang="lt-LT" altLang="lt-LT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lt-LT" altLang="lt-LT" sz="20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  <a:r>
              <a:rPr lang="lt-LT" altLang="lt-LT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sz="1400" b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lt-LT" sz="1400" b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lt-LT" sz="14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lt-LT" sz="14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2000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15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922114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lt-LT" sz="2800" dirty="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Ū</a:t>
            </a:r>
            <a:r>
              <a:rPr lang="en-US" sz="2800" dirty="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NIJOS</a:t>
            </a:r>
            <a:r>
              <a:rPr lang="lt-LT" sz="2800" dirty="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TERITORIJOS PRIEŽIŪROS ORGANIZAVIMAS</a:t>
            </a:r>
            <a:r>
              <a:rPr lang="en-US" sz="2800" dirty="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lt-LT" sz="2800" dirty="0">
              <a:solidFill>
                <a:srgbClr val="7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>
          <a:xfrm>
            <a:off x="395536" y="1052736"/>
            <a:ext cx="8219256" cy="53879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t-LT" sz="2000" b="1" dirty="0"/>
              <a:t>Per einamuosius metus organizuojant teritorijos priežiūrą </a:t>
            </a:r>
            <a:r>
              <a:rPr lang="lt-LT" sz="2000" b="1" dirty="0" smtClean="0"/>
              <a:t>atlikti šie darbai:</a:t>
            </a:r>
          </a:p>
          <a:p>
            <a:pPr algn="just"/>
            <a:r>
              <a:rPr lang="lt-LT" sz="2000" dirty="0" smtClean="0"/>
              <a:t>Julijanavos g. nelegalių sąvartynų tvarkymas (sutvarkytos valstybinės žemės teritorijos, žaliųjų atliekų sąvartynas, įspėti privačių žemės sklypų savininkai, sutvarkė jiems priklausančius sklypus);</a:t>
            </a:r>
          </a:p>
          <a:p>
            <a:r>
              <a:rPr lang="lt-LT" sz="2000" dirty="0" smtClean="0"/>
              <a:t>Inicijuota išgenėti žaliuosius </a:t>
            </a:r>
            <a:r>
              <a:rPr lang="lt-LT" sz="2000" dirty="0"/>
              <a:t>plotus Lakūnų pl</a:t>
            </a:r>
            <a:r>
              <a:rPr lang="lt-LT" sz="2000" dirty="0" smtClean="0"/>
              <a:t>., </a:t>
            </a:r>
            <a:r>
              <a:rPr lang="lt-LT" sz="2000" dirty="0" err="1"/>
              <a:t>Santvaro</a:t>
            </a:r>
            <a:r>
              <a:rPr lang="lt-LT" sz="2000" dirty="0"/>
              <a:t>-Akacijų g</a:t>
            </a:r>
            <a:r>
              <a:rPr lang="lt-LT" sz="2000" dirty="0" smtClean="0"/>
              <a:t>., V. </a:t>
            </a:r>
            <a:r>
              <a:rPr lang="lt-LT" sz="2000" dirty="0" err="1" smtClean="0"/>
              <a:t>Čepinskio</a:t>
            </a:r>
            <a:r>
              <a:rPr lang="lt-LT" sz="2000" dirty="0" smtClean="0"/>
              <a:t> g., </a:t>
            </a:r>
            <a:r>
              <a:rPr lang="lt-LT" sz="2000" dirty="0" err="1" smtClean="0"/>
              <a:t>Naujadvario</a:t>
            </a:r>
            <a:r>
              <a:rPr lang="lt-LT" sz="2000" dirty="0" smtClean="0"/>
              <a:t> g., Bangų g., </a:t>
            </a:r>
            <a:r>
              <a:rPr lang="lt-LT" sz="2000" dirty="0" err="1" smtClean="0"/>
              <a:t>Levens</a:t>
            </a:r>
            <a:r>
              <a:rPr lang="lt-LT" sz="2000" dirty="0" smtClean="0"/>
              <a:t> g., Alyvų g. </a:t>
            </a:r>
          </a:p>
          <a:p>
            <a:r>
              <a:rPr lang="lt-LT" sz="2000" dirty="0" smtClean="0"/>
              <a:t>Iš rekonstruojamo </a:t>
            </a:r>
            <a:r>
              <a:rPr lang="lt-LT" sz="2000" dirty="0" err="1" smtClean="0"/>
              <a:t>Naugardiškių</a:t>
            </a:r>
            <a:r>
              <a:rPr lang="lt-LT" sz="2000" dirty="0" smtClean="0"/>
              <a:t> </a:t>
            </a:r>
            <a:r>
              <a:rPr lang="lt-LT" sz="2000" dirty="0"/>
              <a:t>parko perkelti t</a:t>
            </a:r>
            <a:r>
              <a:rPr lang="lt-LT" sz="2000" dirty="0" smtClean="0"/>
              <a:t>reniruokliai į </a:t>
            </a:r>
            <a:r>
              <a:rPr lang="lt-LT" sz="2000" dirty="0"/>
              <a:t>Vyčio </a:t>
            </a:r>
            <a:r>
              <a:rPr lang="lt-LT" sz="2000" dirty="0" smtClean="0"/>
              <a:t>Kryžiaus </a:t>
            </a:r>
            <a:r>
              <a:rPr lang="lt-LT" sz="2000" dirty="0"/>
              <a:t>g. skverą. </a:t>
            </a:r>
            <a:endParaRPr lang="lt-LT" sz="2000" dirty="0" smtClean="0"/>
          </a:p>
          <a:p>
            <a:r>
              <a:rPr lang="lt-LT" sz="2000" dirty="0" smtClean="0"/>
              <a:t>Užnemunės </a:t>
            </a:r>
            <a:r>
              <a:rPr lang="lt-LT" sz="2000" dirty="0"/>
              <a:t>g</a:t>
            </a:r>
            <a:r>
              <a:rPr lang="lt-LT" sz="2000" dirty="0" smtClean="0"/>
              <a:t>., Mėtų g. ir J. </a:t>
            </a:r>
            <a:r>
              <a:rPr lang="lt-LT" sz="2000" dirty="0" err="1" smtClean="0"/>
              <a:t>Tysliavos</a:t>
            </a:r>
            <a:r>
              <a:rPr lang="lt-LT" sz="2000" dirty="0" smtClean="0"/>
              <a:t> gatvėse esančiuose privačiuose sklypuose inicijuotas ten augančių </a:t>
            </a:r>
            <a:r>
              <a:rPr lang="lt-LT" sz="2000" dirty="0" err="1"/>
              <a:t>sosnovskio</a:t>
            </a:r>
            <a:r>
              <a:rPr lang="lt-LT" sz="2000" dirty="0"/>
              <a:t> </a:t>
            </a:r>
            <a:r>
              <a:rPr lang="lt-LT" sz="2000" dirty="0" smtClean="0"/>
              <a:t>barščių didelių </a:t>
            </a:r>
            <a:r>
              <a:rPr lang="lt-LT" sz="2000" dirty="0"/>
              <a:t>plotų</a:t>
            </a:r>
            <a:r>
              <a:rPr lang="lt-LT" sz="2000" dirty="0" smtClean="0"/>
              <a:t> naikinimas.</a:t>
            </a:r>
          </a:p>
          <a:p>
            <a:r>
              <a:rPr lang="lt-LT" sz="2000" dirty="0" smtClean="0"/>
              <a:t>Inicijuoti Sąnašos gatvėje atlikti gatvės remonto darbai.</a:t>
            </a:r>
          </a:p>
          <a:p>
            <a:r>
              <a:rPr lang="lt-LT" sz="2000" dirty="0"/>
              <a:t>Kalvarijos g. 31A valstybinės žemės teritorija, panaikintas nelegalus betoninių atliekų </a:t>
            </a:r>
            <a:r>
              <a:rPr lang="lt-LT" sz="2000" dirty="0" smtClean="0"/>
              <a:t>sąvartynas.</a:t>
            </a:r>
            <a:endParaRPr lang="lt-LT" sz="2000" dirty="0"/>
          </a:p>
          <a:p>
            <a:pPr marL="0" indent="0">
              <a:buNone/>
            </a:pPr>
            <a:endParaRPr lang="lt-LT" sz="2000" dirty="0" smtClean="0"/>
          </a:p>
          <a:p>
            <a:endParaRPr lang="lt-LT" sz="1600" dirty="0"/>
          </a:p>
        </p:txBody>
      </p:sp>
    </p:spTree>
    <p:extLst>
      <p:ext uri="{BB962C8B-B14F-4D97-AF65-F5344CB8AC3E}">
        <p14:creationId xmlns:p14="http://schemas.microsoft.com/office/powerpoint/2010/main" val="3189071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2800" dirty="0" smtClean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PRADĖTAS KALVARIJOS G. 31A ESANČIOS TERITORIJOS VALYMAS IR TVARKYMAS</a:t>
            </a:r>
            <a:endParaRPr lang="lt-LT" sz="2800" dirty="0"/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917" y="1600200"/>
            <a:ext cx="6498166" cy="4873625"/>
          </a:xfrm>
        </p:spPr>
      </p:pic>
    </p:spTree>
    <p:extLst>
      <p:ext uri="{BB962C8B-B14F-4D97-AF65-F5344CB8AC3E}">
        <p14:creationId xmlns:p14="http://schemas.microsoft.com/office/powerpoint/2010/main" val="3441108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7467600" cy="648072"/>
          </a:xfrm>
        </p:spPr>
        <p:txBody>
          <a:bodyPr>
            <a:noAutofit/>
          </a:bodyPr>
          <a:lstStyle/>
          <a:p>
            <a:pPr algn="just"/>
            <a:r>
              <a:rPr lang="lt-LT" sz="2400" dirty="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SENIŪNIJOS 2023 INICIJUOTI SMULKŪS DARBAI IR ĮVYKIAI</a:t>
            </a:r>
            <a:endParaRPr lang="lt-LT" sz="2400" dirty="0">
              <a:solidFill>
                <a:srgbClr val="7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>
          <a:xfrm>
            <a:off x="457200" y="1002400"/>
            <a:ext cx="7467600" cy="5522943"/>
          </a:xfrm>
        </p:spPr>
        <p:txBody>
          <a:bodyPr>
            <a:normAutofit lnSpcReduction="10000"/>
          </a:bodyPr>
          <a:lstStyle/>
          <a:p>
            <a:pPr algn="just"/>
            <a:r>
              <a:rPr lang="lt-LT" dirty="0" smtClean="0"/>
              <a:t>Pašalinta </a:t>
            </a:r>
            <a:r>
              <a:rPr lang="lt-LT" dirty="0"/>
              <a:t>paveikta puvėsio </a:t>
            </a:r>
            <a:r>
              <a:rPr lang="lt-LT" dirty="0" smtClean="0"/>
              <a:t>medinė skulptūra Universiteto/Maisto gatvių skvere;</a:t>
            </a:r>
          </a:p>
          <a:p>
            <a:pPr algn="just"/>
            <a:r>
              <a:rPr lang="lt-LT" dirty="0" smtClean="0"/>
              <a:t>Pašalinti metaliniai stulpai valstybinėje žemėje Akacijų g.;</a:t>
            </a:r>
          </a:p>
          <a:p>
            <a:pPr algn="just"/>
            <a:r>
              <a:rPr lang="lt-LT" dirty="0" smtClean="0"/>
              <a:t>Atlikti paviršinio </a:t>
            </a:r>
            <a:r>
              <a:rPr lang="lt-LT" dirty="0"/>
              <a:t>vandens nubėgimo </a:t>
            </a:r>
            <a:r>
              <a:rPr lang="lt-LT" dirty="0" smtClean="0"/>
              <a:t>griovio </a:t>
            </a:r>
            <a:r>
              <a:rPr lang="lt-LT" dirty="0"/>
              <a:t>prie Skalūnų g. </a:t>
            </a:r>
            <a:r>
              <a:rPr lang="lt-LT" dirty="0" smtClean="0"/>
              <a:t>bebrų užtvankos tvarkymo darbai.</a:t>
            </a:r>
          </a:p>
          <a:p>
            <a:pPr algn="just"/>
            <a:r>
              <a:rPr lang="lt-LT" dirty="0" smtClean="0"/>
              <a:t>Teritorijoje prie Piliakalnio g. 1 pašalintos betoninės atliekos, taip pat toje vietoje Nemuno krantinėje surinktos atliekos. </a:t>
            </a:r>
          </a:p>
          <a:p>
            <a:pPr algn="just"/>
            <a:r>
              <a:rPr lang="lt-LT" dirty="0" smtClean="0"/>
              <a:t>Organizuoti </a:t>
            </a:r>
            <a:r>
              <a:rPr lang="lt-LT" dirty="0" err="1" smtClean="0"/>
              <a:t>seniūnaičių</a:t>
            </a:r>
            <a:r>
              <a:rPr lang="lt-LT" dirty="0" smtClean="0"/>
              <a:t> rinkimai;</a:t>
            </a:r>
          </a:p>
          <a:p>
            <a:pPr algn="just"/>
            <a:r>
              <a:rPr lang="lt-LT" dirty="0" smtClean="0"/>
              <a:t>Po įspėjimų pašalintas apleistas statinys prie Mėtų g. 13. Taip pat pradėti apgriuvusio pastato ardymo darbai Gėlių g. 17. Pašalintas apgriuvęs statinys Aukštoji g. 4. 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476601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>
                <a:solidFill>
                  <a:srgbClr val="AF4701"/>
                </a:solidFill>
              </a:rPr>
              <a:t>Gėlių g. 17, Aukštoji g. 4, Mėtų g. 13</a:t>
            </a:r>
            <a:endParaRPr lang="lt-LT" dirty="0">
              <a:solidFill>
                <a:srgbClr val="AF4701"/>
              </a:solidFill>
            </a:endParaRPr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l="14772" r="6695" b="10763"/>
          <a:stretch/>
        </p:blipFill>
        <p:spPr>
          <a:xfrm>
            <a:off x="611560" y="3304310"/>
            <a:ext cx="3384376" cy="3193855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2400" y="1700808"/>
            <a:ext cx="4136397" cy="2664296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624" y="1503724"/>
            <a:ext cx="241935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866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467544" y="20140"/>
            <a:ext cx="7859216" cy="1008112"/>
          </a:xfrm>
        </p:spPr>
        <p:txBody>
          <a:bodyPr>
            <a:noAutofit/>
          </a:bodyPr>
          <a:lstStyle/>
          <a:p>
            <a:r>
              <a:rPr lang="pt-BR" sz="2400" dirty="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INICIJUOTOS</a:t>
            </a:r>
            <a:r>
              <a:rPr lang="lt-LT" sz="2400" dirty="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52</a:t>
            </a:r>
            <a:r>
              <a:rPr lang="pt-BR" sz="2400" dirty="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PROCEDŪROS DĖL APLEISTO TURTO</a:t>
            </a:r>
            <a:r>
              <a:rPr lang="lt-LT" sz="2400" dirty="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APMOKĘSTINIMO. </a:t>
            </a:r>
            <a:endParaRPr lang="lt-LT" sz="2400" dirty="0">
              <a:solidFill>
                <a:srgbClr val="7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484784"/>
            <a:ext cx="7121101" cy="3430513"/>
          </a:xfrm>
          <a:prstGeom prst="rect">
            <a:avLst/>
          </a:prstGeom>
        </p:spPr>
      </p:pic>
      <p:sp>
        <p:nvSpPr>
          <p:cNvPr id="7" name="Stačiakampis 6"/>
          <p:cNvSpPr/>
          <p:nvPr/>
        </p:nvSpPr>
        <p:spPr>
          <a:xfrm>
            <a:off x="519758" y="5002497"/>
            <a:ext cx="33778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t-LT" dirty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(EUROPOS </a:t>
            </a:r>
            <a:r>
              <a:rPr lang="lt-LT" dirty="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PR. 107</a:t>
            </a:r>
            <a:r>
              <a:rPr lang="lt-LT" dirty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t-BR" dirty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KAUN</a:t>
            </a:r>
            <a:r>
              <a:rPr lang="lt-LT" dirty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E)</a:t>
            </a:r>
            <a:r>
              <a:rPr lang="pt-BR" dirty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18058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2400" dirty="0" smtClean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INICIJUOTAS </a:t>
            </a:r>
            <a:r>
              <a:rPr lang="lt-LT" sz="2400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lt-LT" sz="2400" dirty="0" smtClean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ALVARIJOS G. ESANČIO SKLYPO TVARKYMAS</a:t>
            </a:r>
            <a:endParaRPr lang="lt-LT" sz="2400" dirty="0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Turinio vietos rezervavimo ženklas 9"/>
          <p:cNvPicPr>
            <a:picLocks noGrp="1" noChangeAspect="1"/>
          </p:cNvPicPr>
          <p:nvPr>
            <p:ph sz="quarter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57"/>
          <a:stretch/>
        </p:blipFill>
        <p:spPr>
          <a:xfrm>
            <a:off x="481037" y="1417638"/>
            <a:ext cx="5675140" cy="3513329"/>
          </a:xfrm>
        </p:spPr>
      </p:pic>
      <p:pic>
        <p:nvPicPr>
          <p:cNvPr id="8" name="Paveikslėlis 7"/>
          <p:cNvPicPr>
            <a:picLocks noChangeAspect="1"/>
          </p:cNvPicPr>
          <p:nvPr/>
        </p:nvPicPr>
        <p:blipFill rotWithShape="1">
          <a:blip r:embed="rId4"/>
          <a:srcRect l="1049" t="10256"/>
          <a:stretch/>
        </p:blipFill>
        <p:spPr>
          <a:xfrm>
            <a:off x="1547664" y="4149080"/>
            <a:ext cx="6792132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90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7643192" cy="1138138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lt-LT" sz="2800" dirty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ALEKSOTO SENIŪNIJOJE APLEISTI ŽEMĖS SKLYPAI IR STATINIAI, RASTI PAŽEIDIMAI </a:t>
            </a:r>
            <a:endParaRPr lang="lt-LT" sz="2800" dirty="0">
              <a:solidFill>
                <a:srgbClr val="7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>
          <a:xfrm>
            <a:off x="323528" y="2132856"/>
            <a:ext cx="7467600" cy="4873752"/>
          </a:xfrm>
        </p:spPr>
        <p:txBody>
          <a:bodyPr>
            <a:normAutofit/>
          </a:bodyPr>
          <a:lstStyle/>
          <a:p>
            <a:pPr algn="just"/>
            <a:r>
              <a:rPr lang="lt-LT" dirty="0" smtClean="0">
                <a:latin typeface="+mj-lt"/>
                <a:cs typeface="Arial" panose="020B0604020202020204" pitchFamily="34" charset="0"/>
              </a:rPr>
              <a:t>Patikrinta  </a:t>
            </a:r>
            <a:r>
              <a:rPr lang="lt-LT" b="1" dirty="0" smtClean="0">
                <a:latin typeface="+mj-lt"/>
                <a:cs typeface="Arial" panose="020B0604020202020204" pitchFamily="34" charset="0"/>
              </a:rPr>
              <a:t>150</a:t>
            </a:r>
            <a:r>
              <a:rPr lang="lt-LT" dirty="0" smtClean="0">
                <a:latin typeface="+mj-lt"/>
                <a:cs typeface="Arial" panose="020B0604020202020204" pitchFamily="34" charset="0"/>
              </a:rPr>
              <a:t> apleistų, nenaudojamų </a:t>
            </a:r>
            <a:r>
              <a:rPr lang="lt-LT" dirty="0">
                <a:latin typeface="+mj-lt"/>
                <a:cs typeface="Arial" panose="020B0604020202020204" pitchFamily="34" charset="0"/>
              </a:rPr>
              <a:t>žemės </a:t>
            </a:r>
            <a:r>
              <a:rPr lang="lt-LT" dirty="0" smtClean="0">
                <a:latin typeface="+mj-lt"/>
                <a:cs typeface="Arial" panose="020B0604020202020204" pitchFamily="34" charset="0"/>
              </a:rPr>
              <a:t>sklypų, </a:t>
            </a:r>
            <a:r>
              <a:rPr lang="lt-LT" dirty="0">
                <a:latin typeface="+mj-lt"/>
                <a:cs typeface="Arial" panose="020B0604020202020204" pitchFamily="34" charset="0"/>
              </a:rPr>
              <a:t>nustatyti jų savininkai (</a:t>
            </a:r>
            <a:r>
              <a:rPr lang="lt-LT" dirty="0" smtClean="0">
                <a:latin typeface="+mj-lt"/>
                <a:cs typeface="Arial" panose="020B0604020202020204" pitchFamily="34" charset="0"/>
              </a:rPr>
              <a:t>nuomininkai, naudotojai). </a:t>
            </a:r>
            <a:r>
              <a:rPr lang="lt-LT" dirty="0">
                <a:latin typeface="+mj-lt"/>
                <a:cs typeface="Arial" panose="020B0604020202020204" pitchFamily="34" charset="0"/>
              </a:rPr>
              <a:t>Nustatytais terminais sudarytas nenaudojamos žemės sklypų sąrašas, padidinto žemės mokesčio tarifo didinimui. Padidinto tarifo apmokestinimui </a:t>
            </a:r>
            <a:r>
              <a:rPr lang="lt-LT" dirty="0" smtClean="0">
                <a:latin typeface="+mj-lt"/>
                <a:cs typeface="Arial" panose="020B0604020202020204" pitchFamily="34" charset="0"/>
              </a:rPr>
              <a:t>pateikta </a:t>
            </a:r>
            <a:r>
              <a:rPr lang="lt-LT" b="1" dirty="0" smtClean="0">
                <a:latin typeface="+mj-lt"/>
                <a:cs typeface="Arial" panose="020B0604020202020204" pitchFamily="34" charset="0"/>
              </a:rPr>
              <a:t>19</a:t>
            </a:r>
            <a:r>
              <a:rPr lang="lt-LT" dirty="0" smtClean="0">
                <a:latin typeface="+mj-lt"/>
                <a:cs typeface="Arial" panose="020B0604020202020204" pitchFamily="34" charset="0"/>
              </a:rPr>
              <a:t> sklypų.</a:t>
            </a:r>
          </a:p>
          <a:p>
            <a:pPr algn="just"/>
            <a:endParaRPr lang="lt-LT" sz="1050" dirty="0">
              <a:latin typeface="+mj-lt"/>
              <a:cs typeface="Arial" panose="020B0604020202020204" pitchFamily="34" charset="0"/>
            </a:endParaRPr>
          </a:p>
          <a:p>
            <a:pPr algn="just"/>
            <a:r>
              <a:rPr lang="lt-LT" dirty="0">
                <a:latin typeface="+mj-lt"/>
                <a:cs typeface="Arial" panose="020B0604020202020204" pitchFamily="34" charset="0"/>
              </a:rPr>
              <a:t>Patikrinta </a:t>
            </a:r>
            <a:r>
              <a:rPr lang="lt-LT" b="1" dirty="0" smtClean="0">
                <a:latin typeface="+mj-lt"/>
                <a:cs typeface="Arial" panose="020B0604020202020204" pitchFamily="34" charset="0"/>
              </a:rPr>
              <a:t>52</a:t>
            </a:r>
            <a:r>
              <a:rPr lang="lt-LT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lt-LT" dirty="0">
                <a:latin typeface="+mj-lt"/>
                <a:cs typeface="Arial" panose="020B0604020202020204" pitchFamily="34" charset="0"/>
              </a:rPr>
              <a:t>apleisti ar neprižiūrimi statiniai, nustatytais terminais sudarytas apleisto nekilnojamojo turto sąrašas. Padidinto tarifo apmokestinimui </a:t>
            </a:r>
            <a:r>
              <a:rPr lang="lt-LT" dirty="0" smtClean="0">
                <a:latin typeface="+mj-lt"/>
                <a:cs typeface="Arial" panose="020B0604020202020204" pitchFamily="34" charset="0"/>
              </a:rPr>
              <a:t>pateikta </a:t>
            </a:r>
            <a:r>
              <a:rPr lang="lt-LT" b="1" dirty="0" smtClean="0">
                <a:latin typeface="+mj-lt"/>
                <a:cs typeface="Arial" panose="020B0604020202020204" pitchFamily="34" charset="0"/>
              </a:rPr>
              <a:t>16</a:t>
            </a:r>
            <a:r>
              <a:rPr lang="lt-LT" dirty="0" smtClean="0">
                <a:latin typeface="+mj-lt"/>
                <a:cs typeface="Arial" panose="020B0604020202020204" pitchFamily="34" charset="0"/>
              </a:rPr>
              <a:t> statinių.</a:t>
            </a:r>
            <a:endParaRPr lang="lt-LT" dirty="0">
              <a:latin typeface="+mj-lt"/>
              <a:cs typeface="Arial" panose="020B0604020202020204" pitchFamily="34" charset="0"/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024496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t-LT" sz="2800" dirty="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APLINKOS KOKYBĖS KONTROLĖ </a:t>
            </a:r>
            <a:br>
              <a:rPr lang="lt-LT" sz="2800" dirty="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sz="2800" dirty="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APLINKOS TARŠOS MAŽINIMO PRIEMONĖS</a:t>
            </a:r>
            <a:endParaRPr lang="lt-LT" sz="2800" dirty="0">
              <a:solidFill>
                <a:srgbClr val="7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>
          <a:xfrm>
            <a:off x="457200" y="1772816"/>
            <a:ext cx="7467600" cy="4873752"/>
          </a:xfrm>
        </p:spPr>
        <p:txBody>
          <a:bodyPr>
            <a:normAutofit/>
          </a:bodyPr>
          <a:lstStyle/>
          <a:p>
            <a:pPr algn="just"/>
            <a:r>
              <a:rPr lang="lt-LT" dirty="0" smtClean="0"/>
              <a:t>Vykdėme </a:t>
            </a:r>
            <a:r>
              <a:rPr lang="lt-LT" dirty="0"/>
              <a:t>kasinėjimo darbų kontrolę valstybinėje žemėje. </a:t>
            </a:r>
            <a:r>
              <a:rPr lang="lt-LT" dirty="0" smtClean="0"/>
              <a:t>2023 </a:t>
            </a:r>
            <a:r>
              <a:rPr lang="lt-LT" dirty="0"/>
              <a:t>metais </a:t>
            </a:r>
            <a:r>
              <a:rPr lang="lt-LT" dirty="0" smtClean="0"/>
              <a:t>patikrinta ir </a:t>
            </a:r>
            <a:r>
              <a:rPr lang="lt-LT" dirty="0"/>
              <a:t>patvirtinta </a:t>
            </a:r>
            <a:r>
              <a:rPr lang="lt-LT" b="1" dirty="0" smtClean="0"/>
              <a:t>231</a:t>
            </a:r>
            <a:r>
              <a:rPr lang="lt-LT" dirty="0" smtClean="0">
                <a:solidFill>
                  <a:srgbClr val="FF0000"/>
                </a:solidFill>
              </a:rPr>
              <a:t> </a:t>
            </a:r>
            <a:r>
              <a:rPr lang="lt-LT" dirty="0"/>
              <a:t>kasimo darbų </a:t>
            </a:r>
            <a:r>
              <a:rPr lang="lt-LT" dirty="0" smtClean="0"/>
              <a:t>leidimų. </a:t>
            </a:r>
          </a:p>
          <a:p>
            <a:pPr marL="0" indent="0" algn="just">
              <a:buNone/>
            </a:pPr>
            <a:endParaRPr lang="lt-LT" dirty="0" smtClean="0"/>
          </a:p>
          <a:p>
            <a:pPr algn="just"/>
            <a:r>
              <a:rPr lang="lt-LT" dirty="0"/>
              <a:t>Vykdant aplinkos kokybės kontrolę, Miesto tvarkymo taisyklių, kasimo tvarkos  reikalavimų laikymosi, surašyti </a:t>
            </a:r>
            <a:r>
              <a:rPr lang="lt-LT" b="1" dirty="0"/>
              <a:t>8</a:t>
            </a:r>
            <a:r>
              <a:rPr lang="lt-LT" b="1" dirty="0" smtClean="0">
                <a:solidFill>
                  <a:srgbClr val="FF0000"/>
                </a:solidFill>
              </a:rPr>
              <a:t> </a:t>
            </a:r>
            <a:r>
              <a:rPr lang="lt-LT" b="1" dirty="0"/>
              <a:t>ANK </a:t>
            </a:r>
            <a:r>
              <a:rPr lang="lt-LT" dirty="0"/>
              <a:t>protokolai.</a:t>
            </a:r>
          </a:p>
          <a:p>
            <a:pPr marL="0" indent="0">
              <a:buNone/>
            </a:pPr>
            <a:endParaRPr lang="lt-LT" dirty="0"/>
          </a:p>
          <a:p>
            <a:endParaRPr lang="lt-LT" dirty="0"/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11350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ramikale\Desktop\Paveikslėlis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41046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336612" y="275329"/>
            <a:ext cx="8121080" cy="710952"/>
          </a:xfrm>
        </p:spPr>
        <p:txBody>
          <a:bodyPr>
            <a:noAutofit/>
          </a:bodyPr>
          <a:lstStyle/>
          <a:p>
            <a:pPr algn="ctr"/>
            <a:r>
              <a:rPr lang="lt-LT" sz="2800" dirty="0" smtClean="0">
                <a:solidFill>
                  <a:srgbClr val="76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SENIŪNIJOS BIUDŽETAS</a:t>
            </a:r>
            <a:endParaRPr lang="lt-LT" sz="2800" dirty="0">
              <a:solidFill>
                <a:srgbClr val="76000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>
          <a:xfrm>
            <a:off x="539552" y="1052736"/>
            <a:ext cx="8208912" cy="53285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lt-L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i-FI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lt-LT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fi-FI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metais seniūnijai </a:t>
            </a:r>
            <a:r>
              <a:rPr lang="lt-LT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buvo </a:t>
            </a:r>
            <a:r>
              <a:rPr lang="fi-FI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skirta – 13</a:t>
            </a:r>
            <a:r>
              <a:rPr lang="lt-LT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63</a:t>
            </a:r>
            <a:r>
              <a:rPr lang="fi-FI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eurų</a:t>
            </a:r>
            <a:r>
              <a:rPr lang="lt-LT" sz="2000" dirty="0" smtClean="0"/>
              <a:t>.</a:t>
            </a:r>
          </a:p>
          <a:p>
            <a:pPr marL="0" indent="0" algn="just">
              <a:buNone/>
            </a:pPr>
            <a:endParaRPr lang="lt-LT" sz="1050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lt-LT" sz="1700" dirty="0"/>
              <a:t>Dalis lėšų panaudotos seniūnijos viešųjų erdvių (parkų, skverų ir kt.) tvarkymui su visuomenei naudingą veiklą atliekančiais asmenimis.  Pirktos darbo priemonės, įrankiai. </a:t>
            </a:r>
          </a:p>
          <a:p>
            <a:pPr marL="0" indent="0" algn="just">
              <a:buNone/>
            </a:pPr>
            <a:r>
              <a:rPr lang="lt-LT" sz="1700" dirty="0"/>
              <a:t>Kita dalis lėšų panaudota seniūnijoje – atliekų išvežimui seniūnijos teritorijoje, BIO tualetų nuomai Aleksoto seniūnijos bendruomenių </a:t>
            </a:r>
            <a:r>
              <a:rPr lang="lt-LT" sz="1700" dirty="0" smtClean="0"/>
              <a:t>renginiams.</a:t>
            </a:r>
          </a:p>
          <a:p>
            <a:pPr marL="0" indent="0" algn="just">
              <a:buNone/>
            </a:pPr>
            <a:endParaRPr lang="lt-LT" sz="1600" dirty="0" smtClean="0">
              <a:solidFill>
                <a:srgbClr val="FF0000"/>
              </a:solidFill>
            </a:endParaRPr>
          </a:p>
          <a:p>
            <a:pPr algn="just"/>
            <a:r>
              <a:rPr lang="lt-LT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2024 </a:t>
            </a:r>
            <a:r>
              <a:rPr lang="fi-FI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metais seniūnijai skirta – </a:t>
            </a:r>
            <a:r>
              <a:rPr lang="fi-FI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</a:t>
            </a:r>
            <a:r>
              <a:rPr lang="lt-LT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63</a:t>
            </a:r>
            <a:r>
              <a:rPr lang="fi-FI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i-FI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eurų</a:t>
            </a:r>
            <a:r>
              <a:rPr lang="fi-FI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lt-LT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lt-LT" sz="1700" u="sng" dirty="0" smtClean="0"/>
              <a:t>Numatytos išlaidos:</a:t>
            </a:r>
            <a:endParaRPr lang="fi-FI" sz="1700" u="sng" dirty="0"/>
          </a:p>
          <a:p>
            <a:pPr marL="0" indent="0" algn="just">
              <a:lnSpc>
                <a:spcPct val="110000"/>
              </a:lnSpc>
              <a:buNone/>
            </a:pPr>
            <a:r>
              <a:rPr lang="lt-LT" sz="1500" dirty="0" smtClean="0"/>
              <a:t>Pirštinėms</a:t>
            </a:r>
            <a:r>
              <a:rPr lang="lt-LT" sz="1500" dirty="0"/>
              <a:t>, šiukšlių maišams, VNV darbo įrankių </a:t>
            </a:r>
            <a:r>
              <a:rPr lang="lt-LT" sz="1500" dirty="0" smtClean="0"/>
              <a:t>atnaujinimui - 103 €;</a:t>
            </a:r>
            <a:endParaRPr lang="lt-LT" sz="1500" dirty="0"/>
          </a:p>
          <a:p>
            <a:pPr marL="0" indent="0" algn="just">
              <a:lnSpc>
                <a:spcPct val="110000"/>
              </a:lnSpc>
              <a:buNone/>
            </a:pPr>
            <a:r>
              <a:rPr lang="lt-LT" sz="1500" dirty="0" smtClean="0"/>
              <a:t>Atliekų </a:t>
            </a:r>
            <a:r>
              <a:rPr lang="lt-LT" sz="1500" dirty="0"/>
              <a:t>išvežimui, konteinerio pastatymui ir išvežimui, BIO tualetui </a:t>
            </a:r>
            <a:r>
              <a:rPr lang="lt-LT" sz="1500" dirty="0" smtClean="0"/>
              <a:t>renginiams - 400 €;</a:t>
            </a:r>
            <a:endParaRPr lang="lt-LT" sz="1500" dirty="0"/>
          </a:p>
          <a:p>
            <a:pPr marL="0" indent="0" algn="just">
              <a:lnSpc>
                <a:spcPct val="110000"/>
              </a:lnSpc>
              <a:buNone/>
            </a:pPr>
            <a:r>
              <a:rPr lang="lt-LT" sz="1500" dirty="0" smtClean="0"/>
              <a:t>Atminimo </a:t>
            </a:r>
            <a:r>
              <a:rPr lang="lt-LT" sz="1500" dirty="0"/>
              <a:t>dovanėlėms, </a:t>
            </a:r>
            <a:r>
              <a:rPr lang="lt-LT" sz="1500" dirty="0" smtClean="0"/>
              <a:t>suvenyrams - 220 €;</a:t>
            </a:r>
            <a:endParaRPr lang="lt-LT" sz="1500" dirty="0"/>
          </a:p>
          <a:p>
            <a:pPr marL="0" indent="0" algn="just">
              <a:lnSpc>
                <a:spcPct val="110000"/>
              </a:lnSpc>
              <a:buNone/>
            </a:pPr>
            <a:r>
              <a:rPr lang="lt-LT" sz="1500" dirty="0" smtClean="0"/>
              <a:t>Antstolio </a:t>
            </a:r>
            <a:r>
              <a:rPr lang="lt-LT" sz="1500" dirty="0"/>
              <a:t>paslaugos, </a:t>
            </a:r>
            <a:r>
              <a:rPr lang="lt-LT" sz="1500" dirty="0" smtClean="0"/>
              <a:t>Kalėdiniai papuošimai (lauko girliandos)</a:t>
            </a:r>
            <a:r>
              <a:rPr lang="lt-LT" sz="1500" dirty="0" smtClean="0">
                <a:solidFill>
                  <a:srgbClr val="FF0000"/>
                </a:solidFill>
              </a:rPr>
              <a:t> </a:t>
            </a:r>
            <a:r>
              <a:rPr lang="lt-LT" sz="1500" dirty="0" smtClean="0"/>
              <a:t>- 640 €.</a:t>
            </a:r>
            <a:r>
              <a:rPr lang="lt-LT" sz="1500" dirty="0"/>
              <a:t>	</a:t>
            </a:r>
            <a:r>
              <a:rPr lang="lt-LT" sz="2000" dirty="0">
                <a:solidFill>
                  <a:srgbClr val="FF0000"/>
                </a:solidFill>
              </a:rPr>
              <a:t>			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519301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lt-LT" sz="2400" dirty="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METAIS </a:t>
            </a:r>
            <a:r>
              <a:rPr lang="lt-LT" sz="2400" u="sng" dirty="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PLANUOJAMI ATLIKTI </a:t>
            </a:r>
            <a:r>
              <a:rPr lang="lt-LT" sz="2400" dirty="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SVARBIAUSI SENIŪNIJOS DARBAI</a:t>
            </a:r>
            <a:endParaRPr lang="lt-LT" sz="2400" dirty="0">
              <a:solidFill>
                <a:srgbClr val="7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>
          <a:xfrm>
            <a:off x="179512" y="400100"/>
            <a:ext cx="8091046" cy="5743390"/>
          </a:xfrm>
        </p:spPr>
        <p:txBody>
          <a:bodyPr>
            <a:noAutofit/>
          </a:bodyPr>
          <a:lstStyle/>
          <a:p>
            <a:endParaRPr lang="lt-LT" sz="1400" dirty="0"/>
          </a:p>
          <a:p>
            <a:endParaRPr lang="lt-LT" sz="1400" dirty="0" smtClean="0"/>
          </a:p>
          <a:p>
            <a:endParaRPr lang="lt-LT" sz="1400" dirty="0"/>
          </a:p>
          <a:p>
            <a:endParaRPr lang="lt-LT" sz="1400" dirty="0"/>
          </a:p>
          <a:p>
            <a:pPr algn="just">
              <a:lnSpc>
                <a:spcPct val="120000"/>
              </a:lnSpc>
            </a:pPr>
            <a:r>
              <a:rPr lang="lt-LT" sz="1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Atlikti </a:t>
            </a:r>
            <a:r>
              <a:rPr lang="lt-LT" sz="1400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250 statinių patikrinimų. </a:t>
            </a:r>
            <a:r>
              <a:rPr lang="lt-LT" sz="1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Atnaujinti </a:t>
            </a:r>
            <a:r>
              <a:rPr lang="lt-LT" sz="1400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seniūnijos </a:t>
            </a:r>
            <a:r>
              <a:rPr lang="lt-LT" sz="1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informacinį bazinį katalogą </a:t>
            </a:r>
            <a:r>
              <a:rPr lang="lt-LT" sz="1400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ArcGIS</a:t>
            </a:r>
            <a:r>
              <a:rPr lang="lt-LT" sz="1400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 elektroniniame žemėlapyje. </a:t>
            </a:r>
            <a:r>
              <a:rPr lang="lt-LT" sz="1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Pildyti </a:t>
            </a:r>
            <a:r>
              <a:rPr lang="lt-LT" sz="1400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statinių naudotojų </a:t>
            </a:r>
            <a:r>
              <a:rPr lang="lt-LT" sz="1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sąrašą </a:t>
            </a:r>
            <a:r>
              <a:rPr lang="lt-LT" sz="1400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(</a:t>
            </a:r>
            <a:r>
              <a:rPr lang="lt-LT" sz="1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žurnalą).</a:t>
            </a:r>
          </a:p>
          <a:p>
            <a:pPr algn="just">
              <a:lnSpc>
                <a:spcPct val="120000"/>
              </a:lnSpc>
            </a:pPr>
            <a:r>
              <a:rPr lang="lt-LT" sz="1400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Sudaryti apleisto ar neprižiūrimo nekilnojamojo turto sąrašą padidinto nekilnojamojo turto mokesčio taikymui</a:t>
            </a:r>
            <a:r>
              <a:rPr lang="lt-LT" sz="1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. Teisės </a:t>
            </a:r>
            <a:r>
              <a:rPr lang="lt-LT" sz="1400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aktų nustatytomis tvarkomis ir terminais parengti ir pateikti </a:t>
            </a:r>
            <a:r>
              <a:rPr lang="lt-LT" sz="1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visus reikiamus dokumentus </a:t>
            </a:r>
            <a:r>
              <a:rPr lang="lt-LT" sz="1400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procedūrų </a:t>
            </a:r>
            <a:r>
              <a:rPr lang="lt-LT" sz="1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taikymui.</a:t>
            </a:r>
            <a:endParaRPr lang="lt-LT" sz="1400" dirty="0">
              <a:solidFill>
                <a:schemeClr val="tx1">
                  <a:lumMod val="95000"/>
                  <a:lumOff val="5000"/>
                </a:schemeClr>
              </a:solidFill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lt-LT" sz="1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Sudaryti apleisto ar neprižiūrimo nekilnojamojo turto sąrašą padidinto nekilnojamojo turto mokesčio procedūrų taikymui. Teisės </a:t>
            </a:r>
            <a:r>
              <a:rPr lang="lt-LT" sz="1400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aktų nustatytomis tvarkomis ir terminais parengti ir pateikti visi reikiami dokumentai </a:t>
            </a:r>
            <a:r>
              <a:rPr lang="lt-LT" sz="1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procedūrų.</a:t>
            </a:r>
          </a:p>
          <a:p>
            <a:pPr algn="just">
              <a:lnSpc>
                <a:spcPct val="120000"/>
              </a:lnSpc>
            </a:pPr>
            <a:r>
              <a:rPr lang="lt-LT" sz="1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Padėti </a:t>
            </a:r>
            <a:r>
              <a:rPr lang="lt-LT" sz="1400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organizuoti LR Prezidento, Europos parlamento ir LR Seimo rinkimus. Bendradarbiauti su Pagalbos rinkimams organizuoti Kauno miesto darbo grupe, su </a:t>
            </a:r>
            <a:r>
              <a:rPr lang="lt-LT" sz="1400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įsaigomis</a:t>
            </a:r>
            <a:r>
              <a:rPr lang="lt-LT" sz="1400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, su kuriomis sudaroma rinkimų patalpų panauda, padėti užtikrinti, kad rinkimai vyktų sklandžiai, teisės aktų nustatyta tvarka</a:t>
            </a:r>
            <a:r>
              <a:rPr lang="lt-LT" sz="1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lt-LT" sz="1400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Siekti, kad elektroninių deklaracijų (elektroniniu būdu suteiktų paslaugų) kiekis būtų 1,5% didesnis nei 2023 </a:t>
            </a:r>
            <a:r>
              <a:rPr lang="lt-LT" sz="1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metais.</a:t>
            </a:r>
            <a:endParaRPr lang="lt-LT" sz="1400" dirty="0">
              <a:solidFill>
                <a:schemeClr val="tx1">
                  <a:lumMod val="95000"/>
                  <a:lumOff val="5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17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344816" cy="720080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lt-LT" sz="2800" dirty="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ALEKSOTO SENIŪNIJOS VIZIJA</a:t>
            </a:r>
            <a:endParaRPr lang="lt-LT" sz="2800" dirty="0">
              <a:solidFill>
                <a:srgbClr val="760000"/>
              </a:solidFill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>
          <a:xfrm>
            <a:off x="852289" y="1988840"/>
            <a:ext cx="7056784" cy="3600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t-LT" altLang="lt-LT" dirty="0" smtClean="0">
                <a:cs typeface="Arial" charset="0"/>
              </a:rPr>
              <a:t>	Aleksoto seniūnija – administracinis vienetas, plėtojantis vietos savivaldą kaip demokratinės valstybės raidos pagrindą, kokybiškai teikiantis viešojo administravimo paslaugas, seniūnijos teritorijoje siekia puoselėti ir gražinti gyvenamąją aplinką.</a:t>
            </a:r>
          </a:p>
          <a:p>
            <a:pPr marL="0" indent="0">
              <a:buNone/>
            </a:pPr>
            <a:endParaRPr lang="lt-LT" sz="2400" dirty="0"/>
          </a:p>
        </p:txBody>
      </p:sp>
    </p:spTree>
    <p:extLst>
      <p:ext uri="{BB962C8B-B14F-4D97-AF65-F5344CB8AC3E}">
        <p14:creationId xmlns:p14="http://schemas.microsoft.com/office/powerpoint/2010/main" val="2293701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>
          <a:xfrm>
            <a:off x="1619672" y="908720"/>
            <a:ext cx="5976664" cy="208823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en-US" sz="2800" b="1" i="1" cap="all" dirty="0" smtClean="0">
              <a:solidFill>
                <a:srgbClr val="7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2800" b="1" i="1" cap="all" dirty="0">
              <a:solidFill>
                <a:srgbClr val="7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3600" b="1" i="1" cap="all" dirty="0" smtClean="0">
              <a:solidFill>
                <a:srgbClr val="7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lt-LT" sz="4000" b="1" i="1" cap="all" dirty="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AČIŪ </a:t>
            </a:r>
            <a:r>
              <a:rPr lang="lt-LT" sz="4000" b="1" i="1" cap="all" dirty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 </a:t>
            </a:r>
            <a:r>
              <a:rPr lang="lt-LT" sz="4000" b="1" i="1" cap="all" dirty="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Dėmesį</a:t>
            </a:r>
            <a:r>
              <a:rPr lang="en-US" sz="4000" b="1" i="1" cap="all" dirty="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lt-LT" sz="4000" b="1" i="1" cap="all" dirty="0" smtClean="0">
              <a:solidFill>
                <a:srgbClr val="7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lt-LT" sz="4000" b="1" i="1" cap="all" dirty="0" smtClean="0">
              <a:solidFill>
                <a:srgbClr val="7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lt-LT" sz="4000" b="1" i="1" cap="all" dirty="0" smtClean="0">
              <a:solidFill>
                <a:srgbClr val="7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lt-LT" sz="4000" b="1" i="1" cap="all" dirty="0">
              <a:solidFill>
                <a:srgbClr val="7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lt-LT" sz="4000" b="1" i="1" cap="all" dirty="0" smtClean="0">
              <a:solidFill>
                <a:srgbClr val="7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lt-LT" sz="4000" i="1" dirty="0"/>
          </a:p>
        </p:txBody>
      </p:sp>
      <p:sp>
        <p:nvSpPr>
          <p:cNvPr id="5" name="AutoShape 2" descr="Išskirtinis reginys: įvairiomis spalvomis nušvito Aleksoto panorama - Kas  vyksta Kau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8470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272808" cy="1035571"/>
          </a:xfrm>
        </p:spPr>
        <p:txBody>
          <a:bodyPr>
            <a:noAutofit/>
          </a:bodyPr>
          <a:lstStyle/>
          <a:p>
            <a:pPr algn="ctr"/>
            <a:r>
              <a:rPr lang="lt-LT" sz="28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sz="28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sz="3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sz="3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sz="3200" dirty="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SVARBIAUSI ALEKSOTO SENIŪNIJOS UŽDAVINIAI:</a:t>
            </a:r>
            <a:endParaRPr lang="en-US" sz="3200" dirty="0">
              <a:solidFill>
                <a:srgbClr val="7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>
          <a:xfrm>
            <a:off x="467544" y="1772816"/>
            <a:ext cx="7992888" cy="400172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t-LT" sz="2000" b="1" dirty="0" smtClean="0">
              <a:solidFill>
                <a:schemeClr val="tx2">
                  <a:lumMod val="75000"/>
                </a:schemeClr>
              </a:solidFill>
              <a:ea typeface="Verdana" pitchFamily="34" charset="0"/>
              <a:cs typeface="Verdana" pitchFamily="34" charset="0"/>
            </a:endParaRPr>
          </a:p>
          <a:p>
            <a:pPr algn="just">
              <a:buFont typeface="Courier New" panose="02070309020205020404" pitchFamily="49" charset="0"/>
              <a:buChar char="o"/>
              <a:defRPr/>
            </a:pPr>
            <a:r>
              <a:rPr lang="lt-LT" sz="2000" dirty="0" smtClean="0">
                <a:cs typeface="Arial" panose="020B0604020202020204" pitchFamily="34" charset="0"/>
              </a:rPr>
              <a:t>Siekti </a:t>
            </a:r>
            <a:r>
              <a:rPr lang="lt-LT" sz="2000" dirty="0">
                <a:cs typeface="Arial" panose="020B0604020202020204" pitchFamily="34" charset="0"/>
              </a:rPr>
              <a:t>užtikrinti gyventojų socialinę ir ekonominę gerovę; </a:t>
            </a:r>
            <a:endParaRPr lang="lt-LT" sz="2000" dirty="0" smtClean="0">
              <a:cs typeface="Arial" panose="020B0604020202020204" pitchFamily="34" charset="0"/>
            </a:endParaRPr>
          </a:p>
          <a:p>
            <a:pPr algn="just">
              <a:buFont typeface="Courier New" panose="02070309020205020404" pitchFamily="49" charset="0"/>
              <a:buChar char="o"/>
              <a:defRPr/>
            </a:pPr>
            <a:endParaRPr lang="lt-LT" sz="2000" dirty="0">
              <a:cs typeface="Arial" panose="020B0604020202020204" pitchFamily="34" charset="0"/>
            </a:endParaRPr>
          </a:p>
          <a:p>
            <a:pPr algn="just">
              <a:buFont typeface="Courier New" panose="02070309020205020404" pitchFamily="49" charset="0"/>
              <a:buChar char="o"/>
              <a:defRPr/>
            </a:pPr>
            <a:r>
              <a:rPr lang="lt-LT" sz="2000" dirty="0" smtClean="0">
                <a:cs typeface="Arial" panose="020B0604020202020204" pitchFamily="34" charset="0"/>
              </a:rPr>
              <a:t>Skatinti </a:t>
            </a:r>
            <a:r>
              <a:rPr lang="lt-LT" sz="2000" dirty="0">
                <a:cs typeface="Arial" panose="020B0604020202020204" pitchFamily="34" charset="0"/>
              </a:rPr>
              <a:t>gyventojus dalyvauti vietos savivaldos procese</a:t>
            </a:r>
            <a:r>
              <a:rPr lang="lt-LT" sz="2000" dirty="0" smtClean="0">
                <a:cs typeface="Arial" panose="020B0604020202020204" pitchFamily="34" charset="0"/>
              </a:rPr>
              <a:t>;</a:t>
            </a:r>
          </a:p>
          <a:p>
            <a:pPr algn="just">
              <a:buFont typeface="Courier New" panose="02070309020205020404" pitchFamily="49" charset="0"/>
              <a:buChar char="o"/>
              <a:defRPr/>
            </a:pPr>
            <a:endParaRPr lang="lt-LT" sz="2000" dirty="0">
              <a:cs typeface="Arial" panose="020B0604020202020204" pitchFamily="34" charset="0"/>
            </a:endParaRPr>
          </a:p>
          <a:p>
            <a:pPr algn="just">
              <a:buFont typeface="Courier New" panose="02070309020205020404" pitchFamily="49" charset="0"/>
              <a:buChar char="o"/>
              <a:defRPr/>
            </a:pPr>
            <a:r>
              <a:rPr lang="lt-LT" sz="2000" dirty="0" smtClean="0">
                <a:cs typeface="Arial" panose="020B0604020202020204" pitchFamily="34" charset="0"/>
              </a:rPr>
              <a:t>Stiprinti </a:t>
            </a:r>
            <a:r>
              <a:rPr lang="lt-LT" sz="2000" dirty="0">
                <a:cs typeface="Arial" panose="020B0604020202020204" pitchFamily="34" charset="0"/>
              </a:rPr>
              <a:t>bendruomeninius ryšius.</a:t>
            </a:r>
          </a:p>
          <a:p>
            <a:pPr marL="0" indent="0">
              <a:buNone/>
            </a:pPr>
            <a:endParaRPr lang="lt-LT" sz="2000" b="1" dirty="0" smtClean="0">
              <a:solidFill>
                <a:schemeClr val="tx2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t-LT" sz="2000" b="1" dirty="0">
              <a:solidFill>
                <a:schemeClr val="tx2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lt-LT" sz="2400" dirty="0"/>
          </a:p>
        </p:txBody>
      </p:sp>
    </p:spTree>
    <p:extLst>
      <p:ext uri="{BB962C8B-B14F-4D97-AF65-F5344CB8AC3E}">
        <p14:creationId xmlns:p14="http://schemas.microsoft.com/office/powerpoint/2010/main" val="2059356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lt-LT" sz="2800" dirty="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ALEKSOTO SENIŪNIJOS ŽEMĖLAPIS</a:t>
            </a:r>
            <a:endParaRPr lang="lt-LT" sz="2800" dirty="0">
              <a:solidFill>
                <a:srgbClr val="760000"/>
              </a:solidFill>
            </a:endParaRPr>
          </a:p>
        </p:txBody>
      </p:sp>
      <p:pic>
        <p:nvPicPr>
          <p:cNvPr id="9" name="Picture 4" descr="zemelapis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9592" y="1196752"/>
            <a:ext cx="6697663" cy="5080000"/>
          </a:xfrm>
          <a:noFill/>
        </p:spPr>
      </p:pic>
    </p:spTree>
    <p:extLst>
      <p:ext uri="{BB962C8B-B14F-4D97-AF65-F5344CB8AC3E}">
        <p14:creationId xmlns:p14="http://schemas.microsoft.com/office/powerpoint/2010/main" val="324995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>
          <a:xfrm>
            <a:off x="601210" y="1568549"/>
            <a:ext cx="7848872" cy="52894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lt-LT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marL="171450" indent="-171450" algn="just">
              <a:spcBef>
                <a:spcPts val="0"/>
              </a:spcBef>
              <a:defRPr/>
            </a:pPr>
            <a:r>
              <a:rPr lang="lt-LT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lt-LT" dirty="0" smtClean="0">
                <a:ea typeface="Verdana" panose="020B0604030504040204" pitchFamily="34" charset="0"/>
                <a:cs typeface="Arial" panose="020B0604020202020204" pitchFamily="34" charset="0"/>
              </a:rPr>
              <a:t>Aleksoto </a:t>
            </a:r>
            <a:r>
              <a:rPr lang="lt-LT" dirty="0">
                <a:ea typeface="Verdana" panose="020B0604030504040204" pitchFamily="34" charset="0"/>
                <a:cs typeface="Arial" panose="020B0604020202020204" pitchFamily="34" charset="0"/>
              </a:rPr>
              <a:t>bendruomenės centras, </a:t>
            </a:r>
            <a:r>
              <a:rPr lang="lt-LT" dirty="0" smtClean="0">
                <a:ea typeface="Verdana" panose="020B0604030504040204" pitchFamily="34" charset="0"/>
                <a:cs typeface="Arial" panose="020B0604020202020204" pitchFamily="34" charset="0"/>
              </a:rPr>
              <a:t>pirmininkė </a:t>
            </a:r>
            <a:r>
              <a:rPr lang="lt-LT" dirty="0" smtClean="0">
                <a:cs typeface="Arial" panose="020B0604020202020204" pitchFamily="34" charset="0"/>
              </a:rPr>
              <a:t>Steputė </a:t>
            </a:r>
            <a:r>
              <a:rPr lang="lt-LT" dirty="0" err="1" smtClean="0">
                <a:cs typeface="Arial" panose="020B0604020202020204" pitchFamily="34" charset="0"/>
              </a:rPr>
              <a:t>Račkauskienė</a:t>
            </a:r>
            <a:r>
              <a:rPr lang="lt-LT" dirty="0" smtClean="0">
                <a:cs typeface="Arial" panose="020B0604020202020204" pitchFamily="34" charset="0"/>
              </a:rPr>
              <a:t>;</a:t>
            </a:r>
          </a:p>
          <a:p>
            <a:pPr marL="171450" indent="-171450" algn="just">
              <a:spcBef>
                <a:spcPts val="0"/>
              </a:spcBef>
              <a:defRPr/>
            </a:pPr>
            <a:r>
              <a:rPr lang="lt-LT" dirty="0">
                <a:ea typeface="Verdana" panose="020B0604030504040204" pitchFamily="34" charset="0"/>
                <a:cs typeface="Arial" panose="020B0604020202020204" pitchFamily="34" charset="0"/>
              </a:rPr>
              <a:t>Asociacija Narsiečių bendruomenė, pirmininkė Vilma </a:t>
            </a:r>
            <a:r>
              <a:rPr lang="lt-LT" dirty="0" err="1" smtClean="0">
                <a:ea typeface="Verdana" panose="020B0604030504040204" pitchFamily="34" charset="0"/>
                <a:cs typeface="Arial" panose="020B0604020202020204" pitchFamily="34" charset="0"/>
              </a:rPr>
              <a:t>Litvaitienė</a:t>
            </a:r>
            <a:r>
              <a:rPr lang="lt-LT" dirty="0" smtClean="0">
                <a:ea typeface="Verdana" panose="020B0604030504040204" pitchFamily="34" charset="0"/>
                <a:cs typeface="Arial" panose="020B0604020202020204" pitchFamily="34" charset="0"/>
              </a:rPr>
              <a:t>;</a:t>
            </a:r>
          </a:p>
          <a:p>
            <a:pPr marL="171450" indent="-171450" algn="just">
              <a:spcBef>
                <a:spcPts val="0"/>
              </a:spcBef>
              <a:defRPr/>
            </a:pPr>
            <a:r>
              <a:rPr lang="lt-LT" dirty="0" smtClean="0">
                <a:ea typeface="Verdana" panose="020B0604030504040204" pitchFamily="34" charset="0"/>
                <a:cs typeface="Arial" panose="020B0604020202020204" pitchFamily="34" charset="0"/>
              </a:rPr>
              <a:t>Naugardiškių bendruomenė, </a:t>
            </a:r>
            <a:r>
              <a:rPr lang="lt-LT" dirty="0">
                <a:ea typeface="Verdana" panose="020B0604030504040204" pitchFamily="34" charset="0"/>
                <a:cs typeface="Arial" panose="020B0604020202020204" pitchFamily="34" charset="0"/>
              </a:rPr>
              <a:t>pirmininkė </a:t>
            </a:r>
            <a:r>
              <a:rPr lang="lt-LT" dirty="0" smtClean="0">
                <a:ea typeface="Verdana" panose="020B0604030504040204" pitchFamily="34" charset="0"/>
                <a:cs typeface="Arial" panose="020B0604020202020204" pitchFamily="34" charset="0"/>
              </a:rPr>
              <a:t>Julija  </a:t>
            </a:r>
            <a:r>
              <a:rPr lang="lt-LT" dirty="0" err="1" smtClean="0">
                <a:ea typeface="Verdana" panose="020B0604030504040204" pitchFamily="34" charset="0"/>
                <a:cs typeface="Arial" panose="020B0604020202020204" pitchFamily="34" charset="0"/>
              </a:rPr>
              <a:t>Iskevičienė</a:t>
            </a:r>
            <a:r>
              <a:rPr lang="lt-LT" dirty="0" smtClean="0">
                <a:ea typeface="Verdana" panose="020B0604030504040204" pitchFamily="34" charset="0"/>
                <a:cs typeface="Arial" panose="020B0604020202020204" pitchFamily="34" charset="0"/>
              </a:rPr>
              <a:t>;</a:t>
            </a:r>
            <a:endParaRPr lang="lt-LT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171450" indent="-171450" algn="just">
              <a:spcBef>
                <a:spcPts val="0"/>
              </a:spcBef>
              <a:defRPr/>
            </a:pPr>
            <a:r>
              <a:rPr lang="lt-LT" dirty="0" smtClean="0">
                <a:ea typeface="Verdana" panose="020B0604030504040204" pitchFamily="34" charset="0"/>
                <a:cs typeface="Arial" panose="020B0604020202020204" pitchFamily="34" charset="0"/>
              </a:rPr>
              <a:t> Asociacija </a:t>
            </a:r>
            <a:r>
              <a:rPr lang="lt-LT" dirty="0">
                <a:ea typeface="Verdana" panose="020B0604030504040204" pitchFamily="34" charset="0"/>
                <a:cs typeface="Arial" panose="020B0604020202020204" pitchFamily="34" charset="0"/>
              </a:rPr>
              <a:t>„Marvelės bendruomenės centras“, </a:t>
            </a:r>
            <a:r>
              <a:rPr lang="lt-LT" dirty="0" smtClean="0">
                <a:ea typeface="Verdana" panose="020B0604030504040204" pitchFamily="34" charset="0"/>
                <a:cs typeface="Arial" panose="020B0604020202020204" pitchFamily="34" charset="0"/>
              </a:rPr>
              <a:t>pirmininkas Arūnas Mackevičius.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lt-LT" sz="2000" dirty="0" smtClean="0"/>
          </a:p>
          <a:p>
            <a:pPr>
              <a:spcBef>
                <a:spcPts val="0"/>
              </a:spcBef>
              <a:defRPr/>
            </a:pPr>
            <a:endParaRPr lang="lt-LT" sz="2000" dirty="0"/>
          </a:p>
          <a:p>
            <a:pPr algn="ctr"/>
            <a:endParaRPr lang="lt-LT" sz="2000" b="1" dirty="0" smtClean="0">
              <a:solidFill>
                <a:schemeClr val="tx2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ctr">
              <a:buNone/>
            </a:pPr>
            <a:endParaRPr lang="lt-LT" sz="2400" b="1" dirty="0" smtClean="0">
              <a:solidFill>
                <a:schemeClr val="tx2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Antraštė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6912768" cy="1584176"/>
          </a:xfrm>
        </p:spPr>
        <p:txBody>
          <a:bodyPr>
            <a:noAutofit/>
          </a:bodyPr>
          <a:lstStyle/>
          <a:p>
            <a:pPr algn="ctr"/>
            <a:r>
              <a:rPr lang="lt-LT" sz="2800" dirty="0" smtClean="0">
                <a:solidFill>
                  <a:srgbClr val="760000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ALEKSOTO SENIŪNIJOJE VEIKIANČIOS  BENDRUOMENINĖS ORGANIZACIJOS</a:t>
            </a:r>
            <a:r>
              <a:rPr lang="lt-LT" sz="2400" dirty="0">
                <a:solidFill>
                  <a:srgbClr val="760000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lt-LT" sz="2400" dirty="0">
                <a:solidFill>
                  <a:srgbClr val="760000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</a:br>
            <a:endParaRPr lang="lt-LT" sz="2400" dirty="0">
              <a:solidFill>
                <a:srgbClr val="7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951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611560" y="-17140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lt-LT" sz="2800" dirty="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ALEKSOTO SENIŪNIJOS TERITORIJA</a:t>
            </a:r>
            <a:endParaRPr lang="lt-LT" sz="2800" dirty="0">
              <a:solidFill>
                <a:srgbClr val="760000"/>
              </a:solidFill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>
          <a:xfrm>
            <a:off x="467544" y="1268760"/>
            <a:ext cx="7467600" cy="4873752"/>
          </a:xfrm>
        </p:spPr>
        <p:txBody>
          <a:bodyPr>
            <a:normAutofit/>
          </a:bodyPr>
          <a:lstStyle/>
          <a:p>
            <a:pPr marL="274320" indent="-274320" algn="just">
              <a:lnSpc>
                <a:spcPct val="80000"/>
              </a:lnSpc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lt-LT" altLang="lt-LT" sz="2000" dirty="0">
                <a:cs typeface="Arial" panose="020B0604020202020204" pitchFamily="34" charset="0"/>
              </a:rPr>
              <a:t>Aleksoto seniūnija apima pietvakarinę Kauno miesto dalį kairiajame Nemuno krante. </a:t>
            </a:r>
            <a:endParaRPr lang="lt-LT" altLang="lt-LT" sz="2000" dirty="0" smtClean="0">
              <a:cs typeface="Arial" panose="020B0604020202020204" pitchFamily="34" charset="0"/>
            </a:endParaRPr>
          </a:p>
          <a:p>
            <a:pPr marL="274320" indent="-274320" algn="just">
              <a:lnSpc>
                <a:spcPct val="80000"/>
              </a:lnSpc>
              <a:buClr>
                <a:schemeClr val="accent1">
                  <a:lumMod val="60000"/>
                  <a:lumOff val="40000"/>
                </a:schemeClr>
              </a:buClr>
              <a:defRPr/>
            </a:pPr>
            <a:endParaRPr lang="en-US" altLang="lt-LT" sz="1800" dirty="0">
              <a:cs typeface="Arial" panose="020B0604020202020204" pitchFamily="34" charset="0"/>
            </a:endParaRPr>
          </a:p>
          <a:p>
            <a:pPr marL="274320" indent="-274320" algn="just">
              <a:lnSpc>
                <a:spcPct val="80000"/>
              </a:lnSpc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lt-LT" altLang="lt-LT" sz="2000" dirty="0">
                <a:cs typeface="Arial" panose="020B0604020202020204" pitchFamily="34" charset="0"/>
              </a:rPr>
              <a:t>Ją sudaro</a:t>
            </a:r>
            <a:r>
              <a:rPr lang="en-US" altLang="lt-LT" sz="2000" dirty="0">
                <a:cs typeface="Arial" panose="020B0604020202020204" pitchFamily="34" charset="0"/>
              </a:rPr>
              <a:t>:</a:t>
            </a:r>
            <a:r>
              <a:rPr lang="lt-LT" altLang="lt-LT" sz="2000" dirty="0">
                <a:cs typeface="Arial" panose="020B0604020202020204" pitchFamily="34" charset="0"/>
              </a:rPr>
              <a:t> Aleksoto, Fredos (Žemosios ir Aukštosios), I ir II Julijanavos, Naugardiškių, Jiesios , </a:t>
            </a:r>
            <a:r>
              <a:rPr lang="lt-LT" altLang="lt-LT" sz="2000" dirty="0" err="1">
                <a:cs typeface="Arial" panose="020B0604020202020204" pitchFamily="34" charset="0"/>
              </a:rPr>
              <a:t>Tirkiliškių</a:t>
            </a:r>
            <a:r>
              <a:rPr lang="lt-LT" altLang="lt-LT" sz="2000" dirty="0">
                <a:cs typeface="Arial" panose="020B0604020202020204" pitchFamily="34" charset="0"/>
              </a:rPr>
              <a:t>, Kazliškių, Yliškių, Linksmadvario, Marvelės bei I ir II Birutės dalys. </a:t>
            </a:r>
            <a:endParaRPr lang="lt-LT" altLang="lt-LT" sz="2000" dirty="0" smtClean="0">
              <a:cs typeface="Arial" panose="020B0604020202020204" pitchFamily="34" charset="0"/>
            </a:endParaRPr>
          </a:p>
          <a:p>
            <a:pPr marL="274320" indent="-274320" algn="just">
              <a:lnSpc>
                <a:spcPct val="80000"/>
              </a:lnSpc>
              <a:buClr>
                <a:schemeClr val="accent1">
                  <a:lumMod val="60000"/>
                  <a:lumOff val="40000"/>
                </a:schemeClr>
              </a:buClr>
              <a:defRPr/>
            </a:pPr>
            <a:endParaRPr lang="en-US" altLang="lt-LT" sz="1800" dirty="0">
              <a:cs typeface="Arial" panose="020B0604020202020204" pitchFamily="34" charset="0"/>
            </a:endParaRPr>
          </a:p>
          <a:p>
            <a:pPr marL="274320" indent="-274320" algn="just">
              <a:lnSpc>
                <a:spcPct val="80000"/>
              </a:lnSpc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lt-LT" altLang="lt-LT" sz="2000" dirty="0">
                <a:cs typeface="Arial" panose="020B0604020202020204" pitchFamily="34" charset="0"/>
              </a:rPr>
              <a:t>Seniūnija išsidėsčiusi Nemuno slėnio aukštutinėje ir žemutinėje dalyse. Nuo kitų miesto dalių seniūnija atskirta Nemuno upe ir Jiesios bei Marvelės upeliais su slėniais. </a:t>
            </a:r>
            <a:endParaRPr lang="lt-LT" altLang="lt-LT" sz="2000" dirty="0" smtClean="0">
              <a:cs typeface="Arial" panose="020B0604020202020204" pitchFamily="34" charset="0"/>
            </a:endParaRPr>
          </a:p>
          <a:p>
            <a:pPr marL="274320" indent="-274320" algn="just">
              <a:lnSpc>
                <a:spcPct val="80000"/>
              </a:lnSpc>
              <a:buClr>
                <a:schemeClr val="accent1">
                  <a:lumMod val="60000"/>
                  <a:lumOff val="40000"/>
                </a:schemeClr>
              </a:buClr>
              <a:defRPr/>
            </a:pPr>
            <a:endParaRPr lang="lt-LT" altLang="lt-LT" sz="1800" dirty="0">
              <a:cs typeface="Arial" panose="020B0604020202020204" pitchFamily="34" charset="0"/>
            </a:endParaRPr>
          </a:p>
          <a:p>
            <a:pPr marL="274320" indent="-274320" algn="just">
              <a:lnSpc>
                <a:spcPct val="80000"/>
              </a:lnSpc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lt-LT" altLang="lt-LT" sz="2000" dirty="0">
                <a:cs typeface="Arial" panose="020B0604020202020204" pitchFamily="34" charset="0"/>
              </a:rPr>
              <a:t>Į seniūniją iš kitų miesto dalių galima patekti Vytauto Didžiojo, M. K. Čiurlionio, J. </a:t>
            </a:r>
            <a:r>
              <a:rPr lang="lt-LT" altLang="lt-LT" sz="2000" dirty="0" err="1">
                <a:cs typeface="Arial" panose="020B0604020202020204" pitchFamily="34" charset="0"/>
              </a:rPr>
              <a:t>Radzinausko</a:t>
            </a:r>
            <a:r>
              <a:rPr lang="lt-LT" altLang="lt-LT" sz="2000" dirty="0">
                <a:cs typeface="Arial" panose="020B0604020202020204" pitchFamily="34" charset="0"/>
              </a:rPr>
              <a:t> tiltais per Nemuną bei tiltu per Jiesią. </a:t>
            </a:r>
            <a:endParaRPr lang="lt-LT" altLang="lt-LT" sz="2000" dirty="0" smtClean="0">
              <a:cs typeface="Arial" panose="020B0604020202020204" pitchFamily="34" charset="0"/>
            </a:endParaRPr>
          </a:p>
          <a:p>
            <a:pPr marL="274320" indent="-274320" algn="just">
              <a:lnSpc>
                <a:spcPct val="80000"/>
              </a:lnSpc>
              <a:buClr>
                <a:schemeClr val="accent1">
                  <a:lumMod val="60000"/>
                  <a:lumOff val="40000"/>
                </a:schemeClr>
              </a:buClr>
              <a:defRPr/>
            </a:pPr>
            <a:endParaRPr lang="lt-LT" altLang="lt-LT" sz="1800" dirty="0">
              <a:cs typeface="Arial" panose="020B0604020202020204" pitchFamily="34" charset="0"/>
            </a:endParaRPr>
          </a:p>
          <a:p>
            <a:pPr marL="274320" indent="-274320" algn="just">
              <a:lnSpc>
                <a:spcPct val="80000"/>
              </a:lnSpc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lt-LT" altLang="lt-LT" sz="2000" dirty="0">
                <a:cs typeface="Arial" panose="020B0604020202020204" pitchFamily="34" charset="0"/>
              </a:rPr>
              <a:t>Aleksoto pakraščiu eina </a:t>
            </a:r>
            <a:r>
              <a:rPr lang="lt-LT" altLang="lt-LT" sz="2000" dirty="0" err="1">
                <a:cs typeface="Arial" panose="020B0604020202020204" pitchFamily="34" charset="0"/>
              </a:rPr>
              <a:t>Rail</a:t>
            </a:r>
            <a:r>
              <a:rPr lang="lt-LT" altLang="lt-LT" sz="2000" dirty="0">
                <a:cs typeface="Arial" panose="020B0604020202020204" pitchFamily="34" charset="0"/>
              </a:rPr>
              <a:t> </a:t>
            </a:r>
            <a:r>
              <a:rPr lang="lt-LT" altLang="lt-LT" sz="2000" dirty="0" err="1">
                <a:cs typeface="Arial" panose="020B0604020202020204" pitchFamily="34" charset="0"/>
              </a:rPr>
              <a:t>Baltica</a:t>
            </a:r>
            <a:r>
              <a:rPr lang="lt-LT" altLang="lt-LT" sz="2000" dirty="0">
                <a:cs typeface="Arial" panose="020B0604020202020204" pitchFamily="34" charset="0"/>
              </a:rPr>
              <a:t> geležinkelis bei Kauno tvirtovės geležinkelis iš Ž.Fredos į aukštutinę dalį</a:t>
            </a:r>
            <a:r>
              <a:rPr lang="lt-LT" altLang="lt-LT" sz="2000" dirty="0" smtClean="0">
                <a:cs typeface="Arial" panose="020B0604020202020204" pitchFamily="34" charset="0"/>
              </a:rPr>
              <a:t>.</a:t>
            </a:r>
            <a:endParaRPr lang="lt-LT" altLang="lt-LT" sz="20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48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611560" y="44624"/>
            <a:ext cx="7859216" cy="868958"/>
          </a:xfrm>
        </p:spPr>
        <p:txBody>
          <a:bodyPr>
            <a:normAutofit/>
          </a:bodyPr>
          <a:lstStyle/>
          <a:p>
            <a:pPr algn="ctr"/>
            <a:r>
              <a:rPr lang="lt-LT" sz="2800" dirty="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ALEKSOTO SENIŪNIJOS TERITORIJA (2)</a:t>
            </a:r>
            <a:endParaRPr lang="lt-LT" sz="2800" dirty="0">
              <a:solidFill>
                <a:srgbClr val="760000"/>
              </a:solidFill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7859216" cy="5256584"/>
          </a:xfrm>
        </p:spPr>
        <p:txBody>
          <a:bodyPr>
            <a:noAutofit/>
          </a:bodyPr>
          <a:lstStyle/>
          <a:p>
            <a:pPr marL="274320" indent="-274320" algn="just">
              <a:lnSpc>
                <a:spcPct val="90000"/>
              </a:lnSpc>
              <a:buClr>
                <a:schemeClr val="accent1">
                  <a:lumMod val="60000"/>
                  <a:lumOff val="40000"/>
                </a:schemeClr>
              </a:buClr>
              <a:defRPr/>
            </a:pPr>
            <a:endParaRPr lang="lt-LT" altLang="lt-LT" sz="2000" b="1" dirty="0" smtClean="0">
              <a:cs typeface="Arial" panose="020B0604020202020204" pitchFamily="34" charset="0"/>
            </a:endParaRPr>
          </a:p>
          <a:p>
            <a:pPr marL="274320" indent="-274320" algn="just">
              <a:lnSpc>
                <a:spcPct val="90000"/>
              </a:lnSpc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lt-LT" altLang="lt-LT" sz="2000" b="1" dirty="0" smtClean="0">
                <a:cs typeface="Arial" panose="020B0604020202020204" pitchFamily="34" charset="0"/>
              </a:rPr>
              <a:t>Aleksoto </a:t>
            </a:r>
            <a:r>
              <a:rPr lang="lt-LT" altLang="lt-LT" sz="2000" b="1" dirty="0">
                <a:cs typeface="Arial" panose="020B0604020202020204" pitchFamily="34" charset="0"/>
              </a:rPr>
              <a:t>seniūnijos teritorija – 24 kv. </a:t>
            </a:r>
            <a:r>
              <a:rPr lang="lt-LT" altLang="lt-LT" sz="2000" b="1" dirty="0" smtClean="0">
                <a:cs typeface="Arial" panose="020B0604020202020204" pitchFamily="34" charset="0"/>
              </a:rPr>
              <a:t>km.</a:t>
            </a:r>
          </a:p>
          <a:p>
            <a:pPr algn="just">
              <a:lnSpc>
                <a:spcPct val="90000"/>
              </a:lnSpc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lt-LT" altLang="lt-LT" sz="2000" b="1" dirty="0" smtClean="0">
                <a:cs typeface="Arial" panose="020B0604020202020204" pitchFamily="34" charset="0"/>
              </a:rPr>
              <a:t>Gyventojų skaičius –</a:t>
            </a:r>
            <a:r>
              <a:rPr lang="lt-LT" sz="2000" b="1" dirty="0" smtClean="0">
                <a:cs typeface="Arial" panose="020B0604020202020204" pitchFamily="34" charset="0"/>
              </a:rPr>
              <a:t>23939</a:t>
            </a:r>
          </a:p>
          <a:p>
            <a:pPr marL="0" indent="0" algn="just">
              <a:lnSpc>
                <a:spcPct val="90000"/>
              </a:lnSpc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endParaRPr lang="lt-LT" altLang="lt-LT" dirty="0" smtClean="0"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lt-LT" altLang="lt-LT" sz="2000" dirty="0" smtClean="0">
                <a:cs typeface="Arial" panose="020B0604020202020204" pitchFamily="34" charset="0"/>
              </a:rPr>
              <a:t>Aleksoto </a:t>
            </a:r>
            <a:r>
              <a:rPr lang="lt-LT" altLang="lt-LT" sz="2000" dirty="0">
                <a:cs typeface="Arial" panose="020B0604020202020204" pitchFamily="34" charset="0"/>
              </a:rPr>
              <a:t>struktūra </a:t>
            </a:r>
            <a:r>
              <a:rPr lang="lt-LT" altLang="lt-LT" sz="2000" dirty="0" err="1">
                <a:cs typeface="Arial" panose="020B0604020202020204" pitchFamily="34" charset="0"/>
              </a:rPr>
              <a:t>monofunkcinė</a:t>
            </a:r>
            <a:r>
              <a:rPr lang="lt-LT" altLang="lt-LT" sz="2000" dirty="0">
                <a:cs typeface="Arial" panose="020B0604020202020204" pitchFamily="34" charset="0"/>
              </a:rPr>
              <a:t>: didžiausia dalis užstatyta mažaaukščiais </a:t>
            </a:r>
            <a:r>
              <a:rPr lang="lt-LT" altLang="lt-LT" sz="2000" dirty="0" smtClean="0">
                <a:cs typeface="Arial" panose="020B0604020202020204" pitchFamily="34" charset="0"/>
              </a:rPr>
              <a:t>namais.</a:t>
            </a:r>
            <a:r>
              <a:rPr lang="en-US" altLang="lt-LT" sz="2000" dirty="0" smtClean="0">
                <a:cs typeface="Arial" panose="020B0604020202020204" pitchFamily="34" charset="0"/>
              </a:rPr>
              <a:t> </a:t>
            </a:r>
            <a:r>
              <a:rPr lang="lt-LT" altLang="lt-LT" sz="2000" dirty="0" smtClean="0">
                <a:cs typeface="Arial" panose="020B0604020202020204" pitchFamily="34" charset="0"/>
              </a:rPr>
              <a:t>Senieji </a:t>
            </a:r>
            <a:r>
              <a:rPr lang="lt-LT" altLang="lt-LT" sz="2000" dirty="0">
                <a:cs typeface="Arial" panose="020B0604020202020204" pitchFamily="34" charset="0"/>
              </a:rPr>
              <a:t>d</a:t>
            </a:r>
            <a:r>
              <a:rPr lang="en-US" altLang="lt-LT" sz="2000" dirty="0" err="1" smtClean="0">
                <a:cs typeface="Arial" panose="020B0604020202020204" pitchFamily="34" charset="0"/>
              </a:rPr>
              <a:t>augiabu</a:t>
            </a:r>
            <a:r>
              <a:rPr lang="lt-LT" altLang="lt-LT" sz="2000" dirty="0" err="1" smtClean="0">
                <a:cs typeface="Arial" panose="020B0604020202020204" pitchFamily="34" charset="0"/>
              </a:rPr>
              <a:t>čių</a:t>
            </a:r>
            <a:r>
              <a:rPr lang="lt-LT" altLang="lt-LT" sz="2000" dirty="0">
                <a:cs typeface="Arial" panose="020B0604020202020204" pitchFamily="34" charset="0"/>
              </a:rPr>
              <a:t> kvartalai –  </a:t>
            </a:r>
            <a:r>
              <a:rPr lang="lt-LT" altLang="lt-LT" sz="2000" dirty="0" err="1" smtClean="0">
                <a:cs typeface="Arial" panose="020B0604020202020204" pitchFamily="34" charset="0"/>
              </a:rPr>
              <a:t>Antanavos</a:t>
            </a:r>
            <a:r>
              <a:rPr lang="lt-LT" altLang="lt-LT" sz="2000" dirty="0" smtClean="0">
                <a:cs typeface="Arial" panose="020B0604020202020204" pitchFamily="34" charset="0"/>
              </a:rPr>
              <a:t>, Antakalnio, V. </a:t>
            </a:r>
            <a:r>
              <a:rPr lang="lt-LT" altLang="lt-LT" sz="2000" dirty="0" err="1" smtClean="0">
                <a:cs typeface="Arial" panose="020B0604020202020204" pitchFamily="34" charset="0"/>
              </a:rPr>
              <a:t>Čepinskio</a:t>
            </a:r>
            <a:r>
              <a:rPr lang="lt-LT" altLang="lt-LT" sz="2000" dirty="0" smtClean="0">
                <a:cs typeface="Arial" panose="020B0604020202020204" pitchFamily="34" charset="0"/>
              </a:rPr>
              <a:t>, Piliakalnio ir </a:t>
            </a:r>
            <a:r>
              <a:rPr lang="lt-LT" altLang="lt-LT" sz="2000" dirty="0" err="1" smtClean="0">
                <a:cs typeface="Arial" panose="020B0604020202020204" pitchFamily="34" charset="0"/>
              </a:rPr>
              <a:t>Vinčų</a:t>
            </a:r>
            <a:r>
              <a:rPr lang="lt-LT" altLang="lt-LT" sz="2000" dirty="0" smtClean="0">
                <a:cs typeface="Arial" panose="020B0604020202020204" pitchFamily="34" charset="0"/>
              </a:rPr>
              <a:t> gatvėse. </a:t>
            </a:r>
            <a:r>
              <a:rPr lang="lt-LT" altLang="lt-LT" sz="2000" dirty="0">
                <a:cs typeface="Arial" panose="020B0604020202020204" pitchFamily="34" charset="0"/>
              </a:rPr>
              <a:t>N</a:t>
            </a:r>
            <a:r>
              <a:rPr lang="lt-LT" altLang="lt-LT" sz="2000" dirty="0" smtClean="0">
                <a:cs typeface="Arial" panose="020B0604020202020204" pitchFamily="34" charset="0"/>
              </a:rPr>
              <a:t>aujos statybos daugiabučių kvartalai – Fredos miestelis, Aleksoto vilos, Parko apartamentai, Botanikos terasos, Nemunaičiai. Pastaraisiais metais Aleksotas sparčiai auga, vystomi nauji gyvenamieji kvartalai – Seniavos pl., </a:t>
            </a:r>
            <a:r>
              <a:rPr lang="lt-LT" altLang="lt-LT" sz="2000" dirty="0" err="1" smtClean="0">
                <a:cs typeface="Arial" panose="020B0604020202020204" pitchFamily="34" charset="0"/>
              </a:rPr>
              <a:t>Juodelynės</a:t>
            </a:r>
            <a:r>
              <a:rPr lang="lt-LT" altLang="lt-LT" sz="2000" dirty="0" smtClean="0">
                <a:cs typeface="Arial" panose="020B0604020202020204" pitchFamily="34" charset="0"/>
              </a:rPr>
              <a:t> g., P. </a:t>
            </a:r>
            <a:r>
              <a:rPr lang="lt-LT" altLang="lt-LT" sz="2000" dirty="0" err="1" smtClean="0">
                <a:cs typeface="Arial" panose="020B0604020202020204" pitchFamily="34" charset="0"/>
              </a:rPr>
              <a:t>Skardžiaus</a:t>
            </a:r>
            <a:r>
              <a:rPr lang="lt-LT" altLang="lt-LT" sz="2000" dirty="0" smtClean="0">
                <a:cs typeface="Arial" panose="020B0604020202020204" pitchFamily="34" charset="0"/>
              </a:rPr>
              <a:t> g., Armoniškių g., J. Pabrėžos g. ir kt.</a:t>
            </a:r>
            <a:endParaRPr lang="en-US" altLang="lt-LT" sz="2000" dirty="0">
              <a:cs typeface="Arial" panose="020B0604020202020204" pitchFamily="34" charset="0"/>
            </a:endParaRPr>
          </a:p>
          <a:p>
            <a:pPr algn="just">
              <a:lnSpc>
                <a:spcPct val="90000"/>
              </a:lnSpc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lt-LT" altLang="lt-LT" sz="2000" dirty="0" smtClean="0">
                <a:cs typeface="Arial" panose="020B0604020202020204" pitchFamily="34" charset="0"/>
              </a:rPr>
              <a:t>Aleksoto </a:t>
            </a:r>
            <a:r>
              <a:rPr lang="lt-LT" altLang="lt-LT" sz="2000" dirty="0">
                <a:cs typeface="Arial" panose="020B0604020202020204" pitchFamily="34" charset="0"/>
              </a:rPr>
              <a:t>teritorijoje yra žydų kapinės H. ir O. Minkovskių g, Seniavos kapinės, rusų karo belaisvių bei senosios Aleksoto ir Fredos </a:t>
            </a:r>
            <a:r>
              <a:rPr lang="lt-LT" altLang="lt-LT" sz="2000" dirty="0" err="1">
                <a:cs typeface="Arial" panose="020B0604020202020204" pitchFamily="34" charset="0"/>
              </a:rPr>
              <a:t>kapinaitės</a:t>
            </a:r>
            <a:r>
              <a:rPr lang="lt-LT" altLang="lt-LT" sz="2000" dirty="0">
                <a:cs typeface="Arial" panose="020B0604020202020204" pitchFamily="34" charset="0"/>
              </a:rPr>
              <a:t>.</a:t>
            </a:r>
          </a:p>
          <a:p>
            <a:pPr marL="0" indent="0" algn="ctr">
              <a:buNone/>
            </a:pPr>
            <a:endParaRPr lang="lt-LT" sz="2000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Lentelė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748294"/>
              </p:ext>
            </p:extLst>
          </p:nvPr>
        </p:nvGraphicFramePr>
        <p:xfrm>
          <a:off x="827584" y="3910012"/>
          <a:ext cx="62492" cy="2255292"/>
        </p:xfrm>
        <a:graphic>
          <a:graphicData uri="http://schemas.openxmlformats.org/drawingml/2006/table">
            <a:tbl>
              <a:tblPr/>
              <a:tblGrid>
                <a:gridCol w="25400">
                  <a:extLst>
                    <a:ext uri="{9D8B030D-6E8A-4147-A177-3AD203B41FA5}">
                      <a16:colId xmlns:a16="http://schemas.microsoft.com/office/drawing/2014/main" val="1079465864"/>
                    </a:ext>
                  </a:extLst>
                </a:gridCol>
                <a:gridCol w="37092">
                  <a:extLst>
                    <a:ext uri="{9D8B030D-6E8A-4147-A177-3AD203B41FA5}">
                      <a16:colId xmlns:a16="http://schemas.microsoft.com/office/drawing/2014/main" val="3424661501"/>
                    </a:ext>
                  </a:extLst>
                </a:gridCol>
              </a:tblGrid>
              <a:tr h="2255292">
                <a:tc>
                  <a:txBody>
                    <a:bodyPr/>
                    <a:lstStyle/>
                    <a:p>
                      <a:endParaRPr lang="lt-LT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lt-LT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6117439"/>
                  </a:ext>
                </a:extLst>
              </a:tr>
            </a:tbl>
          </a:graphicData>
        </a:graphic>
      </p:graphicFrame>
      <p:pic>
        <p:nvPicPr>
          <p:cNvPr id="1025" name="Picture 1" descr="https://as.vrm.lt:4444/gvdis/img/pix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900488"/>
            <a:ext cx="952500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875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547664" y="332656"/>
            <a:ext cx="5915660" cy="430887"/>
          </a:xfrm>
        </p:spPr>
        <p:txBody>
          <a:bodyPr>
            <a:noAutofit/>
          </a:bodyPr>
          <a:lstStyle/>
          <a:p>
            <a:pPr algn="ctr"/>
            <a:r>
              <a:rPr lang="lt-LT" sz="2800" dirty="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ALEKSOTO GATVIŲ PRIEŽIŪRA:</a:t>
            </a:r>
            <a:endParaRPr lang="lt-LT" sz="2800" dirty="0">
              <a:solidFill>
                <a:srgbClr val="7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ksto vietos rezervavimo ženklas 7"/>
          <p:cNvSpPr>
            <a:spLocks noGrp="1"/>
          </p:cNvSpPr>
          <p:nvPr>
            <p:ph sz="quarter" idx="1"/>
          </p:nvPr>
        </p:nvSpPr>
        <p:spPr>
          <a:xfrm>
            <a:off x="395536" y="788982"/>
            <a:ext cx="7992888" cy="5472608"/>
          </a:xfrm>
        </p:spPr>
        <p:txBody>
          <a:bodyPr>
            <a:normAutofit/>
          </a:bodyPr>
          <a:lstStyle/>
          <a:p>
            <a:pPr marL="0" indent="0" algn="just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endParaRPr lang="lt-LT" altLang="lt-LT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r>
              <a:rPr lang="lt-LT" altLang="lt-LT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 metais atlikti gatvių statybos ir remonto darbai:</a:t>
            </a:r>
          </a:p>
          <a:p>
            <a:pPr marL="0" indent="0" algn="just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endParaRPr lang="lt-LT" altLang="lt-LT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Akacijų </a:t>
            </a:r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g. (dalis nuo Seniavos pl. iki Akacijų g. Nr. 42).</a:t>
            </a:r>
            <a:endParaRPr lang="lt-LT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K. Grybausko g. </a:t>
            </a:r>
          </a:p>
          <a:p>
            <a:pPr algn="just"/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Šeštokų g.</a:t>
            </a:r>
            <a:endParaRPr lang="lt-L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S. Dariaus ir S. Girėno g.</a:t>
            </a:r>
            <a:endParaRPr lang="lt-L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Dalis Antakalnio g.</a:t>
            </a:r>
          </a:p>
          <a:p>
            <a:pPr algn="just"/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Aukštoji g.</a:t>
            </a:r>
          </a:p>
        </p:txBody>
      </p:sp>
    </p:spTree>
    <p:extLst>
      <p:ext uri="{BB962C8B-B14F-4D97-AF65-F5344CB8AC3E}">
        <p14:creationId xmlns:p14="http://schemas.microsoft.com/office/powerpoint/2010/main" val="159400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7467600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lt-LT" sz="3100" dirty="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ALEKSOTO GATVIŲ PRIEŽIŪRA </a:t>
            </a:r>
            <a:r>
              <a:rPr lang="lt-LT" sz="3200" dirty="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sz="3200" dirty="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sz="2200" dirty="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(NUMATYTA 2024 M.)</a:t>
            </a:r>
            <a:r>
              <a:rPr lang="lt-LT" sz="3200" dirty="0" smtClean="0">
                <a:solidFill>
                  <a:srgbClr val="7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>
          <a:xfrm>
            <a:off x="457200" y="1286264"/>
            <a:ext cx="7467600" cy="4873752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lt-LT" sz="1800" dirty="0" smtClean="0">
                <a:cs typeface="Arial" panose="020B0604020202020204" pitchFamily="34" charset="0"/>
              </a:rPr>
              <a:t>Sudarytas </a:t>
            </a:r>
            <a:r>
              <a:rPr lang="lt-LT" sz="1800" dirty="0">
                <a:cs typeface="Arial" panose="020B0604020202020204" pitchFamily="34" charset="0"/>
              </a:rPr>
              <a:t>ir pateiktas </a:t>
            </a:r>
            <a:r>
              <a:rPr lang="lt-LT" sz="1800" dirty="0" smtClean="0">
                <a:cs typeface="Arial" panose="020B0604020202020204" pitchFamily="34" charset="0"/>
              </a:rPr>
              <a:t>Miesto tvarkymo skyriui prioritetinis </a:t>
            </a:r>
            <a:r>
              <a:rPr lang="lt-LT" sz="1800" dirty="0">
                <a:cs typeface="Arial" panose="020B0604020202020204" pitchFamily="34" charset="0"/>
              </a:rPr>
              <a:t>Aleksoto seniūnijos gatvių priežiūros sąrašas </a:t>
            </a:r>
            <a:r>
              <a:rPr lang="lt-LT" sz="1800" dirty="0" smtClean="0">
                <a:cs typeface="Arial" panose="020B0604020202020204" pitchFamily="34" charset="0"/>
              </a:rPr>
              <a:t>Kauno miesto gatvių tiesimo, rekonstravimo, taisymo ir priežiūros darbų 2024-2026 </a:t>
            </a:r>
            <a:r>
              <a:rPr lang="lt-LT" sz="1800" dirty="0">
                <a:cs typeface="Arial" panose="020B0604020202020204" pitchFamily="34" charset="0"/>
              </a:rPr>
              <a:t>metų </a:t>
            </a:r>
            <a:r>
              <a:rPr lang="lt-LT" sz="1800" dirty="0" smtClean="0">
                <a:cs typeface="Arial" panose="020B0604020202020204" pitchFamily="34" charset="0"/>
              </a:rPr>
              <a:t>prioritetiniam sąrašui sudaryti.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lt-LT" sz="1800" dirty="0" smtClean="0">
                <a:cs typeface="Arial" panose="020B0604020202020204" pitchFamily="34" charset="0"/>
              </a:rPr>
              <a:t>2024-02-13 Kauno miesto savivaldybės tarybos patvirtintame 2024-2026 </a:t>
            </a:r>
            <a:r>
              <a:rPr lang="lt-LT" sz="1800" dirty="0">
                <a:cs typeface="Arial" panose="020B0604020202020204" pitchFamily="34" charset="0"/>
              </a:rPr>
              <a:t>metų prioritetiniame </a:t>
            </a:r>
            <a:r>
              <a:rPr lang="lt-LT" sz="1800" dirty="0" smtClean="0">
                <a:cs typeface="Arial" panose="020B0604020202020204" pitchFamily="34" charset="0"/>
              </a:rPr>
              <a:t>sąraše numatyti objektai, </a:t>
            </a:r>
            <a:r>
              <a:rPr lang="lt-LT" sz="1800" u="sng" dirty="0" smtClean="0">
                <a:cs typeface="Arial" panose="020B0604020202020204" pitchFamily="34" charset="0"/>
              </a:rPr>
              <a:t>numatomi atlikti 2024 metais Aleksoto seniūnijoje:</a:t>
            </a:r>
          </a:p>
          <a:p>
            <a:pPr marL="0" indent="0" algn="just">
              <a:buNone/>
            </a:pPr>
            <a:endParaRPr lang="lt-LT" sz="1800" u="sng" dirty="0" smtClean="0">
              <a:cs typeface="Arial" panose="020B0604020202020204" pitchFamily="34" charset="0"/>
            </a:endParaRPr>
          </a:p>
          <a:p>
            <a:pPr algn="just"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lt-LT" sz="1800" dirty="0" smtClean="0">
                <a:cs typeface="Arial" panose="020B0604020202020204" pitchFamily="34" charset="0"/>
              </a:rPr>
              <a:t>Tęsti Alšėnų g. kapitalinį remontą.</a:t>
            </a:r>
          </a:p>
          <a:p>
            <a:pPr algn="just"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lt-LT" sz="1800" dirty="0" smtClean="0">
                <a:cs typeface="Arial" panose="020B0604020202020204" pitchFamily="34" charset="0"/>
              </a:rPr>
              <a:t>H. </a:t>
            </a:r>
            <a:r>
              <a:rPr lang="lt-LT" sz="1800" dirty="0">
                <a:cs typeface="Arial" panose="020B0604020202020204" pitchFamily="34" charset="0"/>
              </a:rPr>
              <a:t>i</a:t>
            </a:r>
            <a:r>
              <a:rPr lang="lt-LT" sz="1800" dirty="0" smtClean="0">
                <a:cs typeface="Arial" panose="020B0604020202020204" pitchFamily="34" charset="0"/>
              </a:rPr>
              <a:t>r O. Minkovskių g.  rekonstrukcija.</a:t>
            </a:r>
          </a:p>
          <a:p>
            <a:pPr algn="just"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lt-LT" sz="1800" dirty="0" smtClean="0">
                <a:cs typeface="Arial" panose="020B0604020202020204" pitchFamily="34" charset="0"/>
              </a:rPr>
              <a:t>Lakūnų pl. projektavimas ir remontas.</a:t>
            </a:r>
          </a:p>
          <a:p>
            <a:pPr algn="just"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lt-LT" sz="1800" dirty="0" smtClean="0">
                <a:cs typeface="Arial" panose="020B0604020202020204" pitchFamily="34" charset="0"/>
              </a:rPr>
              <a:t>Bitininkų g. rekonstrukcija.</a:t>
            </a:r>
          </a:p>
        </p:txBody>
      </p:sp>
    </p:spTree>
    <p:extLst>
      <p:ext uri="{BB962C8B-B14F-4D97-AF65-F5344CB8AC3E}">
        <p14:creationId xmlns:p14="http://schemas.microsoft.com/office/powerpoint/2010/main" val="4004478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šdailintas">
  <a:themeElements>
    <a:clrScheme name="Išdailintas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Išdailintas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Išdailintas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36135</TotalTime>
  <Words>1199</Words>
  <Application>Microsoft Office PowerPoint</Application>
  <PresentationFormat>Demonstracija ekrane (4:3)</PresentationFormat>
  <Paragraphs>125</Paragraphs>
  <Slides>20</Slides>
  <Notes>11</Notes>
  <HiddenSlides>0</HiddenSlides>
  <MMClips>0</MMClips>
  <ScaleCrop>false</ScaleCrop>
  <HeadingPairs>
    <vt:vector size="6" baseType="variant">
      <vt:variant>
        <vt:lpstr>Naudojami šriftai</vt:lpstr>
      </vt:variant>
      <vt:variant>
        <vt:i4>8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20</vt:i4>
      </vt:variant>
    </vt:vector>
  </HeadingPairs>
  <TitlesOfParts>
    <vt:vector size="29" baseType="lpstr">
      <vt:lpstr>Arial</vt:lpstr>
      <vt:lpstr>Calibri</vt:lpstr>
      <vt:lpstr>Century Schoolbook</vt:lpstr>
      <vt:lpstr>Courier New</vt:lpstr>
      <vt:lpstr>Times New Roman</vt:lpstr>
      <vt:lpstr>Verdana</vt:lpstr>
      <vt:lpstr>Wingdings</vt:lpstr>
      <vt:lpstr>Wingdings 2</vt:lpstr>
      <vt:lpstr>Išdailintas</vt:lpstr>
      <vt:lpstr>    ALEKSOTO SENIŪNIJOS  2023 METŲ ATASKAITA 2024 metų planas                                                               Kaunas, 2024   </vt:lpstr>
      <vt:lpstr>ALEKSOTO SENIŪNIJOS VIZIJA</vt:lpstr>
      <vt:lpstr>  SVARBIAUSI ALEKSOTO SENIŪNIJOS UŽDAVINIAI:</vt:lpstr>
      <vt:lpstr>ALEKSOTO SENIŪNIJOS ŽEMĖLAPIS</vt:lpstr>
      <vt:lpstr>ALEKSOTO SENIŪNIJOJE VEIKIANČIOS  BENDRUOMENINĖS ORGANIZACIJOS </vt:lpstr>
      <vt:lpstr>ALEKSOTO SENIŪNIJOS TERITORIJA</vt:lpstr>
      <vt:lpstr>ALEKSOTO SENIŪNIJOS TERITORIJA (2)</vt:lpstr>
      <vt:lpstr>ALEKSOTO GATVIŲ PRIEŽIŪRA:</vt:lpstr>
      <vt:lpstr>ALEKSOTO GATVIŲ PRIEŽIŪRA  (NUMATYTA 2024 M.):</vt:lpstr>
      <vt:lpstr>SENIŪNIJOS TERITORIJOS PRIEŽIŪROS ORGANIZAVIMAS </vt:lpstr>
      <vt:lpstr>PRADĖTAS KALVARIJOS G. 31A ESANČIOS TERITORIJOS VALYMAS IR TVARKYMAS</vt:lpstr>
      <vt:lpstr>SENIŪNIJOS 2023 INICIJUOTI SMULKŪS DARBAI IR ĮVYKIAI</vt:lpstr>
      <vt:lpstr>Gėlių g. 17, Aukštoji g. 4, Mėtų g. 13</vt:lpstr>
      <vt:lpstr>INICIJUOTOS 52 PROCEDŪROS DĖL APLEISTO TURTO APMOKĘSTINIMO. </vt:lpstr>
      <vt:lpstr>INICIJUOTAS KALVARIJOS G. ESANČIO SKLYPO TVARKYMAS</vt:lpstr>
      <vt:lpstr>2023 M. ALEKSOTO SENIŪNIJOJE APLEISTI ŽEMĖS SKLYPAI IR STATINIAI, RASTI PAŽEIDIMAI </vt:lpstr>
      <vt:lpstr>APLINKOS KOKYBĖS KONTROLĖ  APLINKOS TARŠOS MAŽINIMO PRIEMONĖS</vt:lpstr>
      <vt:lpstr>SENIŪNIJOS BIUDŽETAS</vt:lpstr>
      <vt:lpstr>2024 METAIS PLANUOJAMI ATLIKTI SVARBIAUSI SENIŪNIJOS DARBAI</vt:lpstr>
      <vt:lpstr>„PowerPoint“ pateiktis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Laima Poderytė</cp:lastModifiedBy>
  <cp:revision>969</cp:revision>
  <cp:lastPrinted>2024-02-28T13:33:58Z</cp:lastPrinted>
  <dcterms:created xsi:type="dcterms:W3CDTF">2015-11-04T15:02:23Z</dcterms:created>
  <dcterms:modified xsi:type="dcterms:W3CDTF">2024-02-28T13:35:06Z</dcterms:modified>
</cp:coreProperties>
</file>