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910" r:id="rId1"/>
  </p:sldMasterIdLst>
  <p:notesMasterIdLst>
    <p:notesMasterId r:id="rId13"/>
  </p:notesMasterIdLst>
  <p:sldIdLst>
    <p:sldId id="256" r:id="rId2"/>
    <p:sldId id="260" r:id="rId3"/>
    <p:sldId id="257" r:id="rId4"/>
    <p:sldId id="268" r:id="rId5"/>
    <p:sldId id="261" r:id="rId6"/>
    <p:sldId id="262" r:id="rId7"/>
    <p:sldId id="263" r:id="rId8"/>
    <p:sldId id="264" r:id="rId9"/>
    <p:sldId id="266" r:id="rId10"/>
    <p:sldId id="269"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88330F-19D5-43D0-A18D-9A81537D39F5}" type="datetimeFigureOut">
              <a:rPr lang="en-GB" smtClean="0"/>
              <a:t>04/02/2020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B169E-C1B2-47F8-9F02-F5B90FA716C6}" type="slidenum">
              <a:rPr lang="en-GB" smtClean="0"/>
              <a:t>‹#›</a:t>
            </a:fld>
            <a:endParaRPr lang="en-GB"/>
          </a:p>
        </p:txBody>
      </p:sp>
    </p:spTree>
    <p:extLst>
      <p:ext uri="{BB962C8B-B14F-4D97-AF65-F5344CB8AC3E}">
        <p14:creationId xmlns:p14="http://schemas.microsoft.com/office/powerpoint/2010/main" val="181228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DAE14A5-114E-48B4-955B-98DD8AC46B5C}" type="datetime1">
              <a:rPr lang="en-GB" smtClean="0"/>
              <a:t>04/02/2020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1412109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B19F5D-04AD-4018-B95D-12563647C5C1}" type="datetime1">
              <a:rPr lang="en-GB" smtClean="0"/>
              <a:t>04/02/2020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105530904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B19F5D-04AD-4018-B95D-12563647C5C1}" type="datetime1">
              <a:rPr lang="en-GB" smtClean="0"/>
              <a:t>04/02/2020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420019728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B19F5D-04AD-4018-B95D-12563647C5C1}" type="datetime1">
              <a:rPr lang="en-GB" smtClean="0"/>
              <a:t>04/02/2020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387140368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50D908B-22CE-4EEC-ACF6-880068236122}" type="datetime1">
              <a:rPr lang="en-GB" smtClean="0"/>
              <a:t>04/02/2020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94808044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3B19F5D-04AD-4018-B95D-12563647C5C1}" type="datetime1">
              <a:rPr lang="en-GB" smtClean="0"/>
              <a:t>04/02/2020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3110037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D3B19F5D-04AD-4018-B95D-12563647C5C1}" type="datetime1">
              <a:rPr lang="en-GB" smtClean="0"/>
              <a:t>04/02/2020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BF8C97-E995-40C3-AB43-3B6CB35CC4B1}"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025208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546E8F-6413-42E0-94F4-68D83C97A0BD}" type="datetime1">
              <a:rPr lang="en-GB" smtClean="0"/>
              <a:t>04/02/2020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273976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4FE6-47C6-4C67-9902-4E853A600B27}" type="datetime1">
              <a:rPr lang="en-GB" smtClean="0"/>
              <a:t>04/02/2020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334348363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3B19F5D-04AD-4018-B95D-12563647C5C1}" type="datetime1">
              <a:rPr lang="en-GB" smtClean="0"/>
              <a:t>04/02/2020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3229105229"/>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3B19F5D-04AD-4018-B95D-12563647C5C1}" type="datetime1">
              <a:rPr lang="en-GB" smtClean="0"/>
              <a:t>04/02/2020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3BBF8C97-E995-40C3-AB43-3B6CB35CC4B1}" type="slidenum">
              <a:rPr lang="en-GB" smtClean="0"/>
              <a:t>‹#›</a:t>
            </a:fld>
            <a:endParaRPr lang="en-GB"/>
          </a:p>
        </p:txBody>
      </p:sp>
    </p:spTree>
    <p:extLst>
      <p:ext uri="{BB962C8B-B14F-4D97-AF65-F5344CB8AC3E}">
        <p14:creationId xmlns:p14="http://schemas.microsoft.com/office/powerpoint/2010/main" val="236285437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3B19F5D-04AD-4018-B95D-12563647C5C1}" type="datetime1">
              <a:rPr lang="en-GB" smtClean="0"/>
              <a:t>04/02/2020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BBF8C97-E995-40C3-AB43-3B6CB35CC4B1}" type="slidenum">
              <a:rPr lang="en-GB" smtClean="0"/>
              <a:t>‹#›</a:t>
            </a:fld>
            <a:endParaRPr lang="en-GB"/>
          </a:p>
        </p:txBody>
      </p:sp>
    </p:spTree>
    <p:extLst>
      <p:ext uri="{BB962C8B-B14F-4D97-AF65-F5344CB8AC3E}">
        <p14:creationId xmlns:p14="http://schemas.microsoft.com/office/powerpoint/2010/main" val="3408465325"/>
      </p:ext>
    </p:extLst>
  </p:cSld>
  <p:clrMap bg1="lt1" tx1="dk1" bg2="lt2" tx2="dk2" accent1="accent1" accent2="accent2" accent3="accent3" accent4="accent4" accent5="accent5" accent6="accent6" hlink="hlink" folHlink="folHlink"/>
  <p:sldLayoutIdLst>
    <p:sldLayoutId id="2147485911" r:id="rId1"/>
    <p:sldLayoutId id="2147485912" r:id="rId2"/>
    <p:sldLayoutId id="2147485913" r:id="rId3"/>
    <p:sldLayoutId id="2147485914" r:id="rId4"/>
    <p:sldLayoutId id="2147485915" r:id="rId5"/>
    <p:sldLayoutId id="2147485916" r:id="rId6"/>
    <p:sldLayoutId id="2147485917" r:id="rId7"/>
    <p:sldLayoutId id="2147485918" r:id="rId8"/>
    <p:sldLayoutId id="2147485919" r:id="rId9"/>
    <p:sldLayoutId id="2147485920" r:id="rId10"/>
    <p:sldLayoutId id="21474859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820FA-F4FB-4578-910C-293FCCB1A3E7}"/>
              </a:ext>
            </a:extLst>
          </p:cNvPr>
          <p:cNvSpPr>
            <a:spLocks noGrp="1"/>
          </p:cNvSpPr>
          <p:nvPr>
            <p:ph type="ctrTitle"/>
          </p:nvPr>
        </p:nvSpPr>
        <p:spPr>
          <a:xfrm>
            <a:off x="2027155" y="1115890"/>
            <a:ext cx="8574622" cy="2616199"/>
          </a:xfrm>
        </p:spPr>
        <p:txBody>
          <a:bodyPr>
            <a:noAutofit/>
          </a:bodyPr>
          <a:lstStyle/>
          <a:p>
            <a:pPr algn="ctr"/>
            <a:r>
              <a:rPr lang="lt-LT" sz="3600" b="1" dirty="0">
                <a:latin typeface="Bookman Old Style" panose="02050604050505020204" pitchFamily="18" charset="0"/>
                <a:cs typeface="Times New Roman" pitchFamily="18" charset="0"/>
              </a:rPr>
              <a:t>KAUNO MIESTO SAVIVALDYBĖS ADMINISTRACIJOS FILIALAS ŽALIAKALNIO SENIŪNIJA</a:t>
            </a:r>
            <a:endParaRPr lang="lt-LT" sz="3600" b="1" dirty="0">
              <a:latin typeface="Bookman Old Style" panose="02050604050505020204" pitchFamily="18" charset="0"/>
            </a:endParaRPr>
          </a:p>
        </p:txBody>
      </p:sp>
      <p:pic>
        <p:nvPicPr>
          <p:cNvPr id="5" name="Picture 4">
            <a:extLst>
              <a:ext uri="{FF2B5EF4-FFF2-40B4-BE49-F238E27FC236}">
                <a16:creationId xmlns:a16="http://schemas.microsoft.com/office/drawing/2014/main" id="{2FD754BF-6117-4CC9-82CC-21D215E5E3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3071" y="3732089"/>
            <a:ext cx="2505857" cy="2505857"/>
          </a:xfrm>
          <a:prstGeom prst="rect">
            <a:avLst/>
          </a:prstGeom>
        </p:spPr>
      </p:pic>
    </p:spTree>
    <p:extLst>
      <p:ext uri="{BB962C8B-B14F-4D97-AF65-F5344CB8AC3E}">
        <p14:creationId xmlns:p14="http://schemas.microsoft.com/office/powerpoint/2010/main" val="367850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a:bodyPr>
          <a:lstStyle/>
          <a:p>
            <a:pPr marL="0" indent="0" algn="just">
              <a:buNone/>
            </a:pPr>
            <a:r>
              <a:rPr lang="lt-LT" sz="2900" b="1" i="1" dirty="0">
                <a:latin typeface="Candara" panose="020E0502030303020204" pitchFamily="34" charset="0"/>
                <a:cs typeface="Times New Roman" panose="02020603050405020304" pitchFamily="18" charset="0"/>
              </a:rPr>
              <a:t>2019 metais vykdyta veikla</a:t>
            </a:r>
            <a:r>
              <a:rPr lang="nn-NO" sz="2900" b="1" i="1" dirty="0">
                <a:latin typeface="Candara" panose="020E0502030303020204" pitchFamily="34" charset="0"/>
                <a:cs typeface="Times New Roman" panose="02020603050405020304" pitchFamily="18" charset="0"/>
              </a:rPr>
              <a:t> (II dalis)</a:t>
            </a:r>
            <a:r>
              <a:rPr lang="lt-LT" sz="2900" b="1" i="1" dirty="0">
                <a:latin typeface="Candara" panose="020E0502030303020204" pitchFamily="34" charset="0"/>
                <a:cs typeface="Times New Roman" panose="02020603050405020304" pitchFamily="18" charset="0"/>
              </a:rPr>
              <a:t>:</a:t>
            </a:r>
            <a:endParaRPr lang="en-GB" sz="2900"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Įtraukta į GVNA apskaitą – 96;</a:t>
            </a:r>
            <a:endParaRPr lang="en-GB" dirty="0">
              <a:latin typeface="Candara" panose="020E0502030303020204" pitchFamily="34" charset="0"/>
            </a:endParaRPr>
          </a:p>
          <a:p>
            <a:pPr lvl="0"/>
            <a:r>
              <a:rPr lang="lt-LT" dirty="0">
                <a:latin typeface="Candara" panose="020E0502030303020204" pitchFamily="34" charset="0"/>
              </a:rPr>
              <a:t>Išduota pažymų apie įtraukimą į GVNA apskaitą – 88;</a:t>
            </a:r>
            <a:endParaRPr lang="en-GB" dirty="0">
              <a:latin typeface="Candara" panose="020E0502030303020204" pitchFamily="34" charset="0"/>
            </a:endParaRPr>
          </a:p>
          <a:p>
            <a:pPr lvl="0"/>
            <a:r>
              <a:rPr lang="lt-LT" dirty="0">
                <a:latin typeface="Candara" panose="020E0502030303020204" pitchFamily="34" charset="0"/>
              </a:rPr>
              <a:t>Naudojantis e. paslaugomis gauti ir įvykdyti prašymai – 227;</a:t>
            </a:r>
            <a:endParaRPr lang="en-GB" dirty="0">
              <a:latin typeface="Candara" panose="020E0502030303020204" pitchFamily="34" charset="0"/>
            </a:endParaRPr>
          </a:p>
          <a:p>
            <a:pPr lvl="0"/>
            <a:r>
              <a:rPr lang="lt-LT" dirty="0">
                <a:latin typeface="Candara" panose="020E0502030303020204" pitchFamily="34" charset="0"/>
              </a:rPr>
              <a:t>Priimti sprendimai (atlikti patikrinimai) dėl kasinėjimo darbų užbaigimo – 186;</a:t>
            </a:r>
            <a:endParaRPr lang="en-GB" dirty="0">
              <a:latin typeface="Candara" panose="020E0502030303020204" pitchFamily="34" charset="0"/>
            </a:endParaRPr>
          </a:p>
          <a:p>
            <a:pPr lvl="0"/>
            <a:r>
              <a:rPr lang="lt-LT" dirty="0">
                <a:latin typeface="Candara" panose="020E0502030303020204" pitchFamily="34" charset="0"/>
              </a:rPr>
              <a:t>Atlikta notarinių veiksmų – 157;</a:t>
            </a:r>
            <a:endParaRPr lang="en-GB" dirty="0">
              <a:latin typeface="Candara" panose="020E0502030303020204" pitchFamily="34" charset="0"/>
            </a:endParaRPr>
          </a:p>
          <a:p>
            <a:pPr lvl="0"/>
            <a:r>
              <a:rPr lang="lt-LT" dirty="0">
                <a:latin typeface="Candara" panose="020E0502030303020204" pitchFamily="34" charset="0"/>
              </a:rPr>
              <a:t>Išduota gyventojų charakteristikų – 32;</a:t>
            </a:r>
            <a:endParaRPr lang="en-GB" dirty="0">
              <a:latin typeface="Candara" panose="020E0502030303020204" pitchFamily="34" charset="0"/>
            </a:endParaRPr>
          </a:p>
          <a:p>
            <a:pPr lvl="0"/>
            <a:r>
              <a:rPr lang="lt-LT" dirty="0">
                <a:latin typeface="Candara" panose="020E0502030303020204" pitchFamily="34" charset="0"/>
              </a:rPr>
              <a:t>Registruotos sąskaitos faktūros –  11;</a:t>
            </a:r>
            <a:endParaRPr lang="en-GB" dirty="0">
              <a:latin typeface="Candara" panose="020E0502030303020204" pitchFamily="34" charset="0"/>
            </a:endParaRPr>
          </a:p>
          <a:p>
            <a:pPr lvl="0"/>
            <a:r>
              <a:rPr lang="lt-LT" dirty="0">
                <a:latin typeface="Candara" panose="020E0502030303020204" pitchFamily="34" charset="0"/>
              </a:rPr>
              <a:t>Bendradarbiauta su Labdaros ir paramos fondu „</a:t>
            </a:r>
            <a:r>
              <a:rPr lang="lt-LT" i="1" dirty="0">
                <a:latin typeface="Candara" panose="020E0502030303020204" pitchFamily="34" charset="0"/>
              </a:rPr>
              <a:t>Maisto bankas</a:t>
            </a:r>
            <a:r>
              <a:rPr lang="lt-LT" dirty="0">
                <a:latin typeface="Candara" panose="020E0502030303020204" pitchFamily="34" charset="0"/>
              </a:rPr>
              <a:t>“, organizuojant socialines akcijas –</a:t>
            </a:r>
            <a:r>
              <a:rPr lang="nn-NO" dirty="0">
                <a:latin typeface="Candara" panose="020E0502030303020204" pitchFamily="34" charset="0"/>
              </a:rPr>
              <a:t> </a:t>
            </a:r>
            <a:r>
              <a:rPr lang="lt-LT" dirty="0">
                <a:latin typeface="Candara" panose="020E0502030303020204" pitchFamily="34" charset="0"/>
              </a:rPr>
              <a:t>6;</a:t>
            </a:r>
            <a:endParaRPr lang="en-GB" dirty="0">
              <a:latin typeface="Candara" panose="020E0502030303020204" pitchFamily="34" charset="0"/>
            </a:endParaRPr>
          </a:p>
          <a:p>
            <a:pPr lvl="0"/>
            <a:r>
              <a:rPr lang="lt-LT" dirty="0">
                <a:latin typeface="Candara" panose="020E0502030303020204" pitchFamily="34" charset="0"/>
              </a:rPr>
              <a:t>Pateikta informacinių straipsnių seniūnijos internetinėje svetainėje – 218;</a:t>
            </a:r>
            <a:endParaRPr lang="en-GB" dirty="0">
              <a:latin typeface="Candara" panose="020E0502030303020204" pitchFamily="34" charset="0"/>
            </a:endParaRPr>
          </a:p>
          <a:p>
            <a:pPr lvl="0"/>
            <a:r>
              <a:rPr lang="lt-LT" dirty="0">
                <a:latin typeface="Candara" panose="020E0502030303020204" pitchFamily="34" charset="0"/>
              </a:rPr>
              <a:t>Parengta ir struktūriniame padalinyje registruota dokumentų – 5146.</a:t>
            </a:r>
            <a:endParaRPr lang="en-GB" dirty="0">
              <a:latin typeface="Candara" panose="020E0502030303020204" pitchFamily="34" charset="0"/>
            </a:endParaRPr>
          </a:p>
          <a:p>
            <a:pPr lvl="0" algn="just"/>
            <a:endParaRPr lang="en-GB"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FF1B1D4-9EF7-40D7-8A73-E49332157932}"/>
              </a:ext>
            </a:extLst>
          </p:cNvPr>
          <p:cNvSpPr>
            <a:spLocks noGrp="1"/>
          </p:cNvSpPr>
          <p:nvPr>
            <p:ph type="sldNum" sz="quarter" idx="12"/>
          </p:nvPr>
        </p:nvSpPr>
        <p:spPr/>
        <p:txBody>
          <a:bodyPr>
            <a:normAutofit lnSpcReduction="10000"/>
          </a:bodyPr>
          <a:lstStyle/>
          <a:p>
            <a:fld id="{3BBF8C97-E995-40C3-AB43-3B6CB35CC4B1}" type="slidenum">
              <a:rPr lang="en-GB" smtClean="0"/>
              <a:t>10</a:t>
            </a:fld>
            <a:endParaRPr lang="en-GB"/>
          </a:p>
        </p:txBody>
      </p:sp>
      <p:pic>
        <p:nvPicPr>
          <p:cNvPr id="4" name="Picture 3">
            <a:extLst>
              <a:ext uri="{FF2B5EF4-FFF2-40B4-BE49-F238E27FC236}">
                <a16:creationId xmlns:a16="http://schemas.microsoft.com/office/drawing/2014/main" id="{130B2AD5-6FD4-4153-9B35-4910E9651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247223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a:bodyPr>
          <a:lstStyle/>
          <a:p>
            <a:pPr marL="0" indent="0" algn="just">
              <a:buNone/>
            </a:pPr>
            <a:r>
              <a:rPr lang="lt-LT" b="1" i="1" dirty="0">
                <a:latin typeface="Candara" panose="020E0502030303020204" pitchFamily="34" charset="0"/>
                <a:cs typeface="Times New Roman" panose="02020603050405020304" pitchFamily="18" charset="0"/>
              </a:rPr>
              <a:t>Rūpinantis gyventojų saugumu ir saugia gyvenamąja aplinka kartu su Žaliakalnio bei Centro policijos komisariatais, Kauno apskr. Bendruomenės pareigūnais, bendruomenių centrais, Žaliakalnio seniūnaičiais buvo vykdoma</a:t>
            </a:r>
            <a:r>
              <a:rPr lang="nn-NO" b="1" i="1" dirty="0">
                <a:latin typeface="Candara" panose="020E0502030303020204" pitchFamily="34" charset="0"/>
                <a:cs typeface="Times New Roman" panose="02020603050405020304" pitchFamily="18" charset="0"/>
              </a:rPr>
              <a:t>:</a:t>
            </a:r>
            <a:endParaRPr lang="en-GB"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vykdant smurto, socialinių įgūdžių stokos, nepriežiūros prevenciją, kartu su Socialinių paslaugų centro darbuotojais lankytasi probleminėse, socialinę atskirtį, riziką patiriančiose šeimose, dalyvauta svarstymuose, komisijose, siekiant užtikrinti saugią aplinką šiose šeimose gyvenantiems vaikams bei namiškiams;</a:t>
            </a:r>
            <a:endParaRPr lang="en-GB" dirty="0">
              <a:latin typeface="Candara" panose="020E0502030303020204" pitchFamily="34" charset="0"/>
            </a:endParaRPr>
          </a:p>
          <a:p>
            <a:pPr lvl="0"/>
            <a:r>
              <a:rPr lang="lt-LT" dirty="0">
                <a:latin typeface="Candara" panose="020E0502030303020204" pitchFamily="34" charset="0"/>
              </a:rPr>
              <a:t>vykdant gaisrų prevenciją, bendradarbiauta su Kauno miesto priešgaisrine gelbėjimo tarnyba, nustatant apleistų pastatų savininkus, įrengiant dūmų detektorius (gyvenamosiose patalpose įrengta 30 dūmų detektorių);</a:t>
            </a:r>
            <a:endParaRPr lang="en-GB" dirty="0">
              <a:latin typeface="Candara" panose="020E0502030303020204" pitchFamily="34" charset="0"/>
            </a:endParaRPr>
          </a:p>
          <a:p>
            <a:pPr lvl="0"/>
            <a:r>
              <a:rPr lang="lt-LT" dirty="0">
                <a:latin typeface="Candara" panose="020E0502030303020204" pitchFamily="34" charset="0"/>
              </a:rPr>
              <a:t>siekiant sumažinti benamių kačių populiaciją viešose erdvėse buvo parinktos, patvirtintos ir įrengtos benamių kačių šėrimo vietos;</a:t>
            </a:r>
            <a:endParaRPr lang="en-GB" dirty="0">
              <a:latin typeface="Candara" panose="020E0502030303020204" pitchFamily="34" charset="0"/>
            </a:endParaRPr>
          </a:p>
          <a:p>
            <a:pPr lvl="0"/>
            <a:r>
              <a:rPr lang="lt-LT" dirty="0">
                <a:latin typeface="Candara" panose="020E0502030303020204" pitchFamily="34" charset="0"/>
              </a:rPr>
              <a:t>kartu su bendruomenės pareigūnais, seniūnaičiais dalyvauta reiduose dėl namų valdose įrengtų nelegalių sąvartynų likvidavimo, dėl buitinių konfliktų sprendimo;</a:t>
            </a:r>
            <a:endParaRPr lang="en-GB" dirty="0">
              <a:latin typeface="Candara" panose="020E0502030303020204" pitchFamily="34" charset="0"/>
            </a:endParaRPr>
          </a:p>
          <a:p>
            <a:pPr lvl="0"/>
            <a:r>
              <a:rPr lang="lt-LT" dirty="0">
                <a:latin typeface="Candara" panose="020E0502030303020204" pitchFamily="34" charset="0"/>
              </a:rPr>
              <a:t>siekiant patikrinti bendruomenės budrumą ir tinkamą turto apsaugą, kartu su bendruomenės pareigūnais dalyvauta prevencinėje priemonėje „Gyventojau, tinkamai pasirūpink savo turto apsauga“;</a:t>
            </a:r>
            <a:endParaRPr lang="en-GB" dirty="0">
              <a:latin typeface="Candara" panose="020E0502030303020204" pitchFamily="34" charset="0"/>
            </a:endParaRPr>
          </a:p>
          <a:p>
            <a:pPr lvl="0"/>
            <a:r>
              <a:rPr lang="lt-LT" dirty="0">
                <a:latin typeface="Candara" panose="020E0502030303020204" pitchFamily="34" charset="0"/>
              </a:rPr>
              <a:t>Suorganizuoti susitikimai – aptarimai su Kauno apskrities bendruomenės pareigūnais;</a:t>
            </a:r>
            <a:endParaRPr lang="en-GB" dirty="0">
              <a:latin typeface="Candara" panose="020E0502030303020204" pitchFamily="34" charset="0"/>
            </a:endParaRPr>
          </a:p>
          <a:p>
            <a:pPr lvl="0"/>
            <a:r>
              <a:rPr lang="lt-LT" dirty="0">
                <a:latin typeface="Candara" panose="020E0502030303020204" pitchFamily="34" charset="0"/>
              </a:rPr>
              <a:t>Organizuotos daiktų ženklinimo akcijos.</a:t>
            </a:r>
            <a:endParaRPr lang="en-GB"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5CC4DC8E-9DD8-48BB-AA50-4A31D73D3CD0}"/>
              </a:ext>
            </a:extLst>
          </p:cNvPr>
          <p:cNvSpPr>
            <a:spLocks noGrp="1"/>
          </p:cNvSpPr>
          <p:nvPr>
            <p:ph type="sldNum" sz="quarter" idx="12"/>
          </p:nvPr>
        </p:nvSpPr>
        <p:spPr/>
        <p:txBody>
          <a:bodyPr>
            <a:normAutofit lnSpcReduction="10000"/>
          </a:bodyPr>
          <a:lstStyle/>
          <a:p>
            <a:fld id="{3BBF8C97-E995-40C3-AB43-3B6CB35CC4B1}" type="slidenum">
              <a:rPr lang="en-GB" smtClean="0"/>
              <a:t>11</a:t>
            </a:fld>
            <a:endParaRPr lang="en-GB"/>
          </a:p>
        </p:txBody>
      </p:sp>
      <p:pic>
        <p:nvPicPr>
          <p:cNvPr id="4" name="Picture 3">
            <a:extLst>
              <a:ext uri="{FF2B5EF4-FFF2-40B4-BE49-F238E27FC236}">
                <a16:creationId xmlns:a16="http://schemas.microsoft.com/office/drawing/2014/main" id="{7AEF042C-A722-46BF-A927-C0A08A2BF9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264735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latin typeface="Century Gothic" panose="020B0502020202020204" pitchFamily="34" charset="0"/>
                <a:cs typeface="Times New Roman" panose="02020603050405020304" pitchFamily="18" charset="0"/>
              </a:rPr>
              <a:t>ŽALIAKALNIO SENIŪNIJOS 201</a:t>
            </a:r>
            <a:r>
              <a:rPr lang="en-GB" sz="2400" b="1" dirty="0">
                <a:latin typeface="Century Gothic" panose="020B0502020202020204" pitchFamily="34" charset="0"/>
                <a:cs typeface="Times New Roman" panose="02020603050405020304" pitchFamily="18" charset="0"/>
              </a:rPr>
              <a:t>9</a:t>
            </a:r>
            <a:r>
              <a:rPr lang="lt-LT" sz="2400" b="1" dirty="0">
                <a:latin typeface="Century Gothic" panose="020B0502020202020204" pitchFamily="34" charset="0"/>
                <a:cs typeface="Times New Roman" panose="02020603050405020304" pitchFamily="18" charset="0"/>
              </a:rPr>
              <a:t> M. VEIKLOS ATASKAITA</a:t>
            </a:r>
            <a:endParaRPr lang="en-GB" sz="2400"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fontScale="85000" lnSpcReduction="20000"/>
          </a:bodyPr>
          <a:lstStyle/>
          <a:p>
            <a:pPr marL="0" indent="0" algn="just">
              <a:buNone/>
            </a:pPr>
            <a:endParaRPr lang="nn-NO" sz="2400" b="1" i="1" dirty="0">
              <a:latin typeface="Candara" panose="020E0502030303020204" pitchFamily="34" charset="0"/>
              <a:cs typeface="Times New Roman" panose="02020603050405020304" pitchFamily="18" charset="0"/>
            </a:endParaRPr>
          </a:p>
          <a:p>
            <a:pPr marL="0" indent="0" algn="just">
              <a:buNone/>
            </a:pPr>
            <a:r>
              <a:rPr lang="lt-LT" sz="2400" b="1" i="1" dirty="0">
                <a:latin typeface="Candara" panose="020E0502030303020204" pitchFamily="34" charset="0"/>
                <a:cs typeface="Times New Roman" panose="02020603050405020304" pitchFamily="18" charset="0"/>
              </a:rPr>
              <a:t>Žaliakalnio seniūnija įgyvendindama SVP  priemonę 02.05.02.012 Žaliakalnio seniūnijos įtakos stiprinimas skatinant gyventojų bendruomeniškumą vykdė sekančias veiklas:</a:t>
            </a:r>
            <a:endParaRPr lang="en-GB" sz="2400" b="1" i="1" dirty="0">
              <a:latin typeface="Candara" panose="020E0502030303020204" pitchFamily="34" charset="0"/>
              <a:cs typeface="Times New Roman" panose="02020603050405020304" pitchFamily="18" charset="0"/>
            </a:endParaRPr>
          </a:p>
          <a:p>
            <a:pPr marL="457200" indent="-457200" algn="just">
              <a:buFont typeface="+mj-lt"/>
              <a:buAutoNum type="arabicPeriod"/>
            </a:pPr>
            <a:r>
              <a:rPr lang="lt-LT" sz="2300" b="1" dirty="0">
                <a:latin typeface="Candara" panose="020E0502030303020204" pitchFamily="34" charset="0"/>
                <a:cs typeface="Times New Roman" panose="02020603050405020304" pitchFamily="18" charset="0"/>
              </a:rPr>
              <a:t>Bendruomeninių renginių organizavimas</a:t>
            </a:r>
            <a:r>
              <a:rPr lang="lt-LT" sz="2200" b="1" dirty="0">
                <a:latin typeface="Candara" panose="020E0502030303020204" pitchFamily="34" charset="0"/>
                <a:cs typeface="Times New Roman" panose="02020603050405020304" pitchFamily="18" charset="0"/>
              </a:rPr>
              <a:t>.</a:t>
            </a:r>
            <a:r>
              <a:rPr lang="lt-LT" sz="2200" dirty="0">
                <a:latin typeface="Candara" panose="020E0502030303020204" pitchFamily="34" charset="0"/>
                <a:cs typeface="Times New Roman" panose="02020603050405020304" pitchFamily="18" charset="0"/>
              </a:rPr>
              <a:t> </a:t>
            </a:r>
            <a:r>
              <a:rPr lang="lt-LT" sz="1800" dirty="0">
                <a:latin typeface="Candara" panose="020E0502030303020204" pitchFamily="34" charset="0"/>
                <a:cs typeface="Times New Roman" panose="02020603050405020304" pitchFamily="18" charset="0"/>
              </a:rPr>
              <a:t>Per einamuosius metus Žaliakalnio seniūnija gerino bendruomeninių renginių organizavimą, ugdė fiziškai aktyvią ir sveiką bendruomenę, organizavo parodas, kultūrinius, sportinius renginius bendruomenei, vykdė šviečiamąsias, prevencines, socialines veiklas.</a:t>
            </a:r>
            <a:endParaRPr lang="en-GB" sz="1800" dirty="0">
              <a:latin typeface="Candara" panose="020E0502030303020204" pitchFamily="34" charset="0"/>
              <a:cs typeface="Times New Roman" panose="02020603050405020304" pitchFamily="18" charset="0"/>
            </a:endParaRPr>
          </a:p>
          <a:p>
            <a:pPr marL="0" indent="457200" algn="just">
              <a:buNone/>
            </a:pPr>
            <a:r>
              <a:rPr lang="lt-LT" b="1" i="1" dirty="0">
                <a:latin typeface="Candara" panose="020E0502030303020204" pitchFamily="34" charset="0"/>
                <a:cs typeface="Times New Roman" panose="02020603050405020304" pitchFamily="18" charset="0"/>
              </a:rPr>
              <a:t>Renginių ir iniciatyvų skaičius –  2</a:t>
            </a:r>
            <a:r>
              <a:rPr lang="en-GB" b="1" i="1" dirty="0">
                <a:latin typeface="Candara" panose="020E0502030303020204" pitchFamily="34" charset="0"/>
                <a:cs typeface="Times New Roman" panose="02020603050405020304" pitchFamily="18" charset="0"/>
              </a:rPr>
              <a:t>2</a:t>
            </a:r>
            <a:endParaRPr lang="en-GB" dirty="0">
              <a:latin typeface="Candara" panose="020E0502030303020204" pitchFamily="34" charset="0"/>
              <a:cs typeface="Times New Roman" panose="02020603050405020304" pitchFamily="18" charset="0"/>
            </a:endParaRPr>
          </a:p>
          <a:p>
            <a:pPr marL="0" indent="457200" algn="just">
              <a:buNone/>
            </a:pPr>
            <a:r>
              <a:rPr lang="lt-LT" b="1" i="1" dirty="0">
                <a:latin typeface="Candara" panose="020E0502030303020204" pitchFamily="34" charset="0"/>
                <a:cs typeface="Times New Roman" panose="02020603050405020304" pitchFamily="18" charset="0"/>
              </a:rPr>
              <a:t>Veiklos įgyvendinimui  panaudotos lėšos – </a:t>
            </a:r>
            <a:r>
              <a:rPr lang="en-GB" b="1" i="1" dirty="0">
                <a:latin typeface="Candara" panose="020E0502030303020204" pitchFamily="34" charset="0"/>
                <a:cs typeface="Times New Roman" panose="02020603050405020304" pitchFamily="18" charset="0"/>
              </a:rPr>
              <a:t>1094,63</a:t>
            </a:r>
            <a:r>
              <a:rPr lang="lt-LT" b="1" i="1" dirty="0">
                <a:latin typeface="Candara" panose="020E0502030303020204" pitchFamily="34" charset="0"/>
                <a:cs typeface="Times New Roman" panose="02020603050405020304" pitchFamily="18" charset="0"/>
              </a:rPr>
              <a:t> Eur</a:t>
            </a:r>
            <a:endParaRPr lang="en-GB" dirty="0">
              <a:latin typeface="Candara" panose="020E0502030303020204" pitchFamily="34" charset="0"/>
              <a:cs typeface="Times New Roman" panose="02020603050405020304" pitchFamily="18" charset="0"/>
            </a:endParaRPr>
          </a:p>
          <a:p>
            <a:pPr marL="457200" indent="-457200" algn="just">
              <a:buFont typeface="+mj-lt"/>
              <a:buAutoNum type="arabicPeriod" startAt="2"/>
            </a:pPr>
            <a:r>
              <a:rPr lang="lt-LT" sz="2300" b="1" dirty="0">
                <a:latin typeface="Candara" panose="020E0502030303020204" pitchFamily="34" charset="0"/>
                <a:cs typeface="Times New Roman" panose="02020603050405020304" pitchFamily="18" charset="0"/>
              </a:rPr>
              <a:t>Seniūnijos teritorijos priežiūra</a:t>
            </a:r>
            <a:r>
              <a:rPr lang="lt-LT" b="1" i="1" dirty="0">
                <a:latin typeface="Candara" panose="020E0502030303020204" pitchFamily="34" charset="0"/>
                <a:cs typeface="Times New Roman" panose="02020603050405020304" pitchFamily="18" charset="0"/>
              </a:rPr>
              <a:t>.</a:t>
            </a:r>
            <a:r>
              <a:rPr lang="lt-LT" dirty="0">
                <a:latin typeface="Candara" panose="020E0502030303020204" pitchFamily="34" charset="0"/>
                <a:cs typeface="Times New Roman" panose="02020603050405020304" pitchFamily="18" charset="0"/>
              </a:rPr>
              <a:t>  </a:t>
            </a:r>
            <a:r>
              <a:rPr lang="lt-LT" sz="1800" dirty="0">
                <a:latin typeface="Candara" panose="020E0502030303020204" pitchFamily="34" charset="0"/>
                <a:cs typeface="Times New Roman" panose="02020603050405020304" pitchFamily="18" charset="0"/>
              </a:rPr>
              <a:t>Per einamuosius metus Žaliakalnio seniūnija užtikrino ir siekė, kad seniūnijai priskirta teritorija būtų tvarkinga, švari, saugi, tuo tikslu pasitelkė visuomenei naudingos veiklos atlikėjus, bendruomenę, savanorius, organizavo viešųjų teritorijų aplinkos švarinimo talkas, nuolat prižiūrėjo ir organizavo neįtrauktų į nuolatinės priežiūros programą bendrojo naudojimo teritorijų tvarkymą.</a:t>
            </a:r>
            <a:endParaRPr lang="en-GB" sz="1800" dirty="0">
              <a:latin typeface="Candara" panose="020E0502030303020204" pitchFamily="34" charset="0"/>
              <a:cs typeface="Times New Roman" panose="02020603050405020304" pitchFamily="18" charset="0"/>
            </a:endParaRPr>
          </a:p>
          <a:p>
            <a:pPr marL="0" indent="457200" algn="just">
              <a:buNone/>
            </a:pPr>
            <a:r>
              <a:rPr lang="lt-LT" b="1" i="1" dirty="0">
                <a:latin typeface="Candara" panose="020E0502030303020204" pitchFamily="34" charset="0"/>
                <a:cs typeface="Times New Roman" panose="02020603050405020304" pitchFamily="18" charset="0"/>
              </a:rPr>
              <a:t>Veiklos įgyvendinimui panaudotos lėšos – 39851,59 Eur</a:t>
            </a:r>
            <a:endParaRPr lang="en-GB" dirty="0">
              <a:latin typeface="Candara" panose="020E0502030303020204" pitchFamily="34" charset="0"/>
              <a:cs typeface="Times New Roman" panose="02020603050405020304" pitchFamily="18" charset="0"/>
            </a:endParaRPr>
          </a:p>
          <a:p>
            <a:pPr marL="457200" indent="-457200" algn="just">
              <a:buFont typeface="+mj-lt"/>
              <a:buAutoNum type="arabicPeriod" startAt="3"/>
            </a:pPr>
            <a:r>
              <a:rPr lang="lt-LT" sz="2300" b="1" dirty="0">
                <a:latin typeface="Candara" panose="020E0502030303020204" pitchFamily="34" charset="0"/>
                <a:cs typeface="Times New Roman" panose="02020603050405020304" pitchFamily="18" charset="0"/>
              </a:rPr>
              <a:t>Gyventojų dalyvavimo vietos savivaldos procese skatinimas</a:t>
            </a:r>
            <a:r>
              <a:rPr lang="lt-LT" b="1" dirty="0">
                <a:latin typeface="Candara" panose="020E0502030303020204" pitchFamily="34" charset="0"/>
                <a:cs typeface="Times New Roman" panose="02020603050405020304" pitchFamily="18" charset="0"/>
              </a:rPr>
              <a:t>.</a:t>
            </a:r>
            <a:r>
              <a:rPr lang="lt-LT" dirty="0">
                <a:latin typeface="Candara" panose="020E0502030303020204" pitchFamily="34" charset="0"/>
                <a:cs typeface="Times New Roman" panose="02020603050405020304" pitchFamily="18" charset="0"/>
              </a:rPr>
              <a:t> </a:t>
            </a:r>
            <a:r>
              <a:rPr lang="lt-LT" sz="1800" dirty="0">
                <a:latin typeface="Candara" panose="020E0502030303020204" pitchFamily="34" charset="0"/>
                <a:cs typeface="Times New Roman" panose="02020603050405020304" pitchFamily="18" charset="0"/>
              </a:rPr>
              <a:t>Vystė seniūniją, kaip modernų, šiuolaikišką administracinį centrą, plečiantį betarpišką aptarnavimą, orientuotą į klientą, ir skatinantį gyventojų įsitraukimą į vietos savivaldos procesus, tuo tikslu skatino bendruomenę dalyvauti miesto valdyme, savivaldos institucijų sprendimų priėmimo procesuose, skatino gyventojus naudotis e. paslaugomis sudarė ir padėjo organizuoti išplėstines seniūnaičių sueigas, konsultavo projektų vykdytojus, įgyvendinant Nevyriausybinių organizacijų ir bendruomeninės veiklos stiprinimo 2017-2019 metų veiksmų plano įgyvendinimo 2.3 priemonę „remti bendruomeninę veiklą savivaldybėse“.</a:t>
            </a:r>
            <a:endParaRPr lang="en-GB" sz="1800"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Priemonei Žaliakalnio seniūnijos įtakos stiprinimas skatinant gyventojų bendruomeniškumą 201</a:t>
            </a:r>
            <a:r>
              <a:rPr lang="en-GB" b="1" i="1" dirty="0">
                <a:latin typeface="Candara" panose="020E0502030303020204" pitchFamily="34" charset="0"/>
                <a:cs typeface="Times New Roman" panose="02020603050405020304" pitchFamily="18" charset="0"/>
              </a:rPr>
              <a:t>9</a:t>
            </a:r>
            <a:r>
              <a:rPr lang="lt-LT" b="1" i="1" dirty="0">
                <a:latin typeface="Candara" panose="020E0502030303020204" pitchFamily="34" charset="0"/>
                <a:cs typeface="Times New Roman" panose="02020603050405020304" pitchFamily="18" charset="0"/>
              </a:rPr>
              <a:t> metais skirtos lėšos – </a:t>
            </a:r>
            <a:r>
              <a:rPr lang="en-GB" b="1" i="1" dirty="0">
                <a:latin typeface="Candara" panose="020E0502030303020204" pitchFamily="34" charset="0"/>
                <a:cs typeface="Times New Roman" panose="02020603050405020304" pitchFamily="18" charset="0"/>
              </a:rPr>
              <a:t>10000</a:t>
            </a:r>
            <a:r>
              <a:rPr lang="lt-LT" b="1" i="1" dirty="0">
                <a:latin typeface="Candara" panose="020E0502030303020204" pitchFamily="34" charset="0"/>
                <a:cs typeface="Times New Roman" panose="02020603050405020304" pitchFamily="18" charset="0"/>
              </a:rPr>
              <a:t> Eur</a:t>
            </a:r>
            <a:r>
              <a:rPr lang="en-GB" b="1" i="1" dirty="0">
                <a:latin typeface="Candara" panose="020E0502030303020204" pitchFamily="34" charset="0"/>
                <a:cs typeface="Times New Roman" panose="02020603050405020304" pitchFamily="18" charset="0"/>
              </a:rPr>
              <a:t>. 1000 Eur gr</a:t>
            </a:r>
            <a:r>
              <a:rPr lang="lt-LT" b="1" i="1" dirty="0">
                <a:latin typeface="Candara" panose="020E0502030303020204" pitchFamily="34" charset="0"/>
                <a:cs typeface="Times New Roman" panose="02020603050405020304" pitchFamily="18" charset="0"/>
              </a:rPr>
              <a:t>ąžinta į biudžetą.</a:t>
            </a:r>
            <a:endParaRPr lang="en-GB"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Įsisavintos lėšos –  8849,22 Eur</a:t>
            </a:r>
            <a:endParaRPr lang="en-GB"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Nepanaudotos lėšos – 150,78 Eur</a:t>
            </a:r>
            <a:endParaRPr lang="en-GB" dirty="0">
              <a:latin typeface="Candara" panose="020E0502030303020204" pitchFamily="34" charset="0"/>
              <a:cs typeface="Times New Roman" panose="02020603050405020304" pitchFamily="18" charset="0"/>
            </a:endParaRPr>
          </a:p>
          <a:p>
            <a:pPr marL="0" indent="0" algn="just">
              <a:buNone/>
            </a:pPr>
            <a:endParaRPr lang="en-GB" dirty="0"/>
          </a:p>
          <a:p>
            <a:pPr marL="0" indent="0" algn="just">
              <a:buNone/>
            </a:pPr>
            <a:endParaRPr lang="en-GB" sz="2200" dirty="0"/>
          </a:p>
        </p:txBody>
      </p:sp>
      <p:sp>
        <p:nvSpPr>
          <p:cNvPr id="5" name="Slide Number Placeholder 4">
            <a:extLst>
              <a:ext uri="{FF2B5EF4-FFF2-40B4-BE49-F238E27FC236}">
                <a16:creationId xmlns:a16="http://schemas.microsoft.com/office/drawing/2014/main" id="{6FA6EA55-C542-44B0-A5D2-531AFDB64480}"/>
              </a:ext>
            </a:extLst>
          </p:cNvPr>
          <p:cNvSpPr>
            <a:spLocks noGrp="1"/>
          </p:cNvSpPr>
          <p:nvPr>
            <p:ph type="sldNum" sz="quarter" idx="12"/>
          </p:nvPr>
        </p:nvSpPr>
        <p:spPr/>
        <p:txBody>
          <a:bodyPr>
            <a:normAutofit lnSpcReduction="10000"/>
          </a:bodyPr>
          <a:lstStyle/>
          <a:p>
            <a:fld id="{3BBF8C97-E995-40C3-AB43-3B6CB35CC4B1}" type="slidenum">
              <a:rPr lang="en-GB" smtClean="0"/>
              <a:t>2</a:t>
            </a:fld>
            <a:endParaRPr lang="en-GB"/>
          </a:p>
        </p:txBody>
      </p:sp>
      <p:pic>
        <p:nvPicPr>
          <p:cNvPr id="4" name="Picture 3">
            <a:extLst>
              <a:ext uri="{FF2B5EF4-FFF2-40B4-BE49-F238E27FC236}">
                <a16:creationId xmlns:a16="http://schemas.microsoft.com/office/drawing/2014/main" id="{A96A80BB-136E-430A-A8FC-3FB7ABE6F2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1644375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fontScale="77500" lnSpcReduction="20000"/>
          </a:bodyPr>
          <a:lstStyle/>
          <a:p>
            <a:pPr marL="0" indent="0" algn="just">
              <a:buNone/>
            </a:pPr>
            <a:r>
              <a:rPr lang="lt-LT" sz="3200" b="1" i="1" dirty="0">
                <a:latin typeface="Candara" panose="020E0502030303020204" pitchFamily="34" charset="0"/>
                <a:cs typeface="Times New Roman" panose="02020603050405020304" pitchFamily="18" charset="0"/>
              </a:rPr>
              <a:t>Bendruomeninių renginių organizavimas </a:t>
            </a:r>
            <a:r>
              <a:rPr lang="nn-NO" sz="3200" b="1" i="1" dirty="0">
                <a:latin typeface="Candara" panose="020E0502030303020204" pitchFamily="34" charset="0"/>
                <a:cs typeface="Times New Roman" panose="02020603050405020304" pitchFamily="18" charset="0"/>
              </a:rPr>
              <a:t>(I dalis)</a:t>
            </a:r>
            <a:r>
              <a:rPr lang="lt-LT" sz="3200" b="1" i="1" dirty="0">
                <a:latin typeface="Candara" panose="020E0502030303020204" pitchFamily="34" charset="0"/>
                <a:cs typeface="Times New Roman" panose="02020603050405020304" pitchFamily="18" charset="0"/>
              </a:rPr>
              <a:t>.</a:t>
            </a:r>
            <a:r>
              <a:rPr lang="lt-LT" sz="3200" dirty="0">
                <a:latin typeface="Candara" panose="020E0502030303020204" pitchFamily="34" charset="0"/>
                <a:cs typeface="Times New Roman" panose="02020603050405020304" pitchFamily="18" charset="0"/>
              </a:rPr>
              <a:t> </a:t>
            </a:r>
            <a:endParaRPr lang="en-GB" sz="3200" dirty="0">
              <a:latin typeface="Candara" panose="020E0502030303020204" pitchFamily="34" charset="0"/>
              <a:cs typeface="Times New Roman" panose="02020603050405020304" pitchFamily="18" charset="0"/>
            </a:endParaRPr>
          </a:p>
          <a:p>
            <a:pPr marL="0" indent="0" algn="just">
              <a:buNone/>
            </a:pPr>
            <a:r>
              <a:rPr lang="lt-LT" sz="2200" dirty="0">
                <a:latin typeface="Candara" panose="020E0502030303020204" pitchFamily="34" charset="0"/>
                <a:cs typeface="Times New Roman" panose="02020603050405020304" pitchFamily="18" charset="0"/>
              </a:rPr>
              <a:t>Per einamuosius metus Žaliakalnio seniūnija gerino bendruomeninių renginių organizavimą, ugdė fiziškai aktyvią ir sveiką bendruomenę, organizavo parodas, kultūrinius, sportinius renginius bendruomenei, vykdė šviečiamąsias, prevencines, socialines veiklas.</a:t>
            </a:r>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Organizuoti renginiai</a:t>
            </a:r>
            <a:r>
              <a:rPr lang="lt-LT" sz="2200" dirty="0">
                <a:latin typeface="Candara" panose="020E0502030303020204" pitchFamily="34" charset="0"/>
                <a:cs typeface="Times New Roman" panose="02020603050405020304" pitchFamily="18" charset="0"/>
              </a:rPr>
              <a:t>: </a:t>
            </a:r>
            <a:endParaRPr lang="en-GB" sz="2200"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Tarptautinės Moters dienos paminėjimas Šv. Klaros namuose;</a:t>
            </a:r>
            <a:endParaRPr lang="en-GB" dirty="0">
              <a:latin typeface="Candara" panose="020E0502030303020204" pitchFamily="34" charset="0"/>
            </a:endParaRPr>
          </a:p>
          <a:p>
            <a:pPr lvl="0"/>
            <a:r>
              <a:rPr lang="lt-LT" dirty="0">
                <a:latin typeface="Candara" panose="020E0502030303020204" pitchFamily="34" charset="0"/>
              </a:rPr>
              <a:t>Lietuvos nepriklausomybės atkūrimo dienos minėjimo renginiai;</a:t>
            </a:r>
            <a:endParaRPr lang="en-GB" dirty="0">
              <a:latin typeface="Candara" panose="020E0502030303020204" pitchFamily="34" charset="0"/>
            </a:endParaRPr>
          </a:p>
          <a:p>
            <a:pPr lvl="0"/>
            <a:r>
              <a:rPr lang="lt-LT" dirty="0">
                <a:latin typeface="Candara" panose="020E0502030303020204" pitchFamily="34" charset="0"/>
              </a:rPr>
              <a:t>Motinos dienos paminėjimo renginys;</a:t>
            </a:r>
            <a:endParaRPr lang="en-GB" dirty="0">
              <a:latin typeface="Candara" panose="020E0502030303020204" pitchFamily="34" charset="0"/>
            </a:endParaRPr>
          </a:p>
          <a:p>
            <a:pPr lvl="0"/>
            <a:r>
              <a:rPr lang="lt-LT" dirty="0">
                <a:latin typeface="Candara" panose="020E0502030303020204" pitchFamily="34" charset="0"/>
              </a:rPr>
              <a:t>Susitikimas „Žaliakalnio gyvasis atminties bankas 1945-1960 m.“;</a:t>
            </a:r>
            <a:endParaRPr lang="en-GB" dirty="0">
              <a:latin typeface="Candara" panose="020E0502030303020204" pitchFamily="34" charset="0"/>
            </a:endParaRPr>
          </a:p>
          <a:p>
            <a:pPr lvl="0"/>
            <a:r>
              <a:rPr lang="lt-LT" dirty="0">
                <a:latin typeface="Candara" panose="020E0502030303020204" pitchFamily="34" charset="0"/>
              </a:rPr>
              <a:t>Paskaita „Lietuviškojo Monmartro istorijos“;</a:t>
            </a:r>
            <a:endParaRPr lang="en-GB" dirty="0">
              <a:latin typeface="Candara" panose="020E0502030303020204" pitchFamily="34" charset="0"/>
            </a:endParaRPr>
          </a:p>
          <a:p>
            <a:pPr lvl="0"/>
            <a:r>
              <a:rPr lang="lt-LT" dirty="0">
                <a:latin typeface="Candara" panose="020E0502030303020204" pitchFamily="34" charset="0"/>
              </a:rPr>
              <a:t>Žaliakalnio kaimynų šventė;</a:t>
            </a:r>
            <a:endParaRPr lang="en-GB" dirty="0">
              <a:latin typeface="Candara" panose="020E0502030303020204" pitchFamily="34" charset="0"/>
            </a:endParaRPr>
          </a:p>
          <a:p>
            <a:pPr lvl="0"/>
            <a:r>
              <a:rPr lang="lt-LT" dirty="0">
                <a:latin typeface="Candara" panose="020E0502030303020204" pitchFamily="34" charset="0"/>
              </a:rPr>
              <a:t>Tarptautinės vaikų gynimo dienos šventė „Laimė nuo ausies iki ausies“;</a:t>
            </a:r>
            <a:endParaRPr lang="en-GB" dirty="0">
              <a:latin typeface="Candara" panose="020E0502030303020204" pitchFamily="34" charset="0"/>
            </a:endParaRPr>
          </a:p>
          <a:p>
            <a:pPr lvl="0"/>
            <a:r>
              <a:rPr lang="lt-LT" dirty="0">
                <a:latin typeface="Candara" panose="020E0502030303020204" pitchFamily="34" charset="0"/>
              </a:rPr>
              <a:t>Šventė „Joninės kitaip“;</a:t>
            </a:r>
            <a:endParaRPr lang="en-GB" dirty="0">
              <a:latin typeface="Candara" panose="020E0502030303020204" pitchFamily="34" charset="0"/>
            </a:endParaRPr>
          </a:p>
          <a:p>
            <a:pPr lvl="0"/>
            <a:r>
              <a:rPr lang="lt-LT" dirty="0">
                <a:latin typeface="Candara" panose="020E0502030303020204" pitchFamily="34" charset="0"/>
              </a:rPr>
              <a:t>Protų mūšis „Ons truopnē žemaitis īr“ („Jis tikrai yra žemaitis“);</a:t>
            </a:r>
            <a:endParaRPr lang="en-GB" dirty="0">
              <a:latin typeface="Candara" panose="020E0502030303020204" pitchFamily="34" charset="0"/>
            </a:endParaRPr>
          </a:p>
          <a:p>
            <a:pPr lvl="0"/>
            <a:r>
              <a:rPr lang="lt-LT" dirty="0">
                <a:latin typeface="Candara" panose="020E0502030303020204" pitchFamily="34" charset="0"/>
              </a:rPr>
              <a:t>Renginys Žaliakalnio kaimynų ir jų augintinių diena „Pavizgink uodegą“;</a:t>
            </a:r>
            <a:endParaRPr lang="en-GB" dirty="0">
              <a:latin typeface="Candara" panose="020E0502030303020204" pitchFamily="34" charset="0"/>
            </a:endParaRPr>
          </a:p>
          <a:p>
            <a:pPr lvl="0"/>
            <a:r>
              <a:rPr lang="lt-LT" dirty="0">
                <a:latin typeface="Candara" panose="020E0502030303020204" pitchFamily="34" charset="0"/>
              </a:rPr>
              <a:t>Žaliakalnio kaimynų ir jų augintinių šventė;</a:t>
            </a:r>
            <a:endParaRPr lang="en-GB" dirty="0">
              <a:latin typeface="Candara" panose="020E0502030303020204" pitchFamily="34" charset="0"/>
            </a:endParaRPr>
          </a:p>
          <a:p>
            <a:pPr lvl="0" algn="just"/>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Renginių ir iniciatyvų skaičius –  22</a:t>
            </a:r>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Veiklos įgyvendinimui  panaudotos lėšos – 1094,63 Eur</a:t>
            </a:r>
            <a:endParaRPr lang="en-GB" sz="2200" dirty="0">
              <a:latin typeface="Candara" panose="020E0502030303020204" pitchFamily="34" charset="0"/>
              <a:cs typeface="Times New Roman" panose="02020603050405020304" pitchFamily="18" charset="0"/>
            </a:endParaRPr>
          </a:p>
          <a:p>
            <a:pPr algn="just"/>
            <a:endParaRPr lang="en-GB" dirty="0"/>
          </a:p>
        </p:txBody>
      </p:sp>
      <p:sp>
        <p:nvSpPr>
          <p:cNvPr id="5" name="Slide Number Placeholder 4">
            <a:extLst>
              <a:ext uri="{FF2B5EF4-FFF2-40B4-BE49-F238E27FC236}">
                <a16:creationId xmlns:a16="http://schemas.microsoft.com/office/drawing/2014/main" id="{68558B4E-4444-43D2-95F2-541EE1B2A68C}"/>
              </a:ext>
            </a:extLst>
          </p:cNvPr>
          <p:cNvSpPr>
            <a:spLocks noGrp="1"/>
          </p:cNvSpPr>
          <p:nvPr>
            <p:ph type="sldNum" sz="quarter" idx="12"/>
          </p:nvPr>
        </p:nvSpPr>
        <p:spPr/>
        <p:txBody>
          <a:bodyPr>
            <a:normAutofit lnSpcReduction="10000"/>
          </a:bodyPr>
          <a:lstStyle/>
          <a:p>
            <a:fld id="{3BBF8C97-E995-40C3-AB43-3B6CB35CC4B1}" type="slidenum">
              <a:rPr lang="en-GB" smtClean="0"/>
              <a:t>3</a:t>
            </a:fld>
            <a:endParaRPr lang="en-GB"/>
          </a:p>
        </p:txBody>
      </p:sp>
      <p:pic>
        <p:nvPicPr>
          <p:cNvPr id="4" name="Picture 3">
            <a:extLst>
              <a:ext uri="{FF2B5EF4-FFF2-40B4-BE49-F238E27FC236}">
                <a16:creationId xmlns:a16="http://schemas.microsoft.com/office/drawing/2014/main" id="{182B775C-CF2A-4C04-94B3-96F4E01BD5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466018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fontScale="85000" lnSpcReduction="20000"/>
          </a:bodyPr>
          <a:lstStyle/>
          <a:p>
            <a:pPr marL="0" indent="0" algn="just">
              <a:buNone/>
            </a:pPr>
            <a:r>
              <a:rPr lang="lt-LT" sz="3200" b="1" i="1" dirty="0">
                <a:latin typeface="Candara" panose="020E0502030303020204" pitchFamily="34" charset="0"/>
                <a:cs typeface="Times New Roman" panose="02020603050405020304" pitchFamily="18" charset="0"/>
              </a:rPr>
              <a:t>Bendruomeninių renginių organizavimas</a:t>
            </a:r>
            <a:r>
              <a:rPr lang="nn-NO" sz="3200" b="1" i="1" dirty="0">
                <a:latin typeface="Candara" panose="020E0502030303020204" pitchFamily="34" charset="0"/>
                <a:cs typeface="Times New Roman" panose="02020603050405020304" pitchFamily="18" charset="0"/>
              </a:rPr>
              <a:t> (II dalis)</a:t>
            </a:r>
            <a:r>
              <a:rPr lang="lt-LT" sz="3200" b="1" i="1" dirty="0">
                <a:latin typeface="Candara" panose="020E0502030303020204" pitchFamily="34" charset="0"/>
                <a:cs typeface="Times New Roman" panose="02020603050405020304" pitchFamily="18" charset="0"/>
              </a:rPr>
              <a:t>.</a:t>
            </a:r>
            <a:r>
              <a:rPr lang="lt-LT" sz="3200" dirty="0">
                <a:latin typeface="Candara" panose="020E0502030303020204" pitchFamily="34" charset="0"/>
                <a:cs typeface="Times New Roman" panose="02020603050405020304" pitchFamily="18" charset="0"/>
              </a:rPr>
              <a:t> </a:t>
            </a:r>
            <a:endParaRPr lang="en-GB" sz="3200" dirty="0">
              <a:latin typeface="Candara" panose="020E0502030303020204" pitchFamily="34" charset="0"/>
              <a:cs typeface="Times New Roman" panose="02020603050405020304" pitchFamily="18" charset="0"/>
            </a:endParaRPr>
          </a:p>
          <a:p>
            <a:pPr marL="0" indent="0" algn="just">
              <a:buNone/>
            </a:pPr>
            <a:r>
              <a:rPr lang="lt-LT" sz="2200" dirty="0">
                <a:latin typeface="Candara" panose="020E0502030303020204" pitchFamily="34" charset="0"/>
                <a:cs typeface="Times New Roman" panose="02020603050405020304" pitchFamily="18" charset="0"/>
              </a:rPr>
              <a:t>Per einamuosius metus Žaliakalnio seniūnija gerino bendruomeninių renginių organizavimą, ugdė fiziškai aktyvią ir sveiką bendruomenę, organizavo parodas, kultūrinius, sportinius renginius bendruomenei, vykdė šviečiamąsias, prevencines, socialines veiklas.</a:t>
            </a:r>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Organizuoti renginiai</a:t>
            </a:r>
            <a:r>
              <a:rPr lang="lt-LT" sz="2200" dirty="0">
                <a:latin typeface="Candara" panose="020E0502030303020204" pitchFamily="34" charset="0"/>
                <a:cs typeface="Times New Roman" panose="02020603050405020304" pitchFamily="18" charset="0"/>
              </a:rPr>
              <a:t>: </a:t>
            </a:r>
            <a:endParaRPr lang="en-GB" sz="2200"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Meno piknikas;</a:t>
            </a:r>
            <a:endParaRPr lang="en-GB" dirty="0">
              <a:latin typeface="Candara" panose="020E0502030303020204" pitchFamily="34" charset="0"/>
            </a:endParaRPr>
          </a:p>
          <a:p>
            <a:pPr lvl="0"/>
            <a:r>
              <a:rPr lang="lt-LT" dirty="0">
                <a:latin typeface="Candara" panose="020E0502030303020204" pitchFamily="34" charset="0"/>
              </a:rPr>
              <a:t>Viešas renginys ant Kauno Kristaus Prisikėlimo bažnyčios stogo;</a:t>
            </a:r>
            <a:endParaRPr lang="en-GB" dirty="0">
              <a:latin typeface="Candara" panose="020E0502030303020204" pitchFamily="34" charset="0"/>
            </a:endParaRPr>
          </a:p>
          <a:p>
            <a:pPr lvl="0"/>
            <a:r>
              <a:rPr lang="lt-LT" dirty="0">
                <a:latin typeface="Candara" panose="020E0502030303020204" pitchFamily="34" charset="0"/>
              </a:rPr>
              <a:t>Senjorų mėnesio renginiai; </a:t>
            </a:r>
            <a:endParaRPr lang="en-GB" dirty="0">
              <a:latin typeface="Candara" panose="020E0502030303020204" pitchFamily="34" charset="0"/>
            </a:endParaRPr>
          </a:p>
          <a:p>
            <a:pPr lvl="0"/>
            <a:r>
              <a:rPr lang="lt-LT" dirty="0">
                <a:latin typeface="Candara" panose="020E0502030303020204" pitchFamily="34" charset="0"/>
              </a:rPr>
              <a:t>Kalėdinės eglutės įžiebimo šventė;</a:t>
            </a:r>
            <a:endParaRPr lang="en-GB" dirty="0">
              <a:latin typeface="Candara" panose="020E0502030303020204" pitchFamily="34" charset="0"/>
            </a:endParaRPr>
          </a:p>
          <a:p>
            <a:pPr lvl="0"/>
            <a:r>
              <a:rPr lang="lt-LT" dirty="0">
                <a:latin typeface="Candara" panose="020E0502030303020204" pitchFamily="34" charset="0"/>
              </a:rPr>
              <a:t>Kalėdinė bendruomenės šventė „Žaliakalnio girlianda“;</a:t>
            </a:r>
            <a:endParaRPr lang="en-GB" dirty="0">
              <a:latin typeface="Candara" panose="020E0502030303020204" pitchFamily="34" charset="0"/>
            </a:endParaRPr>
          </a:p>
          <a:p>
            <a:pPr lvl="0"/>
            <a:r>
              <a:rPr lang="lt-LT" dirty="0">
                <a:latin typeface="Candara" panose="020E0502030303020204" pitchFamily="34" charset="0"/>
              </a:rPr>
              <a:t>Kalėdinė popietė ,, Dalinkimės gerumu ir šviesa kartu‘‘ Šv. Klaros namuose;</a:t>
            </a:r>
            <a:endParaRPr lang="en-GB" dirty="0">
              <a:latin typeface="Candara" panose="020E0502030303020204" pitchFamily="34" charset="0"/>
            </a:endParaRPr>
          </a:p>
          <a:p>
            <a:pPr lvl="0"/>
            <a:r>
              <a:rPr lang="lt-LT" dirty="0">
                <a:latin typeface="Candara" panose="020E0502030303020204" pitchFamily="34" charset="0"/>
              </a:rPr>
              <a:t>Kalėdinis spektaklis ,,Trolių kalėdinis festivalis“, daugiavaikių, mažas pajamas gaunančių šeimų vaikams;</a:t>
            </a:r>
            <a:endParaRPr lang="en-GB" dirty="0">
              <a:latin typeface="Candara" panose="020E0502030303020204" pitchFamily="34" charset="0"/>
            </a:endParaRPr>
          </a:p>
          <a:p>
            <a:pPr lvl="0"/>
            <a:r>
              <a:rPr lang="lt-LT" dirty="0">
                <a:latin typeface="Candara" panose="020E0502030303020204" pitchFamily="34" charset="0"/>
              </a:rPr>
              <a:t>Dalyvauta Seniūnijų sporto žaidynėse. Sudarytos įvairių rungčių sportininkų komandos – 8 komandos;</a:t>
            </a:r>
            <a:endParaRPr lang="en-GB" dirty="0">
              <a:latin typeface="Candara" panose="020E0502030303020204" pitchFamily="34" charset="0"/>
            </a:endParaRPr>
          </a:p>
          <a:p>
            <a:pPr lvl="0"/>
            <a:r>
              <a:rPr lang="lt-LT" dirty="0">
                <a:latin typeface="Candara" panose="020E0502030303020204" pitchFamily="34" charset="0"/>
              </a:rPr>
              <a:t>Parodos;</a:t>
            </a:r>
            <a:endParaRPr lang="en-GB" dirty="0">
              <a:latin typeface="Candara" panose="020E0502030303020204" pitchFamily="34" charset="0"/>
            </a:endParaRPr>
          </a:p>
          <a:p>
            <a:pPr lvl="0"/>
            <a:r>
              <a:rPr lang="lt-LT" dirty="0">
                <a:latin typeface="Candara" panose="020E0502030303020204" pitchFamily="34" charset="0"/>
              </a:rPr>
              <a:t>šimtamečių seniūnijos gyventojų  sveikinimai, kultūros, meno, sporto srityse pasižymėjusių žmonių, saviveiklinių meno kolektyvų, bendruomeninių organizacijų, švietimo ir ugdymo įstaigų pasveikinimai.</a:t>
            </a:r>
            <a:endParaRPr lang="en-GB" dirty="0">
              <a:latin typeface="Candara" panose="020E0502030303020204" pitchFamily="34" charset="0"/>
            </a:endParaRPr>
          </a:p>
          <a:p>
            <a:pPr lvl="0"/>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Renginių ir iniciatyvų skaičius –  2</a:t>
            </a:r>
            <a:r>
              <a:rPr lang="nn-NO" sz="2200" b="1" i="1" dirty="0">
                <a:latin typeface="Candara" panose="020E0502030303020204" pitchFamily="34" charset="0"/>
                <a:cs typeface="Times New Roman" panose="02020603050405020304" pitchFamily="18" charset="0"/>
              </a:rPr>
              <a:t>2</a:t>
            </a:r>
            <a:endParaRPr lang="en-GB" sz="2200" dirty="0">
              <a:latin typeface="Candara" panose="020E0502030303020204" pitchFamily="34" charset="0"/>
              <a:cs typeface="Times New Roman" panose="02020603050405020304" pitchFamily="18" charset="0"/>
            </a:endParaRPr>
          </a:p>
          <a:p>
            <a:pPr algn="just"/>
            <a:r>
              <a:rPr lang="lt-LT" sz="2200" b="1" i="1" dirty="0">
                <a:latin typeface="Candara" panose="020E0502030303020204" pitchFamily="34" charset="0"/>
                <a:cs typeface="Times New Roman" panose="02020603050405020304" pitchFamily="18" charset="0"/>
              </a:rPr>
              <a:t>Veiklos įgyvendinimui  panaudotos lėšos – </a:t>
            </a:r>
            <a:r>
              <a:rPr lang="nn-NO" sz="2200" b="1" i="1" dirty="0">
                <a:latin typeface="Candara" panose="020E0502030303020204" pitchFamily="34" charset="0"/>
                <a:cs typeface="Times New Roman" panose="02020603050405020304" pitchFamily="18" charset="0"/>
              </a:rPr>
              <a:t>1094,63</a:t>
            </a:r>
            <a:r>
              <a:rPr lang="lt-LT" sz="2200" b="1" i="1" dirty="0">
                <a:latin typeface="Candara" panose="020E0502030303020204" pitchFamily="34" charset="0"/>
                <a:cs typeface="Times New Roman" panose="02020603050405020304" pitchFamily="18" charset="0"/>
              </a:rPr>
              <a:t> Eur</a:t>
            </a:r>
            <a:endParaRPr lang="en-GB" sz="2200" dirty="0">
              <a:latin typeface="Candara" panose="020E0502030303020204" pitchFamily="34" charset="0"/>
              <a:cs typeface="Times New Roman" panose="02020603050405020304" pitchFamily="18" charset="0"/>
            </a:endParaRPr>
          </a:p>
          <a:p>
            <a:pPr algn="just"/>
            <a:endParaRPr lang="en-GB" dirty="0"/>
          </a:p>
        </p:txBody>
      </p:sp>
      <p:sp>
        <p:nvSpPr>
          <p:cNvPr id="5" name="Slide Number Placeholder 4">
            <a:extLst>
              <a:ext uri="{FF2B5EF4-FFF2-40B4-BE49-F238E27FC236}">
                <a16:creationId xmlns:a16="http://schemas.microsoft.com/office/drawing/2014/main" id="{68558B4E-4444-43D2-95F2-541EE1B2A68C}"/>
              </a:ext>
            </a:extLst>
          </p:cNvPr>
          <p:cNvSpPr>
            <a:spLocks noGrp="1"/>
          </p:cNvSpPr>
          <p:nvPr>
            <p:ph type="sldNum" sz="quarter" idx="12"/>
          </p:nvPr>
        </p:nvSpPr>
        <p:spPr/>
        <p:txBody>
          <a:bodyPr>
            <a:normAutofit lnSpcReduction="10000"/>
          </a:bodyPr>
          <a:lstStyle/>
          <a:p>
            <a:fld id="{3BBF8C97-E995-40C3-AB43-3B6CB35CC4B1}" type="slidenum">
              <a:rPr lang="en-GB" smtClean="0"/>
              <a:t>4</a:t>
            </a:fld>
            <a:endParaRPr lang="en-GB"/>
          </a:p>
        </p:txBody>
      </p:sp>
      <p:pic>
        <p:nvPicPr>
          <p:cNvPr id="4" name="Picture 3">
            <a:extLst>
              <a:ext uri="{FF2B5EF4-FFF2-40B4-BE49-F238E27FC236}">
                <a16:creationId xmlns:a16="http://schemas.microsoft.com/office/drawing/2014/main" id="{182B775C-CF2A-4C04-94B3-96F4E01BD5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140800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47565" y="710214"/>
            <a:ext cx="10795247" cy="5477521"/>
          </a:xfrm>
        </p:spPr>
        <p:txBody>
          <a:bodyPr>
            <a:normAutofit fontScale="92500" lnSpcReduction="10000"/>
          </a:bodyPr>
          <a:lstStyle/>
          <a:p>
            <a:pPr marL="0" indent="0" algn="just">
              <a:buNone/>
            </a:pPr>
            <a:r>
              <a:rPr lang="lt-LT" sz="2400" b="1" i="1" dirty="0">
                <a:latin typeface="Candara" panose="020E0502030303020204" pitchFamily="34" charset="0"/>
                <a:cs typeface="Times New Roman" panose="02020603050405020304" pitchFamily="18" charset="0"/>
              </a:rPr>
              <a:t>Seniūnijos teritorijos priežiūra</a:t>
            </a:r>
            <a:r>
              <a:rPr lang="en-GB" sz="2400" b="1" i="1" dirty="0">
                <a:latin typeface="Candara" panose="020E0502030303020204" pitchFamily="34" charset="0"/>
                <a:cs typeface="Times New Roman" panose="02020603050405020304" pitchFamily="18" charset="0"/>
              </a:rPr>
              <a:t>.</a:t>
            </a:r>
            <a:endParaRPr lang="en-GB" sz="2400" i="1" dirty="0">
              <a:latin typeface="Candara" panose="020E0502030303020204" pitchFamily="34" charset="0"/>
              <a:cs typeface="Times New Roman" panose="02020603050405020304" pitchFamily="18" charset="0"/>
            </a:endParaRPr>
          </a:p>
          <a:p>
            <a:pPr marL="0" indent="0" algn="just">
              <a:buNone/>
            </a:pPr>
            <a:r>
              <a:rPr lang="lt-LT" sz="1500" dirty="0">
                <a:latin typeface="Candara" panose="020E0502030303020204" pitchFamily="34" charset="0"/>
                <a:cs typeface="Times New Roman" panose="02020603050405020304" pitchFamily="18" charset="0"/>
              </a:rPr>
              <a:t>Per einamuosius metus Žaliakalnio seniūnija užtikrino ir siekė, kad seniūnijai priskirta teritorija būtų tvarkinga, švari, saugi, tuo tikslu pasitelkė visuomenei naudingos veiklos atlikėjus, bendruomenę, savanorius, organizavo viešųjų teritorijų aplinkos švarinimo talkas, nuolat prižiūrėjo ir organizavo neįtrauktų į nuolatinės priežiūros programą bendrojo naudojimo teritorijų tvarkymą.</a:t>
            </a:r>
            <a:endParaRPr lang="en-GB" sz="1500" dirty="0">
              <a:latin typeface="Candara" panose="020E0502030303020204" pitchFamily="34" charset="0"/>
              <a:cs typeface="Times New Roman" panose="02020603050405020304" pitchFamily="18" charset="0"/>
            </a:endParaRPr>
          </a:p>
          <a:p>
            <a:pPr marL="0" indent="0" algn="just">
              <a:buNone/>
            </a:pPr>
            <a:r>
              <a:rPr lang="lt-LT" sz="2400" b="1" i="1" dirty="0">
                <a:latin typeface="Candara" panose="020E0502030303020204" pitchFamily="34" charset="0"/>
                <a:cs typeface="Times New Roman" panose="02020603050405020304" pitchFamily="18" charset="0"/>
              </a:rPr>
              <a:t>Veiklos įgyvendinimui panaudotos lėšos – </a:t>
            </a:r>
            <a:r>
              <a:rPr lang="nn-NO" sz="2400" b="1" i="1" dirty="0">
                <a:latin typeface="Candara" panose="020E0502030303020204" pitchFamily="34" charset="0"/>
                <a:cs typeface="Times New Roman" panose="02020603050405020304" pitchFamily="18" charset="0"/>
              </a:rPr>
              <a:t>7754,59</a:t>
            </a:r>
            <a:r>
              <a:rPr lang="lt-LT" sz="2400" b="1" i="1" dirty="0">
                <a:latin typeface="Candara" panose="020E0502030303020204" pitchFamily="34" charset="0"/>
                <a:cs typeface="Times New Roman" panose="02020603050405020304" pitchFamily="18" charset="0"/>
              </a:rPr>
              <a:t> Eur</a:t>
            </a:r>
            <a:endParaRPr lang="en-GB" sz="2400" dirty="0">
              <a:latin typeface="Candara" panose="020E0502030303020204" pitchFamily="34" charset="0"/>
              <a:cs typeface="Times New Roman" panose="02020603050405020304" pitchFamily="18" charset="0"/>
            </a:endParaRPr>
          </a:p>
          <a:p>
            <a:pPr marL="0" indent="0">
              <a:buNone/>
            </a:pPr>
            <a:r>
              <a:rPr lang="en-GB" sz="2400" b="1" i="1" dirty="0" err="1">
                <a:latin typeface="Candara" panose="020E0502030303020204" pitchFamily="34" charset="0"/>
                <a:cs typeface="Times New Roman" panose="02020603050405020304" pitchFamily="18" charset="0"/>
              </a:rPr>
              <a:t>Atlikta</a:t>
            </a:r>
            <a:r>
              <a:rPr lang="en-GB" sz="2400" b="1" i="1" dirty="0">
                <a:latin typeface="Candara" panose="020E0502030303020204" pitchFamily="34" charset="0"/>
                <a:cs typeface="Times New Roman" panose="02020603050405020304" pitchFamily="18" charset="0"/>
              </a:rPr>
              <a:t> (1):</a:t>
            </a:r>
          </a:p>
          <a:p>
            <a:pPr lvl="0"/>
            <a:r>
              <a:rPr lang="lt-LT" dirty="0">
                <a:latin typeface="Candara" panose="020E0502030303020204" pitchFamily="34" charset="0"/>
              </a:rPr>
              <a:t>Sutvarkytų objektų skaičius – 17;</a:t>
            </a:r>
            <a:endParaRPr lang="en-GB" dirty="0">
              <a:latin typeface="Candara" panose="020E0502030303020204" pitchFamily="34" charset="0"/>
            </a:endParaRPr>
          </a:p>
          <a:p>
            <a:pPr lvl="0"/>
            <a:r>
              <a:rPr lang="lt-LT" dirty="0">
                <a:latin typeface="Candara" panose="020E0502030303020204" pitchFamily="34" charset="0"/>
              </a:rPr>
              <a:t>Organizuoti ir atlikti šaligatvių remonto darbai praėjime nuo Taikos pr. iki Dirvos g., J. Žemgulio g. iki Taikos pr.;</a:t>
            </a:r>
            <a:endParaRPr lang="en-GB" dirty="0">
              <a:latin typeface="Candara" panose="020E0502030303020204" pitchFamily="34" charset="0"/>
            </a:endParaRPr>
          </a:p>
          <a:p>
            <a:pPr lvl="0"/>
            <a:r>
              <a:rPr lang="lt-LT" dirty="0">
                <a:latin typeface="Candara" panose="020E0502030303020204" pitchFamily="34" charset="0"/>
              </a:rPr>
              <a:t>Organizuota ir atliktas Sukilėlių pr. laiptų remontas, įrengti laiptų turėklai;</a:t>
            </a:r>
            <a:endParaRPr lang="en-GB" dirty="0">
              <a:latin typeface="Candara" panose="020E0502030303020204" pitchFamily="34" charset="0"/>
            </a:endParaRPr>
          </a:p>
          <a:p>
            <a:pPr lvl="0"/>
            <a:r>
              <a:rPr lang="lt-LT" dirty="0">
                <a:latin typeface="Candara" panose="020E0502030303020204" pitchFamily="34" charset="0"/>
              </a:rPr>
              <a:t>Organizuotas lapų, šakų sankaupų išvežimas iš viešųjų erdvių;</a:t>
            </a:r>
            <a:endParaRPr lang="en-GB" dirty="0">
              <a:latin typeface="Candara" panose="020E0502030303020204" pitchFamily="34" charset="0"/>
            </a:endParaRPr>
          </a:p>
          <a:p>
            <a:pPr lvl="0"/>
            <a:r>
              <a:rPr lang="lt-LT" dirty="0">
                <a:latin typeface="Candara" panose="020E0502030303020204" pitchFamily="34" charset="0"/>
              </a:rPr>
              <a:t>Organizuotas visuomenei naudingos veiklos atlikimas, VNV atlikėjai pasitelkti viešųjų teritorijų priežiūrai ir tvarkymui;</a:t>
            </a:r>
            <a:endParaRPr lang="en-GB" dirty="0">
              <a:latin typeface="Candara" panose="020E0502030303020204" pitchFamily="34" charset="0"/>
            </a:endParaRPr>
          </a:p>
          <a:p>
            <a:pPr lvl="0"/>
            <a:r>
              <a:rPr lang="lt-LT" dirty="0">
                <a:latin typeface="Candara" panose="020E0502030303020204" pitchFamily="34" charset="0"/>
              </a:rPr>
              <a:t>Organizuota ir pašalinti nelegalūs sąvartynai, gaisro padariniai;</a:t>
            </a:r>
            <a:endParaRPr lang="en-GB" dirty="0">
              <a:latin typeface="Candara" panose="020E0502030303020204" pitchFamily="34" charset="0"/>
            </a:endParaRPr>
          </a:p>
          <a:p>
            <a:pPr lvl="0"/>
            <a:r>
              <a:rPr lang="lt-LT" dirty="0">
                <a:latin typeface="Candara" panose="020E0502030303020204" pitchFamily="34" charset="0"/>
              </a:rPr>
              <a:t>Organizuotos aplinkos tvarkymo talkos – 8;</a:t>
            </a:r>
            <a:endParaRPr lang="en-GB" dirty="0">
              <a:latin typeface="Candara" panose="020E0502030303020204" pitchFamily="34" charset="0"/>
            </a:endParaRPr>
          </a:p>
          <a:p>
            <a:pPr lvl="0"/>
            <a:r>
              <a:rPr lang="lt-LT" dirty="0">
                <a:latin typeface="Candara" panose="020E0502030303020204" pitchFamily="34" charset="0"/>
              </a:rPr>
              <a:t>Inicijuotas ant valstybinės žemės stovinčių nelegalių statinių šalinimas – pašalinti 5 statiniai (metaliniai garažai, kioskas – paviljonas). Likviduota metalinių garažų bendrija „Lazūnai“, nugriauta apie 300 metalinių garažų;</a:t>
            </a:r>
            <a:endParaRPr lang="en-GB" dirty="0">
              <a:latin typeface="Candara" panose="020E0502030303020204" pitchFamily="34" charset="0"/>
            </a:endParaRPr>
          </a:p>
          <a:p>
            <a:pPr marL="0" indent="0">
              <a:buNone/>
            </a:pPr>
            <a:endParaRPr lang="en-GB" dirty="0"/>
          </a:p>
        </p:txBody>
      </p:sp>
      <p:sp>
        <p:nvSpPr>
          <p:cNvPr id="7" name="Slide Number Placeholder 6">
            <a:extLst>
              <a:ext uri="{FF2B5EF4-FFF2-40B4-BE49-F238E27FC236}">
                <a16:creationId xmlns:a16="http://schemas.microsoft.com/office/drawing/2014/main" id="{D909CE49-2410-4184-91B5-98AD9E2057B8}"/>
              </a:ext>
            </a:extLst>
          </p:cNvPr>
          <p:cNvSpPr>
            <a:spLocks noGrp="1"/>
          </p:cNvSpPr>
          <p:nvPr>
            <p:ph type="sldNum" sz="quarter" idx="12"/>
          </p:nvPr>
        </p:nvSpPr>
        <p:spPr/>
        <p:txBody>
          <a:bodyPr>
            <a:normAutofit lnSpcReduction="10000"/>
          </a:bodyPr>
          <a:lstStyle/>
          <a:p>
            <a:fld id="{3BBF8C97-E995-40C3-AB43-3B6CB35CC4B1}" type="slidenum">
              <a:rPr lang="en-GB" smtClean="0"/>
              <a:t>5</a:t>
            </a:fld>
            <a:endParaRPr lang="en-GB"/>
          </a:p>
        </p:txBody>
      </p:sp>
      <p:pic>
        <p:nvPicPr>
          <p:cNvPr id="4" name="Picture 3">
            <a:extLst>
              <a:ext uri="{FF2B5EF4-FFF2-40B4-BE49-F238E27FC236}">
                <a16:creationId xmlns:a16="http://schemas.microsoft.com/office/drawing/2014/main" id="{BF233D5E-3960-44EC-B357-626CF27A0D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397135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683582"/>
            <a:ext cx="10795247" cy="6074092"/>
          </a:xfrm>
        </p:spPr>
        <p:txBody>
          <a:bodyPr>
            <a:normAutofit/>
          </a:bodyPr>
          <a:lstStyle/>
          <a:p>
            <a:pPr marL="0" indent="0">
              <a:buNone/>
            </a:pPr>
            <a:r>
              <a:rPr lang="lt-LT" sz="2400" b="1" i="1" dirty="0">
                <a:latin typeface="Candara" panose="020E0502030303020204" pitchFamily="34" charset="0"/>
                <a:cs typeface="Times New Roman" panose="02020603050405020304" pitchFamily="18" charset="0"/>
              </a:rPr>
              <a:t>Seniūnijos teritorijos priežiūra</a:t>
            </a:r>
            <a:r>
              <a:rPr lang="en-GB" sz="2400" b="1" i="1" dirty="0">
                <a:latin typeface="Candara" panose="020E0502030303020204" pitchFamily="34" charset="0"/>
                <a:cs typeface="Times New Roman" panose="02020603050405020304" pitchFamily="18" charset="0"/>
              </a:rPr>
              <a:t>. </a:t>
            </a:r>
            <a:r>
              <a:rPr lang="en-GB" sz="2400" b="1" i="1" dirty="0" err="1">
                <a:latin typeface="Candara" panose="020E0502030303020204" pitchFamily="34" charset="0"/>
                <a:cs typeface="Times New Roman" panose="02020603050405020304" pitchFamily="18" charset="0"/>
              </a:rPr>
              <a:t>Atlikta</a:t>
            </a:r>
            <a:r>
              <a:rPr lang="en-GB" sz="2400" b="1" i="1" dirty="0">
                <a:latin typeface="Candara" panose="020E0502030303020204" pitchFamily="34" charset="0"/>
                <a:cs typeface="Times New Roman" panose="02020603050405020304" pitchFamily="18" charset="0"/>
              </a:rPr>
              <a:t> (2):</a:t>
            </a:r>
          </a:p>
          <a:p>
            <a:pPr lvl="0"/>
            <a:r>
              <a:rPr lang="lt-LT" dirty="0">
                <a:latin typeface="Candara" panose="020E0502030303020204" pitchFamily="34" charset="0"/>
              </a:rPr>
              <a:t>Įrengtos šunų ekskrementų surinkimo dėžės – 7;</a:t>
            </a:r>
            <a:endParaRPr lang="en-GB" dirty="0">
              <a:latin typeface="Candara" panose="020E0502030303020204" pitchFamily="34" charset="0"/>
            </a:endParaRPr>
          </a:p>
          <a:p>
            <a:pPr lvl="0"/>
            <a:r>
              <a:rPr lang="lt-LT" dirty="0">
                <a:latin typeface="Candara" panose="020E0502030303020204" pitchFamily="34" charset="0"/>
              </a:rPr>
              <a:t>Vykdant Žaliakalnio seniūnijos įvažiuojamųjų kelių į gyvenamuosius kvartalus remonto darbų programą atlikti paprastojo remonto darbai – suremontuoti 5 įvažiavimai;</a:t>
            </a:r>
            <a:endParaRPr lang="en-GB" dirty="0">
              <a:latin typeface="Candara" panose="020E0502030303020204" pitchFamily="34" charset="0"/>
            </a:endParaRPr>
          </a:p>
          <a:p>
            <a:pPr lvl="0"/>
            <a:r>
              <a:rPr lang="lt-LT" dirty="0">
                <a:latin typeface="Candara" panose="020E0502030303020204" pitchFamily="34" charset="0"/>
              </a:rPr>
              <a:t>Per einamuosius metus teikti siūlymai Savivaldybės administracijos padaliniams dėl atliekų tvarkymo, aplinkos priežiūros, medžių genėjimo ir kirtimo, Sosnovskio barščių naikinimo, kelio ženklų įrengimo – atstatymo, bendrojo naudojimo teritorijų apšvietimo; </a:t>
            </a:r>
            <a:endParaRPr lang="en-GB" dirty="0">
              <a:latin typeface="Candara" panose="020E0502030303020204" pitchFamily="34" charset="0"/>
            </a:endParaRPr>
          </a:p>
          <a:p>
            <a:pPr lvl="0"/>
            <a:r>
              <a:rPr lang="lt-LT" dirty="0">
                <a:latin typeface="Candara" panose="020E0502030303020204" pitchFamily="34" charset="0"/>
              </a:rPr>
              <a:t>Inicijuotas nenaudojamų, techniškai netvarkingų automobilių šalinimas iš viešų erdvių – pašalinta 14 automobilių;</a:t>
            </a:r>
            <a:endParaRPr lang="en-GB" dirty="0">
              <a:latin typeface="Candara" panose="020E0502030303020204" pitchFamily="34" charset="0"/>
            </a:endParaRPr>
          </a:p>
          <a:p>
            <a:pPr lvl="0"/>
            <a:r>
              <a:rPr lang="lt-LT" dirty="0">
                <a:latin typeface="Candara" panose="020E0502030303020204" pitchFamily="34" charset="0"/>
              </a:rPr>
              <a:t>Nustatyta apleistų, neprižiūrimų, nenaudojamų pastatų ir žemės sklypų – įspėti 105 žemės sklypų savininkai; po įspėjimo susitvarkė – 81; padidintas žemės mokestis taikytas – 24 žemės sklypams; įspėti 38 apleisto ir nekilnojamojo turto savininkai; padidintas nekilnojamojo turto mokestis taikytas – 3 statiniams;</a:t>
            </a:r>
            <a:endParaRPr lang="en-GB" dirty="0">
              <a:latin typeface="Candara" panose="020E0502030303020204" pitchFamily="34" charset="0"/>
            </a:endParaRPr>
          </a:p>
          <a:p>
            <a:pPr lvl="0"/>
            <a:r>
              <a:rPr lang="lt-LT" dirty="0">
                <a:latin typeface="Candara" panose="020E0502030303020204" pitchFamily="34" charset="0"/>
              </a:rPr>
              <a:t>Dalyvauta komisijose ir patikrinimuose – 29;</a:t>
            </a:r>
            <a:endParaRPr lang="en-GB" dirty="0">
              <a:latin typeface="Candara" panose="020E0502030303020204" pitchFamily="34" charset="0"/>
            </a:endParaRPr>
          </a:p>
          <a:p>
            <a:pPr lvl="0"/>
            <a:r>
              <a:rPr lang="lt-LT" dirty="0">
                <a:latin typeface="Candara" panose="020E0502030303020204" pitchFamily="34" charset="0"/>
              </a:rPr>
              <a:t>Vykdyta statinių techninės priežiūros kontrolė, organizuoti patikrinimai – 152.</a:t>
            </a:r>
            <a:endParaRPr lang="en-GB" dirty="0">
              <a:latin typeface="Candara" panose="020E0502030303020204" pitchFamily="34" charset="0"/>
            </a:endParaRPr>
          </a:p>
          <a:p>
            <a:pPr marL="0" indent="0" algn="just">
              <a:buNone/>
            </a:pPr>
            <a:endParaRPr lang="en-GB" dirty="0"/>
          </a:p>
        </p:txBody>
      </p:sp>
      <p:sp>
        <p:nvSpPr>
          <p:cNvPr id="5" name="Slide Number Placeholder 4">
            <a:extLst>
              <a:ext uri="{FF2B5EF4-FFF2-40B4-BE49-F238E27FC236}">
                <a16:creationId xmlns:a16="http://schemas.microsoft.com/office/drawing/2014/main" id="{74203987-E672-4DAA-998C-1896EE2ABC9D}"/>
              </a:ext>
            </a:extLst>
          </p:cNvPr>
          <p:cNvSpPr>
            <a:spLocks noGrp="1"/>
          </p:cNvSpPr>
          <p:nvPr>
            <p:ph type="sldNum" sz="quarter" idx="12"/>
          </p:nvPr>
        </p:nvSpPr>
        <p:spPr/>
        <p:txBody>
          <a:bodyPr>
            <a:normAutofit lnSpcReduction="10000"/>
          </a:bodyPr>
          <a:lstStyle/>
          <a:p>
            <a:fld id="{3BBF8C97-E995-40C3-AB43-3B6CB35CC4B1}" type="slidenum">
              <a:rPr lang="en-GB" smtClean="0"/>
              <a:t>6</a:t>
            </a:fld>
            <a:endParaRPr lang="en-GB"/>
          </a:p>
        </p:txBody>
      </p:sp>
      <p:pic>
        <p:nvPicPr>
          <p:cNvPr id="4" name="Picture 3">
            <a:extLst>
              <a:ext uri="{FF2B5EF4-FFF2-40B4-BE49-F238E27FC236}">
                <a16:creationId xmlns:a16="http://schemas.microsoft.com/office/drawing/2014/main" id="{BDED533D-BBAE-420D-B2A2-2A675CF144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218319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5"/>
            <a:ext cx="10795247" cy="5790096"/>
          </a:xfrm>
        </p:spPr>
        <p:txBody>
          <a:bodyPr>
            <a:normAutofit/>
          </a:bodyPr>
          <a:lstStyle/>
          <a:p>
            <a:pPr marL="0" indent="0" algn="just">
              <a:buNone/>
            </a:pPr>
            <a:r>
              <a:rPr lang="lt-LT" sz="2400" b="1" i="1" dirty="0">
                <a:latin typeface="Candara" panose="020E0502030303020204" pitchFamily="34" charset="0"/>
                <a:cs typeface="Times New Roman" panose="02020603050405020304" pitchFamily="18" charset="0"/>
              </a:rPr>
              <a:t>Gyventojų dalyvavimo vietos savivaldos procese skatinimas</a:t>
            </a:r>
            <a:r>
              <a:rPr lang="en-GB" sz="2400" b="1" i="1" dirty="0">
                <a:latin typeface="Candara" panose="020E0502030303020204" pitchFamily="34" charset="0"/>
                <a:cs typeface="Times New Roman" panose="02020603050405020304" pitchFamily="18" charset="0"/>
              </a:rPr>
              <a:t>.</a:t>
            </a:r>
          </a:p>
          <a:p>
            <a:pPr marL="0" indent="0" algn="just">
              <a:buNone/>
            </a:pPr>
            <a:r>
              <a:rPr lang="lt-LT" dirty="0">
                <a:latin typeface="Candara" panose="020E0502030303020204" pitchFamily="34" charset="0"/>
                <a:cs typeface="Times New Roman" panose="02020603050405020304" pitchFamily="18" charset="0"/>
              </a:rPr>
              <a:t>Vystė seniūniją, kaip modernų, šiuolaikišką administracinį centrą, plečiantį betarpišką aptarnavimą, orientuotą į klientą, ir skatinantį gyventojų įsitraukimą į vietos savivaldos procesus, tuo tikslu skatino bendruomenę dalyvauti miesto valdyme, savivaldos institucijų sprendimų priėmimo procesuose, skatino gyventojus naudotis e. paslaugomis sudarė ir padėjo organizuoti išplėstines seniūnaičių sueigas, konsultavo projektų vykdytojus, įgyvendinant Nevyriausybinių organizacijų ir bendruomeninės veiklos stiprinimo 2017-2019 metų veiksmų plano įgyvendinimo 2.3 priemonę „remti bendruomeninę veiklą savivaldybėse“.</a:t>
            </a:r>
            <a:endParaRPr lang="en-GB" dirty="0">
              <a:latin typeface="Candara" panose="020E0502030303020204" pitchFamily="34" charset="0"/>
              <a:cs typeface="Times New Roman" panose="02020603050405020304" pitchFamily="18" charset="0"/>
            </a:endParaRPr>
          </a:p>
          <a:p>
            <a:pPr marL="0" indent="0" algn="just">
              <a:buNone/>
            </a:pPr>
            <a:endParaRPr lang="en-GB"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Priemonei Žaliakalnio seniūnijos įtakos stiprinimas skatinant gyventojų bendruomeniškumą 201</a:t>
            </a:r>
            <a:r>
              <a:rPr lang="nn-NO" b="1" i="1" dirty="0">
                <a:latin typeface="Candara" panose="020E0502030303020204" pitchFamily="34" charset="0"/>
                <a:cs typeface="Times New Roman" panose="02020603050405020304" pitchFamily="18" charset="0"/>
              </a:rPr>
              <a:t>9</a:t>
            </a:r>
            <a:r>
              <a:rPr lang="lt-LT" b="1" i="1" dirty="0">
                <a:latin typeface="Candara" panose="020E0502030303020204" pitchFamily="34" charset="0"/>
                <a:cs typeface="Times New Roman" panose="02020603050405020304" pitchFamily="18" charset="0"/>
              </a:rPr>
              <a:t> metais skirtos lėšos – </a:t>
            </a:r>
            <a:r>
              <a:rPr lang="nn-NO" b="1" i="1" dirty="0">
                <a:latin typeface="Candara" panose="020E0502030303020204" pitchFamily="34" charset="0"/>
                <a:cs typeface="Times New Roman" panose="02020603050405020304" pitchFamily="18" charset="0"/>
              </a:rPr>
              <a:t>10000</a:t>
            </a:r>
            <a:r>
              <a:rPr lang="lt-LT" b="1" i="1" dirty="0">
                <a:latin typeface="Candara" panose="020E0502030303020204" pitchFamily="34" charset="0"/>
                <a:cs typeface="Times New Roman" panose="02020603050405020304" pitchFamily="18" charset="0"/>
              </a:rPr>
              <a:t> Eur</a:t>
            </a:r>
            <a:r>
              <a:rPr lang="nn-NO" b="1" i="1" dirty="0">
                <a:latin typeface="Candara" panose="020E0502030303020204" pitchFamily="34" charset="0"/>
                <a:cs typeface="Times New Roman" panose="02020603050405020304" pitchFamily="18" charset="0"/>
              </a:rPr>
              <a:t>. 1000 Eur gr</a:t>
            </a:r>
            <a:r>
              <a:rPr lang="lt-LT" b="1" i="1" dirty="0">
                <a:latin typeface="Candara" panose="020E0502030303020204" pitchFamily="34" charset="0"/>
                <a:cs typeface="Times New Roman" panose="02020603050405020304" pitchFamily="18" charset="0"/>
              </a:rPr>
              <a:t>ąžinta į biudžetą.</a:t>
            </a:r>
            <a:endParaRPr lang="en-GB"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Įsisavintos lėšos –  8849,22 Eur</a:t>
            </a:r>
            <a:endParaRPr lang="en-GB" dirty="0">
              <a:latin typeface="Candara" panose="020E0502030303020204" pitchFamily="34" charset="0"/>
              <a:cs typeface="Times New Roman" panose="02020603050405020304" pitchFamily="18" charset="0"/>
            </a:endParaRPr>
          </a:p>
          <a:p>
            <a:pPr algn="just"/>
            <a:r>
              <a:rPr lang="lt-LT" b="1" i="1" dirty="0">
                <a:latin typeface="Candara" panose="020E0502030303020204" pitchFamily="34" charset="0"/>
                <a:cs typeface="Times New Roman" panose="02020603050405020304" pitchFamily="18" charset="0"/>
              </a:rPr>
              <a:t>Nepanaudotos lėšos – 150,78 Eur</a:t>
            </a:r>
            <a:endParaRPr lang="en-GB" dirty="0">
              <a:latin typeface="Candara" panose="020E0502030303020204" pitchFamily="34" charset="0"/>
              <a:cs typeface="Times New Roman" panose="02020603050405020304" pitchFamily="18" charset="0"/>
            </a:endParaRPr>
          </a:p>
          <a:p>
            <a:pPr marL="0" indent="0" algn="just">
              <a:buNone/>
            </a:pPr>
            <a:endParaRPr lang="en-GB" dirty="0"/>
          </a:p>
        </p:txBody>
      </p:sp>
      <p:sp>
        <p:nvSpPr>
          <p:cNvPr id="6" name="Slide Number Placeholder 5">
            <a:extLst>
              <a:ext uri="{FF2B5EF4-FFF2-40B4-BE49-F238E27FC236}">
                <a16:creationId xmlns:a16="http://schemas.microsoft.com/office/drawing/2014/main" id="{0469ACA8-64FF-42E5-8846-9E17FDD4A1BC}"/>
              </a:ext>
            </a:extLst>
          </p:cNvPr>
          <p:cNvSpPr>
            <a:spLocks noGrp="1"/>
          </p:cNvSpPr>
          <p:nvPr>
            <p:ph type="sldNum" sz="quarter" idx="12"/>
          </p:nvPr>
        </p:nvSpPr>
        <p:spPr/>
        <p:txBody>
          <a:bodyPr>
            <a:normAutofit lnSpcReduction="10000"/>
          </a:bodyPr>
          <a:lstStyle/>
          <a:p>
            <a:fld id="{3BBF8C97-E995-40C3-AB43-3B6CB35CC4B1}" type="slidenum">
              <a:rPr lang="en-GB" smtClean="0"/>
              <a:t>7</a:t>
            </a:fld>
            <a:endParaRPr lang="en-GB"/>
          </a:p>
        </p:txBody>
      </p:sp>
      <p:pic>
        <p:nvPicPr>
          <p:cNvPr id="4" name="Picture 3">
            <a:extLst>
              <a:ext uri="{FF2B5EF4-FFF2-40B4-BE49-F238E27FC236}">
                <a16:creationId xmlns:a16="http://schemas.microsoft.com/office/drawing/2014/main" id="{79DF7340-0395-4E51-AE2D-D749955123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1737788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a:bodyPr>
          <a:lstStyle/>
          <a:p>
            <a:pPr marL="0" indent="0" algn="just">
              <a:buNone/>
            </a:pPr>
            <a:r>
              <a:rPr lang="lt-LT" sz="2400" b="1" i="1" dirty="0">
                <a:latin typeface="Candara" panose="020E0502030303020204" pitchFamily="34" charset="0"/>
                <a:cs typeface="Times New Roman" panose="02020603050405020304" pitchFamily="18" charset="0"/>
              </a:rPr>
              <a:t>Gyventojų dalyvavimo vietos savivaldos procese skatinimas. Atlikta:</a:t>
            </a:r>
            <a:endParaRPr lang="en-GB" sz="2400" b="1" i="1"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Organizuotos sueigos, susitikimai, susirinkimai – 12;</a:t>
            </a:r>
            <a:endParaRPr lang="en-GB" dirty="0">
              <a:latin typeface="Candara" panose="020E0502030303020204" pitchFamily="34" charset="0"/>
            </a:endParaRPr>
          </a:p>
          <a:p>
            <a:pPr lvl="0"/>
            <a:r>
              <a:rPr lang="lt-LT" dirty="0">
                <a:latin typeface="Candara" panose="020E0502030303020204" pitchFamily="34" charset="0"/>
              </a:rPr>
              <a:t>Organizuoti seniūnaičių rinkimai;</a:t>
            </a:r>
            <a:endParaRPr lang="en-GB" dirty="0">
              <a:latin typeface="Candara" panose="020E0502030303020204" pitchFamily="34" charset="0"/>
            </a:endParaRPr>
          </a:p>
          <a:p>
            <a:pPr lvl="0"/>
            <a:r>
              <a:rPr lang="lt-LT" dirty="0">
                <a:latin typeface="Candara" panose="020E0502030303020204" pitchFamily="34" charset="0"/>
              </a:rPr>
              <a:t>Organizuotas Nevyriausybinių organizacijų ir bendruomeninės veiklos stiprinimo 2017-2019 metų veiksmų plano įgyvendinimo 2.3 priemonės „remti bendruomeninę veiklą savivaldybėse“ įgyvendinimas. Priemonės įgyvendinimui Žaliakalnio seniūnijoje skirtos valstybės biudžeto lėšos – 16 869,89  Eur; Nepanaudotos lėšos – 730,00 Eur;</a:t>
            </a:r>
            <a:endParaRPr lang="en-GB" dirty="0">
              <a:latin typeface="Candara" panose="020E0502030303020204" pitchFamily="34" charset="0"/>
            </a:endParaRPr>
          </a:p>
          <a:p>
            <a:pPr lvl="0"/>
            <a:r>
              <a:rPr lang="lt-LT" dirty="0">
                <a:latin typeface="Candara" panose="020E0502030303020204" pitchFamily="34" charset="0"/>
              </a:rPr>
              <a:t>Įgyvendintas bendruomenės centro „Žaliakalnio aušra“ projektas „Burti ir vienyti: Žaliakalnio bendruomenės stiprinimas ir sociokultūrinis ugdymas“ ir panaudotos valstybės biudžeto lėšos –  9965,00 Eur;</a:t>
            </a:r>
            <a:endParaRPr lang="en-GB" dirty="0">
              <a:latin typeface="Candara" panose="020E0502030303020204" pitchFamily="34" charset="0"/>
            </a:endParaRPr>
          </a:p>
          <a:p>
            <a:pPr lvl="0"/>
            <a:r>
              <a:rPr lang="lt-LT" dirty="0">
                <a:latin typeface="Candara" panose="020E0502030303020204" pitchFamily="34" charset="0"/>
              </a:rPr>
              <a:t>Įgyvendintas Rimanto Šerniaus teniso akademijos projektas „Sveikesnio gyvenimo pradžia 2019“  ir panaudotos valstybės biudžeto lėšos –  2688,00Eur;</a:t>
            </a:r>
            <a:endParaRPr lang="en-GB" dirty="0">
              <a:latin typeface="Candara" panose="020E0502030303020204" pitchFamily="34" charset="0"/>
            </a:endParaRPr>
          </a:p>
          <a:p>
            <a:pPr lvl="0"/>
            <a:r>
              <a:rPr lang="lt-LT" dirty="0">
                <a:latin typeface="Candara" panose="020E0502030303020204" pitchFamily="34" charset="0"/>
              </a:rPr>
              <a:t>Įgyvendintas Labdaros ir paramos fondo „Gyvenimo vartai“ projektas „Kalėdinis kartų solidarumo maratonas „Jaunimas senjorams““  ir panaudotos valstybės biudžeto lėšos –  1286,89 Eur;</a:t>
            </a:r>
            <a:endParaRPr lang="en-GB" dirty="0">
              <a:latin typeface="Candara" panose="020E0502030303020204" pitchFamily="34" charset="0"/>
            </a:endParaRPr>
          </a:p>
          <a:p>
            <a:pPr lvl="0"/>
            <a:r>
              <a:rPr lang="lt-LT" dirty="0">
                <a:latin typeface="Candara" panose="020E0502030303020204" pitchFamily="34" charset="0"/>
              </a:rPr>
              <a:t>Įgyvendintas Onkologinėmis ligomis sergančių moterų draugijos „Eivena“ projektas „Pagalba Žaliakalnio onkologinėmis ligomis sergančioms moterims ir jų artimiesiems“ir panaudotos valstybės biudžeto lėšos –  2200,00 Eur.</a:t>
            </a:r>
            <a:endParaRPr lang="en-GB" dirty="0">
              <a:latin typeface="Candara" panose="020E0502030303020204" pitchFamily="34" charset="0"/>
            </a:endParaRPr>
          </a:p>
          <a:p>
            <a:pPr marL="0" indent="0" algn="just">
              <a:buNone/>
            </a:pPr>
            <a:endParaRPr lang="en-GB" dirty="0"/>
          </a:p>
        </p:txBody>
      </p:sp>
      <p:sp>
        <p:nvSpPr>
          <p:cNvPr id="5" name="Slide Number Placeholder 4">
            <a:extLst>
              <a:ext uri="{FF2B5EF4-FFF2-40B4-BE49-F238E27FC236}">
                <a16:creationId xmlns:a16="http://schemas.microsoft.com/office/drawing/2014/main" id="{C0707438-2A85-4206-B748-A5BDE2B8E077}"/>
              </a:ext>
            </a:extLst>
          </p:cNvPr>
          <p:cNvSpPr>
            <a:spLocks noGrp="1"/>
          </p:cNvSpPr>
          <p:nvPr>
            <p:ph type="sldNum" sz="quarter" idx="12"/>
          </p:nvPr>
        </p:nvSpPr>
        <p:spPr/>
        <p:txBody>
          <a:bodyPr>
            <a:normAutofit lnSpcReduction="10000"/>
          </a:bodyPr>
          <a:lstStyle/>
          <a:p>
            <a:fld id="{3BBF8C97-E995-40C3-AB43-3B6CB35CC4B1}" type="slidenum">
              <a:rPr lang="en-GB" smtClean="0"/>
              <a:t>8</a:t>
            </a:fld>
            <a:endParaRPr lang="en-GB"/>
          </a:p>
        </p:txBody>
      </p:sp>
      <p:pic>
        <p:nvPicPr>
          <p:cNvPr id="4" name="Picture 3">
            <a:extLst>
              <a:ext uri="{FF2B5EF4-FFF2-40B4-BE49-F238E27FC236}">
                <a16:creationId xmlns:a16="http://schemas.microsoft.com/office/drawing/2014/main" id="{BC3C8DA9-6E05-4CD9-B333-FC192005E5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423871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BA6B-4B35-43A5-95C1-14B1AB0D8B7A}"/>
              </a:ext>
            </a:extLst>
          </p:cNvPr>
          <p:cNvSpPr>
            <a:spLocks noGrp="1"/>
          </p:cNvSpPr>
          <p:nvPr>
            <p:ph type="title"/>
          </p:nvPr>
        </p:nvSpPr>
        <p:spPr>
          <a:xfrm>
            <a:off x="1640156" y="0"/>
            <a:ext cx="8911687" cy="710214"/>
          </a:xfrm>
        </p:spPr>
        <p:txBody>
          <a:bodyPr>
            <a:normAutofit fontScale="90000"/>
          </a:bodyPr>
          <a:lstStyle/>
          <a:p>
            <a:pPr algn="ctr"/>
            <a:r>
              <a:rPr lang="lt-LT" sz="2400" b="1" dirty="0">
                <a:cs typeface="Times New Roman" panose="02020603050405020304" pitchFamily="18" charset="0"/>
              </a:rPr>
              <a:t>ŽALIAKALNIO SENIŪNIJOS 201</a:t>
            </a:r>
            <a:r>
              <a:rPr lang="en-GB" sz="2400" b="1" dirty="0">
                <a:cs typeface="Times New Roman" panose="02020603050405020304" pitchFamily="18" charset="0"/>
              </a:rPr>
              <a:t>9</a:t>
            </a:r>
            <a:r>
              <a:rPr lang="lt-LT" sz="2400" b="1" dirty="0">
                <a:cs typeface="Times New Roman" panose="02020603050405020304" pitchFamily="18" charset="0"/>
              </a:rPr>
              <a:t> M. VEIKLOS ATASKAITA</a:t>
            </a:r>
            <a:endParaRPr lang="en-GB" sz="2400" dirty="0"/>
          </a:p>
        </p:txBody>
      </p:sp>
      <p:sp>
        <p:nvSpPr>
          <p:cNvPr id="3" name="Content Placeholder 2">
            <a:extLst>
              <a:ext uri="{FF2B5EF4-FFF2-40B4-BE49-F238E27FC236}">
                <a16:creationId xmlns:a16="http://schemas.microsoft.com/office/drawing/2014/main" id="{4A3B9324-56A9-4FA1-8E67-A82019A6D965}"/>
              </a:ext>
            </a:extLst>
          </p:cNvPr>
          <p:cNvSpPr>
            <a:spLocks noGrp="1"/>
          </p:cNvSpPr>
          <p:nvPr>
            <p:ph idx="1"/>
          </p:nvPr>
        </p:nvSpPr>
        <p:spPr>
          <a:xfrm>
            <a:off x="1056442" y="710214"/>
            <a:ext cx="10795247" cy="6047459"/>
          </a:xfrm>
        </p:spPr>
        <p:txBody>
          <a:bodyPr>
            <a:normAutofit/>
          </a:bodyPr>
          <a:lstStyle/>
          <a:p>
            <a:pPr marL="0" indent="0" algn="just">
              <a:buNone/>
            </a:pPr>
            <a:r>
              <a:rPr lang="lt-LT" sz="2900" b="1" i="1" dirty="0">
                <a:latin typeface="Candara" panose="020E0502030303020204" pitchFamily="34" charset="0"/>
                <a:cs typeface="Times New Roman" panose="02020603050405020304" pitchFamily="18" charset="0"/>
              </a:rPr>
              <a:t>2019 metais vykdyta veikla</a:t>
            </a:r>
            <a:r>
              <a:rPr lang="nn-NO" sz="2900" b="1" i="1" dirty="0">
                <a:latin typeface="Candara" panose="020E0502030303020204" pitchFamily="34" charset="0"/>
                <a:cs typeface="Times New Roman" panose="02020603050405020304" pitchFamily="18" charset="0"/>
              </a:rPr>
              <a:t> (I dalis)</a:t>
            </a:r>
            <a:r>
              <a:rPr lang="lt-LT" sz="2900" b="1" i="1" dirty="0">
                <a:latin typeface="Candara" panose="020E0502030303020204" pitchFamily="34" charset="0"/>
                <a:cs typeface="Times New Roman" panose="02020603050405020304" pitchFamily="18" charset="0"/>
              </a:rPr>
              <a:t>:</a:t>
            </a:r>
            <a:endParaRPr lang="en-GB" sz="2900" dirty="0">
              <a:latin typeface="Candara" panose="020E0502030303020204" pitchFamily="34" charset="0"/>
              <a:cs typeface="Times New Roman" panose="02020603050405020304" pitchFamily="18" charset="0"/>
            </a:endParaRPr>
          </a:p>
          <a:p>
            <a:pPr lvl="0"/>
            <a:r>
              <a:rPr lang="lt-LT" dirty="0">
                <a:latin typeface="Candara" panose="020E0502030303020204" pitchFamily="34" charset="0"/>
              </a:rPr>
              <a:t>Gauta gyventojų skundų, prašymų, pasiūlymų – 488;</a:t>
            </a:r>
            <a:endParaRPr lang="en-GB" dirty="0">
              <a:latin typeface="Candara" panose="020E0502030303020204" pitchFamily="34" charset="0"/>
            </a:endParaRPr>
          </a:p>
          <a:p>
            <a:pPr lvl="0"/>
            <a:r>
              <a:rPr lang="lt-LT" dirty="0">
                <a:latin typeface="Candara" panose="020E0502030303020204" pitchFamily="34" charset="0"/>
              </a:rPr>
              <a:t>Gauta  juridinių asmenų raštų – 296;</a:t>
            </a:r>
            <a:endParaRPr lang="en-GB" dirty="0">
              <a:latin typeface="Candara" panose="020E0502030303020204" pitchFamily="34" charset="0"/>
            </a:endParaRPr>
          </a:p>
          <a:p>
            <a:pPr lvl="0"/>
            <a:r>
              <a:rPr lang="lt-LT" dirty="0">
                <a:latin typeface="Candara" panose="020E0502030303020204" pitchFamily="34" charset="0"/>
              </a:rPr>
              <a:t>Nagrinėti gyventojų, įmonių, įstaigų ir organizacijų prašymai, skundai, pasiūlymai ir priimti sprendimai (parengti atsakymai) – 1023;</a:t>
            </a:r>
            <a:endParaRPr lang="en-GB" dirty="0">
              <a:latin typeface="Candara" panose="020E0502030303020204" pitchFamily="34" charset="0"/>
            </a:endParaRPr>
          </a:p>
          <a:p>
            <a:pPr lvl="0"/>
            <a:r>
              <a:rPr lang="lt-LT" dirty="0">
                <a:latin typeface="Candara" panose="020E0502030303020204" pitchFamily="34" charset="0"/>
              </a:rPr>
              <a:t>Faktinę padėtį patvirtinančių dokumentų išdavimas – 34;</a:t>
            </a:r>
            <a:endParaRPr lang="en-GB" dirty="0">
              <a:latin typeface="Candara" panose="020E0502030303020204" pitchFamily="34" charset="0"/>
            </a:endParaRPr>
          </a:p>
          <a:p>
            <a:pPr lvl="0"/>
            <a:r>
              <a:rPr lang="lt-LT" dirty="0">
                <a:latin typeface="Candara" panose="020E0502030303020204" pitchFamily="34" charset="0"/>
              </a:rPr>
              <a:t>Parengti veiklos dokumentai, aktai, protokolai – 213;</a:t>
            </a:r>
            <a:endParaRPr lang="en-GB" dirty="0">
              <a:latin typeface="Candara" panose="020E0502030303020204" pitchFamily="34" charset="0"/>
            </a:endParaRPr>
          </a:p>
          <a:p>
            <a:pPr lvl="0"/>
            <a:r>
              <a:rPr lang="lt-LT" dirty="0">
                <a:latin typeface="Candara" panose="020E0502030303020204" pitchFamily="34" charset="0"/>
              </a:rPr>
              <a:t>Parengti vidaus susirašinėjimo dokumentai – 95;</a:t>
            </a:r>
            <a:endParaRPr lang="en-GB" dirty="0">
              <a:latin typeface="Candara" panose="020E0502030303020204" pitchFamily="34" charset="0"/>
            </a:endParaRPr>
          </a:p>
          <a:p>
            <a:pPr lvl="0"/>
            <a:r>
              <a:rPr lang="lt-LT" dirty="0">
                <a:latin typeface="Candara" panose="020E0502030303020204" pitchFamily="34" charset="0"/>
              </a:rPr>
              <a:t>Parengtos sutartys su visuomenei naudingos veiklos atlikėjais – 99;</a:t>
            </a:r>
            <a:endParaRPr lang="en-GB" dirty="0">
              <a:latin typeface="Candara" panose="020E0502030303020204" pitchFamily="34" charset="0"/>
            </a:endParaRPr>
          </a:p>
          <a:p>
            <a:pPr lvl="0"/>
            <a:r>
              <a:rPr lang="lt-LT" dirty="0">
                <a:latin typeface="Candara" panose="020E0502030303020204" pitchFamily="34" charset="0"/>
              </a:rPr>
              <a:t>Parengti seniūno įsakymai veiklos klausimais – 20;</a:t>
            </a:r>
            <a:endParaRPr lang="en-GB" dirty="0">
              <a:latin typeface="Candara" panose="020E0502030303020204" pitchFamily="34" charset="0"/>
            </a:endParaRPr>
          </a:p>
          <a:p>
            <a:pPr lvl="0"/>
            <a:r>
              <a:rPr lang="lt-LT" dirty="0">
                <a:latin typeface="Candara" panose="020E0502030303020204" pitchFamily="34" charset="0"/>
              </a:rPr>
              <a:t>Išduota pažymų apie šeimos sudėtį ir gyvenamąją vietą – 1722;</a:t>
            </a:r>
            <a:endParaRPr lang="en-GB" dirty="0">
              <a:latin typeface="Candara" panose="020E0502030303020204" pitchFamily="34" charset="0"/>
            </a:endParaRPr>
          </a:p>
          <a:p>
            <a:pPr lvl="0"/>
            <a:r>
              <a:rPr lang="lt-LT" dirty="0">
                <a:latin typeface="Candara" panose="020E0502030303020204" pitchFamily="34" charset="0"/>
              </a:rPr>
              <a:t>Deklaruota asmenų gyvenamoji vieta – 1133;</a:t>
            </a:r>
            <a:endParaRPr lang="en-GB" dirty="0">
              <a:latin typeface="Candara" panose="020E0502030303020204" pitchFamily="34" charset="0"/>
            </a:endParaRPr>
          </a:p>
          <a:p>
            <a:pPr lvl="0"/>
            <a:r>
              <a:rPr lang="lt-LT" dirty="0">
                <a:latin typeface="Candara" panose="020E0502030303020204" pitchFamily="34" charset="0"/>
              </a:rPr>
              <a:t>Deklaruotas asmenų išvykimas iš LR – 102;</a:t>
            </a:r>
            <a:endParaRPr lang="en-GB" dirty="0">
              <a:latin typeface="Candara" panose="020E0502030303020204" pitchFamily="34" charset="0"/>
            </a:endParaRPr>
          </a:p>
          <a:p>
            <a:pPr lvl="0"/>
            <a:r>
              <a:rPr lang="lt-LT" dirty="0">
                <a:latin typeface="Candara" panose="020E0502030303020204" pitchFamily="34" charset="0"/>
              </a:rPr>
              <a:t>Priimta sprendimų dėl deklaravimo duomenų keitimo, taisymo ir naikinimo – 126;</a:t>
            </a:r>
            <a:endParaRPr lang="en-GB" dirty="0">
              <a:latin typeface="Candara" panose="020E0502030303020204" pitchFamily="34" charset="0"/>
            </a:endParaRPr>
          </a:p>
          <a:p>
            <a:pPr lvl="0" algn="just"/>
            <a:endParaRPr lang="en-GB"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FF1B1D4-9EF7-40D7-8A73-E49332157932}"/>
              </a:ext>
            </a:extLst>
          </p:cNvPr>
          <p:cNvSpPr>
            <a:spLocks noGrp="1"/>
          </p:cNvSpPr>
          <p:nvPr>
            <p:ph type="sldNum" sz="quarter" idx="12"/>
          </p:nvPr>
        </p:nvSpPr>
        <p:spPr/>
        <p:txBody>
          <a:bodyPr>
            <a:normAutofit lnSpcReduction="10000"/>
          </a:bodyPr>
          <a:lstStyle/>
          <a:p>
            <a:fld id="{3BBF8C97-E995-40C3-AB43-3B6CB35CC4B1}" type="slidenum">
              <a:rPr lang="en-GB" smtClean="0"/>
              <a:t>9</a:t>
            </a:fld>
            <a:endParaRPr lang="en-GB"/>
          </a:p>
        </p:txBody>
      </p:sp>
      <p:pic>
        <p:nvPicPr>
          <p:cNvPr id="4" name="Picture 3">
            <a:extLst>
              <a:ext uri="{FF2B5EF4-FFF2-40B4-BE49-F238E27FC236}">
                <a16:creationId xmlns:a16="http://schemas.microsoft.com/office/drawing/2014/main" id="{130B2AD5-6FD4-4153-9B35-4910E9651F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65" y="167082"/>
            <a:ext cx="615620" cy="615620"/>
          </a:xfrm>
          <a:prstGeom prst="rect">
            <a:avLst/>
          </a:prstGeom>
        </p:spPr>
      </p:pic>
    </p:spTree>
    <p:extLst>
      <p:ext uri="{BB962C8B-B14F-4D97-AF65-F5344CB8AC3E}">
        <p14:creationId xmlns:p14="http://schemas.microsoft.com/office/powerpoint/2010/main" val="277939461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170</TotalTime>
  <Words>1693</Words>
  <Application>Microsoft Office PowerPoint</Application>
  <PresentationFormat>Plačiaekranė</PresentationFormat>
  <Paragraphs>131</Paragraphs>
  <Slides>11</Slides>
  <Notes>0</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11</vt:i4>
      </vt:variant>
    </vt:vector>
  </HeadingPairs>
  <TitlesOfParts>
    <vt:vector size="19" baseType="lpstr">
      <vt:lpstr>Arial</vt:lpstr>
      <vt:lpstr>Bookman Old Style</vt:lpstr>
      <vt:lpstr>Calibri</vt:lpstr>
      <vt:lpstr>Candara</vt:lpstr>
      <vt:lpstr>Century Gothic</vt:lpstr>
      <vt:lpstr>Gill Sans MT</vt:lpstr>
      <vt:lpstr>Times New Roman</vt:lpstr>
      <vt:lpstr>Parcel</vt:lpstr>
      <vt:lpstr>KAUNO MIESTO SAVIVALDYBĖS ADMINISTRACIJOS FILIALAS ŽALIAKALNIO SENIŪNIJA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lpstr>ŽALIAKALNIO SENIŪNIJOS 2019 M. VEIKLOS ATASKAITA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KAUNO MIESTO SAVIVALDYBĖS ADMINISTRACIJOS FILIALAS ŽALIAKALNIO SENIŪNIJA</dc:title>
  <dc:creator>Paulius Cekanavicius</dc:creator>
  <cp:lastModifiedBy>Audronė Čekanavičienė</cp:lastModifiedBy>
  <cp:revision>23</cp:revision>
  <dcterms:created xsi:type="dcterms:W3CDTF">2019-01-20T14:26:25Z</dcterms:created>
  <dcterms:modified xsi:type="dcterms:W3CDTF">2020-02-04T10:20:48Z</dcterms:modified>
</cp:coreProperties>
</file>