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343" r:id="rId3"/>
    <p:sldId id="359" r:id="rId4"/>
    <p:sldId id="360" r:id="rId5"/>
    <p:sldId id="361" r:id="rId6"/>
    <p:sldId id="363" r:id="rId7"/>
    <p:sldId id="364" r:id="rId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Numatytoji sekcija" id="{1C3529E1-7FEA-418E-AB1F-72A98948B051}">
          <p14:sldIdLst>
            <p14:sldId id="256"/>
            <p14:sldId id="343"/>
          </p14:sldIdLst>
        </p14:section>
        <p14:section name="Sekcija be pavadinimo" id="{656AEB56-F2AC-4876-A21C-36A5E672F1A7}">
          <p14:sldIdLst>
            <p14:sldId id="359"/>
            <p14:sldId id="360"/>
            <p14:sldId id="361"/>
            <p14:sldId id="363"/>
            <p14:sldId id="3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66"/>
    <a:srgbClr val="09C47F"/>
    <a:srgbClr val="FF0000"/>
    <a:srgbClr val="0FC481"/>
    <a:srgbClr val="66D9AE"/>
    <a:srgbClr val="941F2B"/>
    <a:srgbClr val="C7A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28" autoAdjust="0"/>
  </p:normalViewPr>
  <p:slideViewPr>
    <p:cSldViewPr>
      <p:cViewPr varScale="1">
        <p:scale>
          <a:sx n="109" d="100"/>
          <a:sy n="109" d="100"/>
        </p:scale>
        <p:origin x="168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32A1BFF3-0276-4687-BADE-FE519BC0820F}" type="datetimeFigureOut">
              <a:rPr lang="lt-LT" smtClean="0"/>
              <a:t>2021-02-11</a:t>
            </a:fld>
            <a:endParaRPr lang="lt-LT"/>
          </a:p>
        </p:txBody>
      </p:sp>
      <p:sp>
        <p:nvSpPr>
          <p:cNvPr id="4" name="Poraštės vietos rezervavimo ženklas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22C576DA-14DE-4172-96B6-F09E8196E248}" type="slidenum">
              <a:rPr lang="lt-LT" smtClean="0"/>
              <a:t>‹#›</a:t>
            </a:fld>
            <a:endParaRPr lang="lt-LT"/>
          </a:p>
        </p:txBody>
      </p:sp>
    </p:spTree>
    <p:extLst>
      <p:ext uri="{BB962C8B-B14F-4D97-AF65-F5344CB8AC3E}">
        <p14:creationId xmlns:p14="http://schemas.microsoft.com/office/powerpoint/2010/main" val="3636085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ba-RU"/>
          </a:p>
        </p:txBody>
      </p:sp>
      <p:sp>
        <p:nvSpPr>
          <p:cNvPr id="3" name="Datos vietos rezervavimo ženklas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891E7F07-AE94-43B8-BAA1-C9F98BC776F4}" type="datetimeFigureOut">
              <a:rPr lang="ba-RU" smtClean="0"/>
              <a:t>11.02.21</a:t>
            </a:fld>
            <a:endParaRPr lang="ba-RU"/>
          </a:p>
        </p:txBody>
      </p:sp>
      <p:sp>
        <p:nvSpPr>
          <p:cNvPr id="4" name="Skaidrės vaizdo vietos rezervavimo ženklas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440" tIns="45720" rIns="91440" bIns="45720" rtlCol="0" anchor="ctr"/>
          <a:lstStyle/>
          <a:p>
            <a:endParaRPr lang="ba-RU"/>
          </a:p>
        </p:txBody>
      </p:sp>
      <p:sp>
        <p:nvSpPr>
          <p:cNvPr id="5" name="Pastabų vietos rezervavimo ženklas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ba-RU"/>
          </a:p>
        </p:txBody>
      </p:sp>
      <p:sp>
        <p:nvSpPr>
          <p:cNvPr id="6" name="Poraštės vietos rezervavimo ženklas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ba-RU"/>
          </a:p>
        </p:txBody>
      </p:sp>
      <p:sp>
        <p:nvSpPr>
          <p:cNvPr id="7" name="Skaidrės numerio vietos rezervavimo ženklas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DE76BC6B-DB91-4668-9278-360E9724580F}" type="slidenum">
              <a:rPr lang="ba-RU" smtClean="0"/>
              <a:t>‹#›</a:t>
            </a:fld>
            <a:endParaRPr lang="ba-RU"/>
          </a:p>
        </p:txBody>
      </p:sp>
    </p:spTree>
    <p:extLst>
      <p:ext uri="{BB962C8B-B14F-4D97-AF65-F5344CB8AC3E}">
        <p14:creationId xmlns:p14="http://schemas.microsoft.com/office/powerpoint/2010/main" val="1442918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ba-RU" dirty="0"/>
          </a:p>
        </p:txBody>
      </p:sp>
      <p:sp>
        <p:nvSpPr>
          <p:cNvPr id="4" name="Skaidrės numerio vietos rezervavimo ženklas 3"/>
          <p:cNvSpPr>
            <a:spLocks noGrp="1"/>
          </p:cNvSpPr>
          <p:nvPr>
            <p:ph type="sldNum" sz="quarter" idx="10"/>
          </p:nvPr>
        </p:nvSpPr>
        <p:spPr/>
        <p:txBody>
          <a:bodyPr/>
          <a:lstStyle/>
          <a:p>
            <a:fld id="{DE76BC6B-DB91-4668-9278-360E9724580F}" type="slidenum">
              <a:rPr lang="ba-RU" smtClean="0"/>
              <a:t>2</a:t>
            </a:fld>
            <a:endParaRPr lang="ba-RU"/>
          </a:p>
        </p:txBody>
      </p:sp>
    </p:spTree>
    <p:extLst>
      <p:ext uri="{BB962C8B-B14F-4D97-AF65-F5344CB8AC3E}">
        <p14:creationId xmlns:p14="http://schemas.microsoft.com/office/powerpoint/2010/main" val="1904818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ba-RU" dirty="0"/>
          </a:p>
        </p:txBody>
      </p:sp>
      <p:sp>
        <p:nvSpPr>
          <p:cNvPr id="4" name="Skaidrės numerio vietos rezervavimo ženklas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E76BC6B-DB91-4668-9278-360E9724580F}" type="slidenum">
              <a:rPr kumimoji="0" lang="ba-R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ba-RU"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92104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ba-RU" dirty="0"/>
          </a:p>
        </p:txBody>
      </p:sp>
      <p:sp>
        <p:nvSpPr>
          <p:cNvPr id="4" name="Skaidrės numerio vietos rezervavimo ženklas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E76BC6B-DB91-4668-9278-360E9724580F}" type="slidenum">
              <a:rPr kumimoji="0" lang="ba-R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ba-RU"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08535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ba-RU" dirty="0"/>
          </a:p>
        </p:txBody>
      </p:sp>
      <p:sp>
        <p:nvSpPr>
          <p:cNvPr id="4" name="Skaidrės numerio vietos rezervavimo ženklas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E76BC6B-DB91-4668-9278-360E9724580F}" type="slidenum">
              <a:rPr kumimoji="0" lang="ba-R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ba-RU"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1642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ba-RU" dirty="0"/>
          </a:p>
        </p:txBody>
      </p:sp>
      <p:sp>
        <p:nvSpPr>
          <p:cNvPr id="4" name="Skaidrės numerio vietos rezervavimo ženklas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E76BC6B-DB91-4668-9278-360E9724580F}" type="slidenum">
              <a:rPr kumimoji="0" lang="ba-R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ba-RU"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83626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ba-RU" dirty="0"/>
          </a:p>
        </p:txBody>
      </p:sp>
      <p:sp>
        <p:nvSpPr>
          <p:cNvPr id="4" name="Skaidrės numerio vietos rezervavimo ženklas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E76BC6B-DB91-4668-9278-360E9724580F}" type="slidenum">
              <a:rPr kumimoji="0" lang="ba-R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ba-RU"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9060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DC16E0-7AF3-47B4-ACAC-C05FCC4A400C}" type="datetimeFigureOut">
              <a:rPr lang="en-US"/>
              <a:pPr>
                <a:defRPr/>
              </a:pPr>
              <a:t>2/11/2021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3D6F2E-8ABE-4C99-908D-184B8D40F1A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CD864F-A735-4070-9BDC-F267444AE924}" type="datetimeFigureOut">
              <a:rPr lang="en-US"/>
              <a:pPr>
                <a:defRPr/>
              </a:pPr>
              <a:t>2/11/2021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A93567-3BAB-40D6-9B6C-E5131E8D81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DC6344-294E-43D0-8E9A-6C66C8B576EE}" type="datetimeFigureOut">
              <a:rPr lang="en-US"/>
              <a:pPr>
                <a:defRPr/>
              </a:pPr>
              <a:t>2/11/2021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E9B766-DDEC-408D-9149-E6A08267307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5D9CB0-AA7D-4B7B-BEDF-D2F5E39913C2}" type="datetimeFigureOut">
              <a:rPr lang="en-US"/>
              <a:pPr>
                <a:defRPr/>
              </a:pPr>
              <a:t>2/11/2021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41C6F0-6F09-4596-80DA-06B30149D83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5FE3E6-A95B-4297-ADEF-3C3441725FE1}" type="datetimeFigureOut">
              <a:rPr lang="en-US"/>
              <a:pPr>
                <a:defRPr/>
              </a:pPr>
              <a:t>2/11/2021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95BDC6-23FA-4894-827D-17B016D8479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479452D-CAFF-4FAA-A2A6-7B3A43E89358}" type="datetimeFigureOut">
              <a:rPr lang="en-US"/>
              <a:pPr>
                <a:defRPr/>
              </a:pPr>
              <a:t>2/11/2021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BDFC9C-0C31-41C9-A679-593A40560F8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F210D91-9467-435E-8B94-C4D696B78D96}" type="datetimeFigureOut">
              <a:rPr lang="en-US"/>
              <a:pPr>
                <a:defRPr/>
              </a:pPr>
              <a:t>2/11/2021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4CCEB9-8E7D-4F15-BF7A-ED841EAD0A8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689F38-955F-4B70-A53E-096835D58B9B}" type="datetimeFigureOut">
              <a:rPr lang="en-US"/>
              <a:pPr>
                <a:defRPr/>
              </a:pPr>
              <a:t>2/11/2021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0FEF49-E1C4-4DEA-8054-E44EDADFEC8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29D49A-450F-42FF-BA03-C9E27AC75DF3}" type="datetimeFigureOut">
              <a:rPr lang="en-US"/>
              <a:pPr>
                <a:defRPr/>
              </a:pPr>
              <a:t>2/11/2021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524B9FB-F63B-4E5B-8970-27E0E8F4907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2DE15B-07C3-48D5-8272-ADD3BEFA3A77}" type="datetimeFigureOut">
              <a:rPr lang="en-US"/>
              <a:pPr>
                <a:defRPr/>
              </a:pPr>
              <a:t>2/11/2021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328748-B98E-4D8B-8A79-9BC6CA02095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2B38F5-8452-4CE4-A964-D2AFBA1B477A}" type="datetimeFigureOut">
              <a:rPr lang="en-US"/>
              <a:pPr>
                <a:defRPr/>
              </a:pPr>
              <a:t>2/11/2021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84ADED-F91B-4989-9D46-486FB540A6E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55D28D7-7C40-4FC2-83A0-AB037D589CF5}" type="datetimeFigureOut">
              <a:rPr lang="en-US"/>
              <a:pPr>
                <a:defRPr/>
              </a:pPr>
              <a:t>2/11/2021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53273F4-8EA9-4DF1-B825-00965E9C79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spis.l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socialines.paramos.skyrius@kaunas.l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algn="r"/>
            <a:r>
              <a:rPr lang="en-US" sz="3600" dirty="0" smtClean="0">
                <a:solidFill>
                  <a:schemeClr val="tx2">
                    <a:lumMod val="75000"/>
                  </a:schemeClr>
                </a:solidFill>
                <a:latin typeface="+mn-lt"/>
              </a:rPr>
              <a:t/>
            </a:r>
            <a:br>
              <a:rPr lang="en-US" sz="3600" dirty="0" smtClean="0">
                <a:solidFill>
                  <a:schemeClr val="tx2">
                    <a:lumMod val="75000"/>
                  </a:schemeClr>
                </a:solidFill>
                <a:latin typeface="+mn-lt"/>
              </a:rPr>
            </a:br>
            <a:r>
              <a:rPr lang="lt-LT" sz="2000" dirty="0" smtClean="0">
                <a:solidFill>
                  <a:schemeClr val="tx2">
                    <a:lumMod val="75000"/>
                  </a:schemeClr>
                </a:solidFill>
              </a:rPr>
              <a:t> </a:t>
            </a:r>
            <a:r>
              <a:rPr lang="lt-LT" sz="3200" dirty="0">
                <a:solidFill>
                  <a:schemeClr val="tx2">
                    <a:lumMod val="75000"/>
                  </a:schemeClr>
                </a:solidFill>
                <a:latin typeface="+mn-lt"/>
              </a:rPr>
              <a:t/>
            </a:r>
            <a:br>
              <a:rPr lang="lt-LT" sz="3200" dirty="0">
                <a:solidFill>
                  <a:schemeClr val="tx2">
                    <a:lumMod val="75000"/>
                  </a:schemeClr>
                </a:solidFill>
                <a:latin typeface="+mn-lt"/>
              </a:rPr>
            </a:br>
            <a:endParaRPr lang="en-US" sz="2800" dirty="0" smtClean="0">
              <a:solidFill>
                <a:schemeClr val="tx2">
                  <a:lumMod val="75000"/>
                </a:schemeClr>
              </a:solidFill>
              <a:latin typeface="+mn-lt"/>
            </a:endParaRPr>
          </a:p>
        </p:txBody>
      </p:sp>
      <p:sp>
        <p:nvSpPr>
          <p:cNvPr id="2" name="Antrinis pavadinimas 1"/>
          <p:cNvSpPr>
            <a:spLocks noGrp="1"/>
          </p:cNvSpPr>
          <p:nvPr>
            <p:ph type="subTitle" idx="1"/>
          </p:nvPr>
        </p:nvSpPr>
        <p:spPr>
          <a:xfrm>
            <a:off x="2339752" y="1903517"/>
            <a:ext cx="7272808" cy="3037651"/>
          </a:xfrm>
        </p:spPr>
        <p:txBody>
          <a:bodyPr/>
          <a:lstStyle/>
          <a:p>
            <a:endParaRPr lang="lt-LT" sz="4400" dirty="0" smtClean="0">
              <a:latin typeface="Times New Roman" panose="02020603050405020304" pitchFamily="18" charset="0"/>
              <a:cs typeface="Times New Roman" panose="02020603050405020304" pitchFamily="18" charset="0"/>
            </a:endParaRPr>
          </a:p>
          <a:p>
            <a:r>
              <a:rPr lang="lt-LT" sz="4400" b="1" dirty="0" smtClean="0">
                <a:solidFill>
                  <a:srgbClr val="00B050"/>
                </a:solidFill>
                <a:latin typeface="Times New Roman" panose="02020603050405020304" pitchFamily="18" charset="0"/>
                <a:cs typeface="Times New Roman" panose="02020603050405020304" pitchFamily="18" charset="0"/>
              </a:rPr>
              <a:t>SOCIALINĖ PARAMA MOKINIAMS </a:t>
            </a:r>
          </a:p>
          <a:p>
            <a:endParaRPr lang="lt-LT" sz="2000" dirty="0" smtClean="0"/>
          </a:p>
          <a:p>
            <a:endParaRPr lang="lt-L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z="3600" i="1" dirty="0" smtClean="0">
                <a:solidFill>
                  <a:srgbClr val="00B050"/>
                </a:solidFill>
                <a:latin typeface="Times New Roman" panose="02020603050405020304" pitchFamily="18" charset="0"/>
                <a:cs typeface="Times New Roman" panose="02020603050405020304" pitchFamily="18" charset="0"/>
              </a:rPr>
              <a:t>    </a:t>
            </a:r>
            <a:r>
              <a:rPr lang="lt-LT" sz="3600" b="1" i="1" dirty="0" smtClean="0">
                <a:solidFill>
                  <a:srgbClr val="00B050"/>
                </a:solidFill>
                <a:latin typeface="Times New Roman" panose="02020603050405020304" pitchFamily="18" charset="0"/>
                <a:cs typeface="Times New Roman" panose="02020603050405020304" pitchFamily="18" charset="0"/>
              </a:rPr>
              <a:t>Socialinė parama mokiniams nevertinant šeimos gaunamų pajamų</a:t>
            </a:r>
            <a:endParaRPr lang="lt-LT" sz="3600" b="1" i="1" dirty="0">
              <a:solidFill>
                <a:srgbClr val="00B050"/>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457200" y="1417638"/>
            <a:ext cx="8229600" cy="5539754"/>
          </a:xfrm>
        </p:spPr>
        <p:txBody>
          <a:bodyPr/>
          <a:lstStyle/>
          <a:p>
            <a:pPr marL="0" indent="0" algn="just">
              <a:buNone/>
            </a:pPr>
            <a:r>
              <a:rPr lang="lt-LT" sz="2100" dirty="0" smtClean="0">
                <a:latin typeface="Times New Roman" panose="02020603050405020304" pitchFamily="18" charset="0"/>
                <a:cs typeface="Times New Roman" panose="02020603050405020304" pitchFamily="18" charset="0"/>
              </a:rPr>
              <a:t>Nuo 2021 m. liepos 1 d. </a:t>
            </a:r>
            <a:r>
              <a:rPr lang="lt-LT" sz="2100" dirty="0">
                <a:latin typeface="Times New Roman" panose="02020603050405020304" pitchFamily="18" charset="0"/>
                <a:cs typeface="Times New Roman" panose="02020603050405020304" pitchFamily="18" charset="0"/>
              </a:rPr>
              <a:t>m</a:t>
            </a:r>
            <a:r>
              <a:rPr lang="lt-LT" sz="2100" dirty="0" smtClean="0">
                <a:latin typeface="Times New Roman" panose="02020603050405020304" pitchFamily="18" charset="0"/>
                <a:cs typeface="Times New Roman" panose="02020603050405020304" pitchFamily="18" charset="0"/>
              </a:rPr>
              <a:t>okiniai</a:t>
            </a:r>
            <a:r>
              <a:rPr lang="lt-LT" sz="2100" dirty="0">
                <a:latin typeface="Times New Roman" panose="02020603050405020304" pitchFamily="18" charset="0"/>
                <a:cs typeface="Times New Roman" panose="02020603050405020304" pitchFamily="18" charset="0"/>
              </a:rPr>
              <a:t>, kurie mokosi pagal priešmokyklinio ugdymo programą ar pagal pradinio ugdymo programą pirmoje </a:t>
            </a:r>
            <a:r>
              <a:rPr lang="lt-LT" sz="2100" dirty="0" smtClean="0">
                <a:latin typeface="Times New Roman" panose="02020603050405020304" pitchFamily="18" charset="0"/>
                <a:cs typeface="Times New Roman" panose="02020603050405020304" pitchFamily="18" charset="0"/>
              </a:rPr>
              <a:t>ir antroje klasėje turės teisę </a:t>
            </a:r>
            <a:r>
              <a:rPr lang="lt-LT" sz="2100" dirty="0">
                <a:latin typeface="Times New Roman" panose="02020603050405020304" pitchFamily="18" charset="0"/>
                <a:cs typeface="Times New Roman" panose="02020603050405020304" pitchFamily="18" charset="0"/>
              </a:rPr>
              <a:t>į </a:t>
            </a:r>
            <a:r>
              <a:rPr lang="lt-LT" sz="2100" b="1" dirty="0">
                <a:latin typeface="Times New Roman" panose="02020603050405020304" pitchFamily="18" charset="0"/>
                <a:cs typeface="Times New Roman" panose="02020603050405020304" pitchFamily="18" charset="0"/>
              </a:rPr>
              <a:t>nemokamus pietus nevertinant šeimos gaunamų </a:t>
            </a:r>
            <a:r>
              <a:rPr lang="lt-LT" sz="2100" b="1" dirty="0" smtClean="0">
                <a:latin typeface="Times New Roman" panose="02020603050405020304" pitchFamily="18" charset="0"/>
                <a:cs typeface="Times New Roman" panose="02020603050405020304" pitchFamily="18" charset="0"/>
              </a:rPr>
              <a:t>pajamų </a:t>
            </a:r>
            <a:r>
              <a:rPr lang="lt-LT" sz="2100" dirty="0" smtClean="0">
                <a:latin typeface="Times New Roman" panose="02020603050405020304" pitchFamily="18" charset="0"/>
                <a:cs typeface="Times New Roman" panose="02020603050405020304" pitchFamily="18" charset="0"/>
              </a:rPr>
              <a:t>(Lietuvos Respublikos socialinės paramos mokiniams įstatymas).</a:t>
            </a:r>
          </a:p>
          <a:p>
            <a:pPr marL="0" indent="0" algn="just">
              <a:buNone/>
            </a:pPr>
            <a:r>
              <a:rPr lang="lt-LT" sz="2100" dirty="0" smtClean="0">
                <a:latin typeface="Times New Roman" panose="02020603050405020304" pitchFamily="18" charset="0"/>
                <a:cs typeface="Times New Roman" panose="02020603050405020304" pitchFamily="18" charset="0"/>
              </a:rPr>
              <a:t>Nurodytiems mokiniams nemokami pietūs skiriami </a:t>
            </a:r>
            <a:r>
              <a:rPr lang="lt-LT" sz="2100" b="1" dirty="0" smtClean="0">
                <a:latin typeface="Times New Roman" panose="02020603050405020304" pitchFamily="18" charset="0"/>
                <a:cs typeface="Times New Roman" panose="02020603050405020304" pitchFamily="18" charset="0"/>
              </a:rPr>
              <a:t>be </a:t>
            </a:r>
            <a:r>
              <a:rPr lang="lt-LT" sz="2100" b="1" dirty="0">
                <a:latin typeface="Times New Roman" panose="02020603050405020304" pitchFamily="18" charset="0"/>
                <a:cs typeface="Times New Roman" panose="02020603050405020304" pitchFamily="18" charset="0"/>
              </a:rPr>
              <a:t>atskiro </a:t>
            </a:r>
            <a:r>
              <a:rPr lang="lt-LT" sz="2100" dirty="0" smtClean="0">
                <a:latin typeface="Times New Roman" panose="02020603050405020304" pitchFamily="18" charset="0"/>
                <a:cs typeface="Times New Roman" panose="02020603050405020304" pitchFamily="18" charset="0"/>
              </a:rPr>
              <a:t>vieno iš mokinio tėvų, globėjų ar kitų bendrai gyvenančių pilnamečių asmenų </a:t>
            </a:r>
            <a:r>
              <a:rPr lang="lt-LT" sz="2100" b="1" dirty="0" smtClean="0">
                <a:latin typeface="Times New Roman" panose="02020603050405020304" pitchFamily="18" charset="0"/>
                <a:cs typeface="Times New Roman" panose="02020603050405020304" pitchFamily="18" charset="0"/>
              </a:rPr>
              <a:t>kreipimos</a:t>
            </a:r>
            <a:r>
              <a:rPr lang="lt-LT" sz="2100" dirty="0" smtClean="0">
                <a:latin typeface="Times New Roman" panose="02020603050405020304" pitchFamily="18" charset="0"/>
                <a:cs typeface="Times New Roman" panose="02020603050405020304" pitchFamily="18" charset="0"/>
              </a:rPr>
              <a:t>i. </a:t>
            </a:r>
          </a:p>
          <a:p>
            <a:pPr marL="0" indent="0" algn="just">
              <a:buNone/>
            </a:pPr>
            <a:r>
              <a:rPr lang="lt-LT" sz="2100" b="1" i="1" dirty="0" smtClean="0">
                <a:latin typeface="Times New Roman" panose="02020603050405020304" pitchFamily="18" charset="0"/>
                <a:cs typeface="Times New Roman" panose="02020603050405020304" pitchFamily="18" charset="0"/>
              </a:rPr>
              <a:t>Ugdymo įstaigos iki 2021-08-20 turės sudaryti, patvirtinti ir pateikti  mokinių sąrašus Socialinės paramos skyriui. </a:t>
            </a:r>
            <a:r>
              <a:rPr lang="lt-LT" sz="2100" dirty="0" smtClean="0">
                <a:latin typeface="Times New Roman" panose="02020603050405020304" pitchFamily="18" charset="0"/>
                <a:cs typeface="Times New Roman" panose="02020603050405020304" pitchFamily="18" charset="0"/>
              </a:rPr>
              <a:t>Mokyklos administracija mokinių sąraše </a:t>
            </a:r>
            <a:r>
              <a:rPr lang="lt-LT" sz="2100" i="1" dirty="0" smtClean="0">
                <a:latin typeface="Times New Roman" panose="02020603050405020304" pitchFamily="18" charset="0"/>
                <a:cs typeface="Times New Roman" panose="02020603050405020304" pitchFamily="18" charset="0"/>
              </a:rPr>
              <a:t>nurodo mokinių duomenis: vardą, pavardę, asmens kodą (jeigu nėra asmens kodo, - gimimo datą), gyvenamosios vietos adresą. </a:t>
            </a:r>
            <a:r>
              <a:rPr lang="lt-LT" sz="2000" dirty="0">
                <a:latin typeface="Times New Roman" panose="02020603050405020304" pitchFamily="18" charset="0"/>
                <a:cs typeface="Times New Roman" panose="02020603050405020304" pitchFamily="18" charset="0"/>
              </a:rPr>
              <a:t>J</a:t>
            </a:r>
            <a:r>
              <a:rPr lang="lt-LT" sz="2000" dirty="0" smtClean="0">
                <a:latin typeface="Times New Roman" panose="02020603050405020304" pitchFamily="18" charset="0"/>
                <a:cs typeface="Times New Roman" panose="02020603050405020304" pitchFamily="18" charset="0"/>
              </a:rPr>
              <a:t>eigu </a:t>
            </a:r>
            <a:r>
              <a:rPr lang="lt-LT" sz="2000" dirty="0">
                <a:latin typeface="Times New Roman" panose="02020603050405020304" pitchFamily="18" charset="0"/>
                <a:cs typeface="Times New Roman" panose="02020603050405020304" pitchFamily="18" charset="0"/>
              </a:rPr>
              <a:t>šios paramos poreikio nėra, vienas iš mokinio tėvų, globėjų ar kitų bendrai gyvenančių pilnamečių asmenų gali informuoti </a:t>
            </a:r>
            <a:r>
              <a:rPr lang="lt-LT" sz="2000" dirty="0" smtClean="0">
                <a:latin typeface="Times New Roman" panose="02020603050405020304" pitchFamily="18" charset="0"/>
                <a:cs typeface="Times New Roman" panose="02020603050405020304" pitchFamily="18" charset="0"/>
              </a:rPr>
              <a:t>mokyklos</a:t>
            </a:r>
            <a:r>
              <a:rPr lang="lt-LT" sz="2000" dirty="0">
                <a:latin typeface="Times New Roman" panose="02020603050405020304" pitchFamily="18" charset="0"/>
                <a:cs typeface="Times New Roman" panose="02020603050405020304" pitchFamily="18" charset="0"/>
              </a:rPr>
              <a:t>, kurioje mokinys mokosi, administraciją apie šios paramos </a:t>
            </a:r>
            <a:r>
              <a:rPr lang="lt-LT" sz="2000" dirty="0" smtClean="0">
                <a:latin typeface="Times New Roman" panose="02020603050405020304" pitchFamily="18" charset="0"/>
                <a:cs typeface="Times New Roman" panose="02020603050405020304" pitchFamily="18" charset="0"/>
              </a:rPr>
              <a:t>atsisakymą.</a:t>
            </a:r>
            <a:endParaRPr lang="lt-LT"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999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179512" y="274638"/>
            <a:ext cx="8507288" cy="1143000"/>
          </a:xfrm>
        </p:spPr>
        <p:txBody>
          <a:bodyPr/>
          <a:lstStyle/>
          <a:p>
            <a:r>
              <a:rPr lang="lt-LT" sz="3600" i="1" dirty="0" smtClean="0">
                <a:solidFill>
                  <a:srgbClr val="00B050"/>
                </a:solidFill>
                <a:latin typeface="Times New Roman" panose="02020603050405020304" pitchFamily="18" charset="0"/>
                <a:cs typeface="Times New Roman" panose="02020603050405020304" pitchFamily="18" charset="0"/>
              </a:rPr>
              <a:t>    </a:t>
            </a:r>
            <a:r>
              <a:rPr lang="lt-LT" sz="3600" b="1" i="1" dirty="0" smtClean="0">
                <a:solidFill>
                  <a:srgbClr val="00B050"/>
                </a:solidFill>
                <a:latin typeface="Times New Roman" panose="02020603050405020304" pitchFamily="18" charset="0"/>
                <a:cs typeface="Times New Roman" panose="02020603050405020304" pitchFamily="18" charset="0"/>
              </a:rPr>
              <a:t>Socialinė parama mokiniams vertinant šeimos gaunamas pajamas</a:t>
            </a:r>
            <a:endParaRPr lang="lt-LT" sz="3600" b="1" i="1" dirty="0">
              <a:solidFill>
                <a:srgbClr val="00B050"/>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457200" y="1600200"/>
            <a:ext cx="8229600" cy="4925144"/>
          </a:xfrm>
        </p:spPr>
        <p:txBody>
          <a:bodyPr/>
          <a:lstStyle/>
          <a:p>
            <a:pPr marL="0" indent="0" algn="just">
              <a:buNone/>
            </a:pPr>
            <a:r>
              <a:rPr lang="lt-LT" sz="2400" dirty="0">
                <a:latin typeface="Times New Roman" panose="02020603050405020304" pitchFamily="18" charset="0"/>
                <a:cs typeface="Times New Roman" panose="02020603050405020304" pitchFamily="18" charset="0"/>
              </a:rPr>
              <a:t>Mokiniai turi teisę į </a:t>
            </a:r>
            <a:r>
              <a:rPr lang="lt-LT"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nemokamus pietus ir į paramą mokinio reikmenims įsigyti</a:t>
            </a:r>
            <a:r>
              <a:rPr lang="lt-LT" sz="2400" dirty="0">
                <a:latin typeface="Times New Roman" panose="02020603050405020304" pitchFamily="18" charset="0"/>
                <a:cs typeface="Times New Roman" panose="02020603050405020304" pitchFamily="18" charset="0"/>
              </a:rPr>
              <a:t>, jeigu vidutinės pajamos vienam iš bendrai gyvenančių asmenų ar </a:t>
            </a:r>
            <a:r>
              <a:rPr lang="lt-LT" sz="2400" dirty="0" smtClean="0">
                <a:latin typeface="Times New Roman" panose="02020603050405020304" pitchFamily="18" charset="0"/>
                <a:cs typeface="Times New Roman" panose="02020603050405020304" pitchFamily="18" charset="0"/>
              </a:rPr>
              <a:t>vienam gyvenančiam asmeniui per </a:t>
            </a:r>
            <a:r>
              <a:rPr lang="lt-LT" sz="2400" dirty="0">
                <a:latin typeface="Times New Roman" panose="02020603050405020304" pitchFamily="18" charset="0"/>
                <a:cs typeface="Times New Roman" panose="02020603050405020304" pitchFamily="18" charset="0"/>
              </a:rPr>
              <a:t>mėnesį yra mažesnės kaip 1,5 valstybės remiamų pajamų  (toliau – VRP) dydžio </a:t>
            </a:r>
            <a:r>
              <a:rPr lang="lt-LT" sz="2400" dirty="0" smtClean="0">
                <a:latin typeface="Times New Roman" panose="02020603050405020304" pitchFamily="18" charset="0"/>
                <a:cs typeface="Times New Roman" panose="02020603050405020304" pitchFamily="18" charset="0"/>
              </a:rPr>
              <a:t>(</a:t>
            </a:r>
            <a:r>
              <a:rPr lang="lt-LT" sz="2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192</a:t>
            </a:r>
            <a:r>
              <a:rPr lang="lt-LT"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Eur</a:t>
            </a:r>
            <a:r>
              <a:rPr lang="lt-LT" sz="2400" dirty="0" smtClean="0">
                <a:latin typeface="Times New Roman" panose="02020603050405020304" pitchFamily="18" charset="0"/>
                <a:cs typeface="Times New Roman" panose="02020603050405020304" pitchFamily="18" charset="0"/>
              </a:rPr>
              <a:t>) * 1 VRP-128 </a:t>
            </a:r>
            <a:r>
              <a:rPr lang="lt-LT" sz="2400" dirty="0" err="1" smtClean="0">
                <a:latin typeface="Times New Roman" panose="02020603050405020304" pitchFamily="18" charset="0"/>
                <a:cs typeface="Times New Roman" panose="02020603050405020304" pitchFamily="18" charset="0"/>
              </a:rPr>
              <a:t>Eur</a:t>
            </a:r>
            <a:r>
              <a:rPr lang="lt-LT" sz="2400" dirty="0" smtClean="0">
                <a:latin typeface="Times New Roman" panose="02020603050405020304" pitchFamily="18" charset="0"/>
                <a:cs typeface="Times New Roman" panose="02020603050405020304" pitchFamily="18" charset="0"/>
              </a:rPr>
              <a:t>.</a:t>
            </a:r>
          </a:p>
          <a:p>
            <a:pPr marL="0" indent="0" algn="just">
              <a:buNone/>
            </a:pPr>
            <a:r>
              <a:rPr lang="lt-LT" sz="2400" dirty="0" smtClean="0">
                <a:latin typeface="Times New Roman" panose="02020603050405020304" pitchFamily="18" charset="0"/>
                <a:cs typeface="Times New Roman" panose="02020603050405020304" pitchFamily="18" charset="0"/>
              </a:rPr>
              <a:t>Mokiniai turi teisę į nemokamus pietus ir paramą mokinio reikmenims įsigyti, jeigu vidutinės pajamos vienam asmeniui per mėnesį yra mažesnės kaip 2 VRP dydžiai </a:t>
            </a:r>
            <a:r>
              <a:rPr lang="lt-LT" sz="2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(256 </a:t>
            </a:r>
            <a:r>
              <a:rPr lang="lt-LT" sz="240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Eur</a:t>
            </a:r>
            <a:r>
              <a:rPr lang="lt-LT" sz="2400" dirty="0" smtClean="0">
                <a:latin typeface="Times New Roman" panose="02020603050405020304" pitchFamily="18" charset="0"/>
                <a:cs typeface="Times New Roman" panose="02020603050405020304" pitchFamily="18" charset="0"/>
              </a:rPr>
              <a:t>), atsižvelgiant į šeimos gyvenimo sąlygas šiais atvejais: </a:t>
            </a:r>
            <a:r>
              <a:rPr lang="lt-LT" sz="2400" i="1" dirty="0" smtClean="0">
                <a:latin typeface="Times New Roman" panose="02020603050405020304" pitchFamily="18" charset="0"/>
                <a:cs typeface="Times New Roman" panose="02020603050405020304" pitchFamily="18" charset="0"/>
              </a:rPr>
              <a:t>ligos, nelaimingo atsitikimo, netekus maitintojo, kai motina ar tėvas vieni augina vaiką (vaikus), kai šeima augina tris ir daugiau vaikų ar bent </a:t>
            </a:r>
            <a:r>
              <a:rPr lang="lt-LT" sz="2400" i="1" dirty="0">
                <a:latin typeface="Times New Roman" panose="02020603050405020304" pitchFamily="18" charset="0"/>
                <a:cs typeface="Times New Roman" panose="02020603050405020304" pitchFamily="18" charset="0"/>
              </a:rPr>
              <a:t>vienas iš bendrai gyvenančių asmenų ar vienas gyvenantis asmuo yra neįgalus.</a:t>
            </a:r>
            <a:endParaRPr lang="lt-LT" sz="2400" i="1" dirty="0" smtClean="0">
              <a:latin typeface="Times New Roman" panose="02020603050405020304" pitchFamily="18" charset="0"/>
              <a:cs typeface="Times New Roman" panose="02020603050405020304" pitchFamily="18" charset="0"/>
            </a:endParaRPr>
          </a:p>
          <a:p>
            <a:pPr marL="0" indent="0" algn="just">
              <a:buNone/>
            </a:pPr>
            <a:endParaRPr lang="lt-LT" sz="21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5895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1417638"/>
            <a:ext cx="8229600" cy="5035698"/>
          </a:xfrm>
        </p:spPr>
        <p:txBody>
          <a:bodyPr/>
          <a:lstStyle/>
          <a:p>
            <a:pPr marL="0" indent="0" algn="just">
              <a:buNone/>
            </a:pPr>
            <a:r>
              <a:rPr lang="lt-LT" sz="2500" dirty="0" smtClean="0">
                <a:solidFill>
                  <a:srgbClr val="444444"/>
                </a:solidFill>
                <a:latin typeface="Times New Roman" panose="02020603050405020304" pitchFamily="18" charset="0"/>
                <a:cs typeface="Times New Roman" panose="02020603050405020304" pitchFamily="18" charset="0"/>
              </a:rPr>
              <a:t>Kad </a:t>
            </a:r>
            <a:r>
              <a:rPr lang="lt-LT" sz="2500" dirty="0">
                <a:solidFill>
                  <a:srgbClr val="444444"/>
                </a:solidFill>
                <a:latin typeface="Times New Roman" panose="02020603050405020304" pitchFamily="18" charset="0"/>
                <a:cs typeface="Times New Roman" panose="02020603050405020304" pitchFamily="18" charset="0"/>
              </a:rPr>
              <a:t>mokinys </a:t>
            </a:r>
            <a:r>
              <a:rPr lang="lt-LT" sz="2500" dirty="0" smtClean="0">
                <a:solidFill>
                  <a:srgbClr val="444444"/>
                </a:solidFill>
                <a:latin typeface="Times New Roman" panose="02020603050405020304" pitchFamily="18" charset="0"/>
                <a:cs typeface="Times New Roman" panose="02020603050405020304" pitchFamily="18" charset="0"/>
              </a:rPr>
              <a:t>prasidėjus mokslo metams gautų </a:t>
            </a:r>
            <a:r>
              <a:rPr lang="lt-LT" sz="2500" dirty="0">
                <a:solidFill>
                  <a:srgbClr val="444444"/>
                </a:solidFill>
                <a:latin typeface="Times New Roman" panose="02020603050405020304" pitchFamily="18" charset="0"/>
                <a:cs typeface="Times New Roman" panose="02020603050405020304" pitchFamily="18" charset="0"/>
              </a:rPr>
              <a:t>nemokamą maitinimą </a:t>
            </a:r>
            <a:r>
              <a:rPr lang="lt-LT" sz="2500" dirty="0" smtClean="0">
                <a:solidFill>
                  <a:srgbClr val="444444"/>
                </a:solidFill>
                <a:latin typeface="Times New Roman" panose="02020603050405020304" pitchFamily="18" charset="0"/>
                <a:cs typeface="Times New Roman" panose="02020603050405020304" pitchFamily="18" charset="0"/>
              </a:rPr>
              <a:t>mokykloje ir </a:t>
            </a:r>
            <a:r>
              <a:rPr lang="lt-LT" sz="2500" dirty="0">
                <a:solidFill>
                  <a:srgbClr val="444444"/>
                </a:solidFill>
                <a:latin typeface="Times New Roman" panose="02020603050405020304" pitchFamily="18" charset="0"/>
                <a:cs typeface="Times New Roman" panose="02020603050405020304" pitchFamily="18" charset="0"/>
              </a:rPr>
              <a:t>paramą mokinio reikmenims </a:t>
            </a:r>
            <a:r>
              <a:rPr lang="lt-LT" sz="2500" dirty="0" smtClean="0">
                <a:solidFill>
                  <a:srgbClr val="444444"/>
                </a:solidFill>
                <a:latin typeface="Times New Roman" panose="02020603050405020304" pitchFamily="18" charset="0"/>
                <a:cs typeface="Times New Roman" panose="02020603050405020304" pitchFamily="18" charset="0"/>
              </a:rPr>
              <a:t>įsigyti, pareiškėjas prašymą gali pateikti</a:t>
            </a:r>
            <a:r>
              <a:rPr lang="lt-LT" sz="2500" dirty="0">
                <a:solidFill>
                  <a:srgbClr val="444444"/>
                </a:solidFill>
                <a:latin typeface="Times New Roman" panose="02020603050405020304" pitchFamily="18" charset="0"/>
                <a:cs typeface="Times New Roman" panose="02020603050405020304" pitchFamily="18" charset="0"/>
              </a:rPr>
              <a:t> </a:t>
            </a:r>
            <a:r>
              <a:rPr lang="lt-LT" sz="2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nuo kalendorinių metų liepos 1 dienos</a:t>
            </a:r>
            <a:r>
              <a:rPr lang="lt-LT" sz="25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t-LT" sz="2500" dirty="0">
                <a:solidFill>
                  <a:srgbClr val="444444"/>
                </a:solidFill>
                <a:latin typeface="Times New Roman" panose="02020603050405020304" pitchFamily="18" charset="0"/>
                <a:cs typeface="Times New Roman" panose="02020603050405020304" pitchFamily="18" charset="0"/>
              </a:rPr>
              <a:t>Dėl paramos mokinio reikmenims įsigyti </a:t>
            </a:r>
            <a:r>
              <a:rPr lang="lt-LT" sz="2500" dirty="0" smtClean="0">
                <a:solidFill>
                  <a:srgbClr val="444444"/>
                </a:solidFill>
                <a:latin typeface="Times New Roman" panose="02020603050405020304" pitchFamily="18" charset="0"/>
                <a:cs typeface="Times New Roman" panose="02020603050405020304" pitchFamily="18" charset="0"/>
              </a:rPr>
              <a:t>prašymą pareiškėjas </a:t>
            </a:r>
            <a:r>
              <a:rPr lang="lt-LT" sz="2500" dirty="0">
                <a:solidFill>
                  <a:srgbClr val="444444"/>
                </a:solidFill>
                <a:latin typeface="Times New Roman" panose="02020603050405020304" pitchFamily="18" charset="0"/>
                <a:cs typeface="Times New Roman" panose="02020603050405020304" pitchFamily="18" charset="0"/>
              </a:rPr>
              <a:t>gali </a:t>
            </a:r>
            <a:r>
              <a:rPr lang="lt-LT" sz="2500" dirty="0" smtClean="0">
                <a:solidFill>
                  <a:srgbClr val="444444"/>
                </a:solidFill>
                <a:latin typeface="Times New Roman" panose="02020603050405020304" pitchFamily="18" charset="0"/>
                <a:cs typeface="Times New Roman" panose="02020603050405020304" pitchFamily="18" charset="0"/>
              </a:rPr>
              <a:t>pateikti </a:t>
            </a:r>
            <a:r>
              <a:rPr lang="lt-LT" sz="25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iki </a:t>
            </a:r>
            <a:r>
              <a:rPr lang="lt-LT" sz="2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kalendorinių metų spalio 5 dienos</a:t>
            </a:r>
            <a:r>
              <a:rPr lang="lt-LT" sz="25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lt-LT" sz="2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lt-LT" sz="2400" dirty="0" smtClean="0">
                <a:latin typeface="Times New Roman" panose="02020603050405020304" pitchFamily="18" charset="0"/>
                <a:cs typeface="Times New Roman" panose="02020603050405020304" pitchFamily="18" charset="0"/>
              </a:rPr>
              <a:t>Prašymus galima pateikti elektroniniu būdu per Socialinės paramos šeimai informacinę sistemą (SPIS) adresu </a:t>
            </a:r>
            <a:r>
              <a:rPr lang="lt-LT" sz="2400" b="1" dirty="0" smtClean="0">
                <a:latin typeface="Times New Roman" panose="02020603050405020304" pitchFamily="18" charset="0"/>
                <a:cs typeface="Times New Roman" panose="02020603050405020304" pitchFamily="18" charset="0"/>
                <a:hlinkClick r:id="rId4"/>
              </a:rPr>
              <a:t>www.spis.lt</a:t>
            </a:r>
            <a:r>
              <a:rPr lang="lt-LT" sz="2400" dirty="0" smtClean="0">
                <a:latin typeface="Times New Roman" panose="02020603050405020304" pitchFamily="18" charset="0"/>
                <a:cs typeface="Times New Roman" panose="02020603050405020304" pitchFamily="18" charset="0"/>
              </a:rPr>
              <a:t>, atsiųsti paštu ar kreiptis į savivaldybės, </a:t>
            </a:r>
            <a:r>
              <a:rPr lang="lt-LT" sz="2400" dirty="0">
                <a:latin typeface="Times New Roman" panose="02020603050405020304" pitchFamily="18" charset="0"/>
                <a:cs typeface="Times New Roman" panose="02020603050405020304" pitchFamily="18" charset="0"/>
              </a:rPr>
              <a:t>kurios teritorijoje deklaruoja gyvenamąją vietą </a:t>
            </a:r>
            <a:r>
              <a:rPr lang="lt-LT" sz="2400" dirty="0" smtClean="0">
                <a:latin typeface="Times New Roman" panose="02020603050405020304" pitchFamily="18" charset="0"/>
                <a:cs typeface="Times New Roman" panose="02020603050405020304" pitchFamily="18" charset="0"/>
              </a:rPr>
              <a:t>administraciją. Kauno miesto savivaldybėje asmenys prašymus dėl socialinės paramos mokiniams skyrimo gali pateikti seniūnijoje dirbantiems Socialinės paramos skyriaus specialistams. </a:t>
            </a:r>
            <a:endParaRPr lang="lt-LT" sz="2400" dirty="0">
              <a:latin typeface="Times New Roman" panose="02020603050405020304" pitchFamily="18" charset="0"/>
              <a:cs typeface="Times New Roman" panose="02020603050405020304" pitchFamily="18" charset="0"/>
            </a:endParaRPr>
          </a:p>
        </p:txBody>
      </p:sp>
      <p:sp>
        <p:nvSpPr>
          <p:cNvPr id="5" name="Pavadinimas 4"/>
          <p:cNvSpPr>
            <a:spLocks noGrp="1"/>
          </p:cNvSpPr>
          <p:nvPr>
            <p:ph type="title"/>
          </p:nvPr>
        </p:nvSpPr>
        <p:spPr/>
        <p:txBody>
          <a:bodyPr/>
          <a:lstStyle/>
          <a:p>
            <a:r>
              <a:rPr lang="lt-LT" sz="3600" b="1" i="1" dirty="0">
                <a:solidFill>
                  <a:srgbClr val="00B050"/>
                </a:solidFill>
                <a:latin typeface="Times New Roman" panose="02020603050405020304" pitchFamily="18" charset="0"/>
                <a:cs typeface="Times New Roman" panose="02020603050405020304" pitchFamily="18" charset="0"/>
              </a:rPr>
              <a:t>Kada ir kur </a:t>
            </a:r>
            <a:r>
              <a:rPr lang="lt-LT" sz="3600" b="1" i="1" dirty="0" smtClean="0">
                <a:solidFill>
                  <a:srgbClr val="00B050"/>
                </a:solidFill>
                <a:latin typeface="Times New Roman" panose="02020603050405020304" pitchFamily="18" charset="0"/>
                <a:cs typeface="Times New Roman" panose="02020603050405020304" pitchFamily="18" charset="0"/>
              </a:rPr>
              <a:t>kreiptis dėl socialinės paramos </a:t>
            </a:r>
            <a:r>
              <a:rPr lang="lt-LT" sz="3600" b="1" i="1" smtClean="0">
                <a:solidFill>
                  <a:srgbClr val="00B050"/>
                </a:solidFill>
                <a:latin typeface="Times New Roman" panose="02020603050405020304" pitchFamily="18" charset="0"/>
                <a:cs typeface="Times New Roman" panose="02020603050405020304" pitchFamily="18" charset="0"/>
              </a:rPr>
              <a:t>mokiniams skyrimo?</a:t>
            </a:r>
            <a:endParaRPr lang="lt-LT" sz="3600" dirty="0"/>
          </a:p>
        </p:txBody>
      </p:sp>
    </p:spTree>
    <p:extLst>
      <p:ext uri="{BB962C8B-B14F-4D97-AF65-F5344CB8AC3E}">
        <p14:creationId xmlns:p14="http://schemas.microsoft.com/office/powerpoint/2010/main" val="2947189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437946" y="0"/>
            <a:ext cx="8229600" cy="1628800"/>
          </a:xfrm>
        </p:spPr>
        <p:txBody>
          <a:bodyPr/>
          <a:lstStyle/>
          <a:p>
            <a:r>
              <a:rPr lang="lt-LT" sz="2800" i="1" dirty="0" smtClean="0">
                <a:solidFill>
                  <a:srgbClr val="00B050"/>
                </a:solidFill>
                <a:latin typeface="Times New Roman" panose="02020603050405020304" pitchFamily="18" charset="0"/>
                <a:cs typeface="Times New Roman" panose="02020603050405020304" pitchFamily="18" charset="0"/>
              </a:rPr>
              <a:t>    </a:t>
            </a:r>
            <a:r>
              <a:rPr lang="lt-LT" sz="3600" i="1" dirty="0" smtClean="0">
                <a:solidFill>
                  <a:srgbClr val="00B050"/>
                </a:solidFill>
                <a:latin typeface="Times New Roman" panose="02020603050405020304" pitchFamily="18" charset="0"/>
                <a:cs typeface="Times New Roman" panose="02020603050405020304" pitchFamily="18" charset="0"/>
              </a:rPr>
              <a:t>S</a:t>
            </a:r>
            <a:r>
              <a:rPr lang="lt-LT" sz="3600" b="1" i="1" dirty="0" smtClean="0">
                <a:solidFill>
                  <a:srgbClr val="00B050"/>
                </a:solidFill>
                <a:latin typeface="Times New Roman" panose="02020603050405020304" pitchFamily="18" charset="0"/>
                <a:cs typeface="Times New Roman" panose="02020603050405020304" pitchFamily="18" charset="0"/>
              </a:rPr>
              <a:t>ocialinės paramos mokiniams teikimas mokiniui pakeitus mokyklą</a:t>
            </a:r>
            <a:endParaRPr lang="lt-LT" sz="3600" i="1" dirty="0">
              <a:solidFill>
                <a:srgbClr val="00B050"/>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457200" y="1628800"/>
            <a:ext cx="8229600" cy="4464496"/>
          </a:xfrm>
        </p:spPr>
        <p:txBody>
          <a:bodyPr/>
          <a:lstStyle/>
          <a:p>
            <a:pPr marL="0" indent="0" algn="just">
              <a:buNone/>
            </a:pPr>
            <a:r>
              <a:rPr lang="lt-LT" sz="2400">
                <a:latin typeface="Times New Roman" panose="02020603050405020304" pitchFamily="18" charset="0"/>
                <a:cs typeface="Times New Roman" panose="02020603050405020304" pitchFamily="18" charset="0"/>
              </a:rPr>
              <a:t>M</a:t>
            </a:r>
            <a:r>
              <a:rPr lang="lt-LT" sz="2400" smtClean="0">
                <a:latin typeface="Times New Roman" panose="02020603050405020304" pitchFamily="18" charset="0"/>
                <a:cs typeface="Times New Roman" panose="02020603050405020304" pitchFamily="18" charset="0"/>
              </a:rPr>
              <a:t>okiniui </a:t>
            </a:r>
            <a:r>
              <a:rPr lang="lt-LT" sz="2400" dirty="0" smtClean="0">
                <a:latin typeface="Times New Roman" panose="02020603050405020304" pitchFamily="18" charset="0"/>
                <a:cs typeface="Times New Roman" panose="02020603050405020304" pitchFamily="18" charset="0"/>
              </a:rPr>
              <a:t>pakeitus mokyklą, ankstesnės mokyklos administracija naujos mokyklos administracijai ne vėliau kaip kitą darbo dieną  po mokyklos pakeitimo dienos pateikia laisvos formos pažymą apie mokinio teisę gauti nemokamą maitinimą ir informuoja Socialinės paramos skyrių (elektroniniu paštu </a:t>
            </a:r>
            <a:r>
              <a:rPr lang="lt-LT" sz="2400" dirty="0" err="1" smtClean="0">
                <a:latin typeface="Times New Roman" panose="02020603050405020304" pitchFamily="18" charset="0"/>
                <a:cs typeface="Times New Roman" panose="02020603050405020304" pitchFamily="18" charset="0"/>
                <a:hlinkClick r:id="rId4"/>
              </a:rPr>
              <a:t>socialines.paramos.skyrius@kaunas.lt</a:t>
            </a:r>
            <a:r>
              <a:rPr lang="lt-LT" sz="2400" dirty="0" smtClean="0">
                <a:latin typeface="Times New Roman" panose="02020603050405020304" pitchFamily="18" charset="0"/>
                <a:cs typeface="Times New Roman" panose="02020603050405020304" pitchFamily="18" charset="0"/>
              </a:rPr>
              <a:t>) apie tai, kad mokinys pakeitė mokyklą (informuojant nurodomas mokinio vardas, pavardė, asmens kodas (jeigu nėra asmens kodo, - gimimo data), </a:t>
            </a:r>
            <a:r>
              <a:rPr lang="lt-LT" sz="2400" dirty="0" smtClean="0">
                <a:solidFill>
                  <a:srgbClr val="FF0000"/>
                </a:solidFill>
                <a:latin typeface="Times New Roman" panose="02020603050405020304" pitchFamily="18" charset="0"/>
                <a:cs typeface="Times New Roman" panose="02020603050405020304" pitchFamily="18" charset="0"/>
              </a:rPr>
              <a:t>naujos mokyklos pavadinimas ir data, nuo kurios mokinys pakeitė mokyklą). </a:t>
            </a:r>
            <a:r>
              <a:rPr lang="lt-LT" sz="2400" dirty="0" smtClean="0">
                <a:latin typeface="Times New Roman" panose="02020603050405020304" pitchFamily="18" charset="0"/>
                <a:cs typeface="Times New Roman" panose="02020603050405020304" pitchFamily="18" charset="0"/>
              </a:rPr>
              <a:t>Mokiniui nemokamas maitinimas naujojoje mokykloje pradedamas teikti nuo kitos darbo dienos po tai, kai pažyma buvo gauta mokykloje.</a:t>
            </a:r>
            <a:endParaRPr lang="lt-L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532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z="2500" i="1" dirty="0">
                <a:solidFill>
                  <a:srgbClr val="00B050"/>
                </a:solidFill>
                <a:latin typeface="Times New Roman" panose="02020603050405020304" pitchFamily="18" charset="0"/>
                <a:cs typeface="Times New Roman" panose="02020603050405020304" pitchFamily="18" charset="0"/>
              </a:rPr>
              <a:t> </a:t>
            </a:r>
            <a:r>
              <a:rPr lang="lt-LT" sz="2500" i="1" dirty="0" smtClean="0">
                <a:solidFill>
                  <a:srgbClr val="00B050"/>
                </a:solidFill>
                <a:latin typeface="Times New Roman" panose="02020603050405020304" pitchFamily="18" charset="0"/>
                <a:cs typeface="Times New Roman" panose="02020603050405020304" pitchFamily="18" charset="0"/>
              </a:rPr>
              <a:t>  </a:t>
            </a:r>
            <a:r>
              <a:rPr lang="lt-LT" sz="2500" b="1" i="1" dirty="0">
                <a:solidFill>
                  <a:srgbClr val="00B050"/>
                </a:solidFill>
                <a:latin typeface="Times New Roman" panose="02020603050405020304" pitchFamily="18" charset="0"/>
                <a:cs typeface="Times New Roman" panose="02020603050405020304" pitchFamily="18" charset="0"/>
              </a:rPr>
              <a:t>2020 METŲ MOKINIŲ NEMOKAMO MAITINIMO </a:t>
            </a:r>
            <a:r>
              <a:rPr lang="lt-LT" sz="2500" b="1" i="1" dirty="0" smtClean="0">
                <a:solidFill>
                  <a:srgbClr val="00B050"/>
                </a:solidFill>
                <a:latin typeface="Times New Roman" panose="02020603050405020304" pitchFamily="18" charset="0"/>
                <a:cs typeface="Times New Roman" panose="02020603050405020304" pitchFamily="18" charset="0"/>
              </a:rPr>
              <a:t>ATASKAITA KAUNO M. </a:t>
            </a:r>
            <a:r>
              <a:rPr lang="lt-LT" sz="2500" b="1" i="1" smtClean="0">
                <a:solidFill>
                  <a:srgbClr val="00B050"/>
                </a:solidFill>
                <a:latin typeface="Times New Roman" panose="02020603050405020304" pitchFamily="18" charset="0"/>
                <a:cs typeface="Times New Roman" panose="02020603050405020304" pitchFamily="18" charset="0"/>
              </a:rPr>
              <a:t>SAVIVALDYBĖJE</a:t>
            </a:r>
            <a:endParaRPr lang="lt-LT" sz="2500" i="1" dirty="0">
              <a:solidFill>
                <a:srgbClr val="00B050"/>
              </a:solidFill>
              <a:latin typeface="Times New Roman" panose="02020603050405020304" pitchFamily="18" charset="0"/>
              <a:cs typeface="Times New Roman" panose="02020603050405020304" pitchFamily="18" charset="0"/>
            </a:endParaRPr>
          </a:p>
        </p:txBody>
      </p:sp>
      <p:pic>
        <p:nvPicPr>
          <p:cNvPr id="14" name="Turinio vietos rezervavimo ženklas 13"/>
          <p:cNvPicPr>
            <a:picLocks noGrp="1" noChangeAspect="1"/>
          </p:cNvPicPr>
          <p:nvPr>
            <p:ph idx="1"/>
          </p:nvPr>
        </p:nvPicPr>
        <p:blipFill>
          <a:blip r:embed="rId4"/>
          <a:stretch>
            <a:fillRect/>
          </a:stretch>
        </p:blipFill>
        <p:spPr>
          <a:xfrm>
            <a:off x="909121" y="1772816"/>
            <a:ext cx="7325757" cy="3328542"/>
          </a:xfrm>
          <a:prstGeom prst="rect">
            <a:avLst/>
          </a:prstGeom>
        </p:spPr>
      </p:pic>
    </p:spTree>
    <p:extLst>
      <p:ext uri="{BB962C8B-B14F-4D97-AF65-F5344CB8AC3E}">
        <p14:creationId xmlns:p14="http://schemas.microsoft.com/office/powerpoint/2010/main" val="2725560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8"/>
            <a:ext cx="8229600" cy="1498178"/>
          </a:xfrm>
        </p:spPr>
        <p:txBody>
          <a:bodyPr/>
          <a:lstStyle/>
          <a:p>
            <a:r>
              <a:rPr lang="lt-LT" sz="2500" i="1" dirty="0">
                <a:solidFill>
                  <a:srgbClr val="00B050"/>
                </a:solidFill>
                <a:latin typeface="Times New Roman" panose="02020603050405020304" pitchFamily="18" charset="0"/>
                <a:cs typeface="Times New Roman" panose="02020603050405020304" pitchFamily="18" charset="0"/>
              </a:rPr>
              <a:t> </a:t>
            </a:r>
            <a:r>
              <a:rPr lang="lt-LT" sz="2500" i="1" dirty="0" smtClean="0">
                <a:solidFill>
                  <a:srgbClr val="00B050"/>
                </a:solidFill>
                <a:latin typeface="Times New Roman" panose="02020603050405020304" pitchFamily="18" charset="0"/>
                <a:cs typeface="Times New Roman" panose="02020603050405020304" pitchFamily="18" charset="0"/>
              </a:rPr>
              <a:t>  </a:t>
            </a:r>
            <a:endParaRPr lang="lt-LT" sz="2500" i="1" dirty="0">
              <a:solidFill>
                <a:srgbClr val="00B050"/>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lstStyle/>
          <a:p>
            <a:pPr marL="0" indent="0">
              <a:buNone/>
            </a:pPr>
            <a:endParaRPr lang="lt-LT" dirty="0">
              <a:latin typeface="Times New Roman" panose="02020603050405020304" pitchFamily="18" charset="0"/>
              <a:cs typeface="Times New Roman" panose="02020603050405020304" pitchFamily="18" charset="0"/>
            </a:endParaRPr>
          </a:p>
          <a:p>
            <a:pPr marL="0" indent="0">
              <a:buNone/>
            </a:pPr>
            <a:endParaRPr lang="lt-LT" dirty="0" smtClean="0">
              <a:latin typeface="Times New Roman" panose="02020603050405020304" pitchFamily="18" charset="0"/>
              <a:cs typeface="Times New Roman" panose="02020603050405020304" pitchFamily="18" charset="0"/>
            </a:endParaRPr>
          </a:p>
          <a:p>
            <a:pPr marL="0" indent="0" algn="ctr">
              <a:buNone/>
            </a:pPr>
            <a:r>
              <a:rPr lang="lt-LT" sz="48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Dėkoju už dėmesį</a:t>
            </a:r>
            <a:r>
              <a:rPr lang="en-US" sz="48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lt-LT" sz="48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628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5435</TotalTime>
  <Words>524</Words>
  <Application>Microsoft Office PowerPoint</Application>
  <PresentationFormat>Demonstracija ekrane (4:3)</PresentationFormat>
  <Paragraphs>26</Paragraphs>
  <Slides>7</Slides>
  <Notes>6</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7</vt:i4>
      </vt:variant>
    </vt:vector>
  </HeadingPairs>
  <TitlesOfParts>
    <vt:vector size="11" baseType="lpstr">
      <vt:lpstr>Arial</vt:lpstr>
      <vt:lpstr>Calibri</vt:lpstr>
      <vt:lpstr>Times New Roman</vt:lpstr>
      <vt:lpstr>Office Theme</vt:lpstr>
      <vt:lpstr>   </vt:lpstr>
      <vt:lpstr>    Socialinė parama mokiniams nevertinant šeimos gaunamų pajamų</vt:lpstr>
      <vt:lpstr>    Socialinė parama mokiniams vertinant šeimos gaunamas pajamas</vt:lpstr>
      <vt:lpstr>Kada ir kur kreiptis dėl socialinės paramos mokiniams skyrimo?</vt:lpstr>
      <vt:lpstr>    Socialinės paramos mokiniams teikimas mokiniui pakeitus mokyklą</vt:lpstr>
      <vt:lpstr>   2020 METŲ MOKINIŲ NEMOKAMO MAITINIMO ATASKAITA KAUNO M. SAVIVALDYBĖJE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PAVADINIMAS</dc:title>
  <dc:creator>Skrandis</dc:creator>
  <cp:lastModifiedBy>Egidija Abeciūnienė</cp:lastModifiedBy>
  <cp:revision>388</cp:revision>
  <cp:lastPrinted>2016-04-15T08:45:34Z</cp:lastPrinted>
  <dcterms:created xsi:type="dcterms:W3CDTF">2015-01-20T18:56:09Z</dcterms:created>
  <dcterms:modified xsi:type="dcterms:W3CDTF">2021-02-11T06:44:51Z</dcterms:modified>
</cp:coreProperties>
</file>