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8" r:id="rId11"/>
    <p:sldId id="267" r:id="rId12"/>
    <p:sldId id="262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4"/>
    <p:restoredTop sz="94666"/>
  </p:normalViewPr>
  <p:slideViewPr>
    <p:cSldViewPr snapToGrid="0" snapToObjects="1">
      <p:cViewPr varScale="1">
        <p:scale>
          <a:sx n="69" d="100"/>
          <a:sy n="69" d="100"/>
        </p:scale>
        <p:origin x="78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EC542C-C1FE-4662-854F-033EA725051F}" type="datetimeFigureOut">
              <a:rPr lang="lt-LT" smtClean="0"/>
              <a:t>2021-04-29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2289FE-C7B5-4772-9B23-745C4703314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87788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1FCC-81D2-4661-A167-4CC092DF32FE}" type="datetime1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979C0-C561-43FC-943E-152A21F3ECA0}" type="datetime1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842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CC6F9-DABA-4452-AE61-DC246994AF84}" type="datetime1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622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67E9-0F1D-4992-B7D8-ECCBA0CFE19D}" type="datetime1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80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D292D-A55A-498E-9975-9D0D41E1FF4C}" type="datetime1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965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FB23-2DA1-4E3B-A2CC-2C1F2525C038}" type="datetime1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0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70F9-5376-45F7-877A-56DCDF2D046F}" type="datetime1">
              <a:rPr lang="en-US" smtClean="0"/>
              <a:t>4/29/2021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459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3D88A-3B24-48DA-B567-1995EC60A5B0}" type="datetime1">
              <a:rPr lang="en-US" smtClean="0"/>
              <a:t>4/29/2021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17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8DCE3-3115-4723-83BA-9FC774968D97}" type="datetime1">
              <a:rPr lang="en-US" smtClean="0"/>
              <a:t>4/29/2021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69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4E65A-ECBB-4B96-9FDB-8A117007F8E0}" type="datetime1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96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983D9-D808-4CC9-8F60-113B431BBCAB}" type="datetime1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01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9D76E-371B-4044-B266-5022A290E297}" type="datetime1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1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"/>
            <a:ext cx="12192000" cy="68571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853892"/>
          </a:xfrm>
        </p:spPr>
        <p:txBody>
          <a:bodyPr>
            <a:noAutofit/>
          </a:bodyPr>
          <a:lstStyle/>
          <a:p>
            <a:r>
              <a:rPr lang="lt-LT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DAŽNIAUSI VIDAUS KONTROLĖS TRŪKUMAI BENDROJO UGDYMO MOKYKLOSE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203017"/>
          </a:xfrm>
        </p:spPr>
        <p:txBody>
          <a:bodyPr>
            <a:normAutofit fontScale="92500" lnSpcReduction="20000"/>
          </a:bodyPr>
          <a:lstStyle/>
          <a:p>
            <a:pPr algn="r"/>
            <a:endParaRPr lang="lt-LT" dirty="0" smtClean="0"/>
          </a:p>
          <a:p>
            <a:pPr algn="r"/>
            <a:endParaRPr lang="lt-LT" dirty="0"/>
          </a:p>
          <a:p>
            <a:pPr algn="r"/>
            <a:endParaRPr lang="lt-LT" dirty="0" smtClean="0"/>
          </a:p>
          <a:p>
            <a:pPr algn="r"/>
            <a:endParaRPr lang="lt-LT" dirty="0" smtClean="0"/>
          </a:p>
          <a:p>
            <a:pPr algn="r"/>
            <a:r>
              <a:rPr lang="lt-LT" dirty="0"/>
              <a:t>CVAS VYR. VIDAUS AUDITORĖ</a:t>
            </a:r>
          </a:p>
          <a:p>
            <a:pPr algn="r"/>
            <a:r>
              <a:rPr lang="lt-LT" dirty="0"/>
              <a:t> INGRIDA JAUGAITĖ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91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3" y="0"/>
            <a:ext cx="12526031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DARBO UŽMOKESTIS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1219199" y="1690689"/>
            <a:ext cx="10363201" cy="186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1219199" y="1856509"/>
            <a:ext cx="1013460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lt-L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Priemokos skiriamos nesilaikant Įstatymo keliamų reikalavimų</a:t>
            </a:r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spcAft>
                <a:spcPts val="0"/>
              </a:spcAft>
            </a:pPr>
            <a:endParaRPr lang="lt-LT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netinkamai </a:t>
            </a:r>
            <a:r>
              <a:rPr lang="lt-L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parengiami įsakymai dėl priemokų skyrimo</a:t>
            </a:r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spcAft>
                <a:spcPts val="0"/>
              </a:spcAft>
            </a:pPr>
            <a:endParaRPr lang="lt-LT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lt-L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skiriant </a:t>
            </a:r>
            <a:r>
              <a:rPr lang="lt-L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priemokas viršijamas 30 proc. pareiginės algos pastoviosios dalies dydis</a:t>
            </a:r>
            <a:r>
              <a:rPr lang="lt-L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spcAft>
                <a:spcPts val="0"/>
              </a:spcAft>
              <a:buFontTx/>
              <a:buChar char="-"/>
            </a:pPr>
            <a:endParaRPr lang="lt-LT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FontTx/>
              <a:buChar char="-"/>
            </a:pPr>
            <a:endParaRPr lang="lt-LT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FontTx/>
              <a:buChar char="-"/>
            </a:pPr>
            <a:endParaRPr lang="lt-LT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FontTx/>
              <a:buChar char="-"/>
            </a:pPr>
            <a:endParaRPr lang="lt-LT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6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36" y="0"/>
            <a:ext cx="12526031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DARBO UŽMOKESTIS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1219199" y="1690689"/>
            <a:ext cx="10363201" cy="186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1343891" y="1690688"/>
            <a:ext cx="103909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lt-L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Premijos skiriamos nesilaikant Įstatymo keliamų reikalavimų</a:t>
            </a:r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Aft>
                <a:spcPts val="0"/>
              </a:spcAft>
            </a:pPr>
            <a:endParaRPr lang="lt-LT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FontTx/>
              <a:buChar char="-"/>
            </a:pPr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netinkamai </a:t>
            </a:r>
            <a:r>
              <a:rPr lang="lt-L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parengiami įsakymai dėl premijų skyrimo; </a:t>
            </a:r>
            <a:endParaRPr lang="lt-LT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FontTx/>
              <a:buChar char="-"/>
            </a:pPr>
            <a:endParaRPr lang="lt-LT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FontTx/>
              <a:buChar char="-"/>
            </a:pPr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skiriant </a:t>
            </a:r>
            <a:r>
              <a:rPr lang="lt-L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premijas viršijamos darbo užmokesčiui skirtos lėšos</a:t>
            </a:r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spcAft>
                <a:spcPts val="0"/>
              </a:spcAft>
            </a:pPr>
            <a:endParaRPr lang="lt-LT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lt-L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skiriant premijas atskiriems </a:t>
            </a:r>
            <a:r>
              <a:rPr lang="lt-L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įstaigos darbuotojams viršijamas 100 proc. pareiginės algos pastoviosios dalies dydis</a:t>
            </a:r>
            <a:r>
              <a:rPr lang="lt-L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lt-LT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55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2" y="0"/>
            <a:ext cx="12193522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KITI PASTEBĖJIMAI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1136073" y="2344088"/>
            <a:ext cx="9975272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426720" algn="l"/>
              </a:tabLst>
            </a:pPr>
            <a:endParaRPr lang="lt-LT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426720" algn="l"/>
              </a:tabLst>
            </a:pPr>
            <a:endParaRPr lang="lt-LT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426720" algn="l"/>
              </a:tabLst>
            </a:pPr>
            <a:endParaRPr lang="lt-LT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426720" algn="l"/>
              </a:tabLst>
            </a:pPr>
            <a:endParaRPr lang="lt-LT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426720" algn="l"/>
              </a:tabLst>
            </a:pPr>
            <a:endParaRPr lang="lt-L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1233055" y="1801091"/>
            <a:ext cx="987829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Įstaigai </a:t>
            </a:r>
            <a:r>
              <a:rPr lang="lt-L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skirti asignavimai naudojami nesilaikant </a:t>
            </a:r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patvirtintos išlaidų klasifikacijos;</a:t>
            </a:r>
          </a:p>
          <a:p>
            <a:pPr marL="457200" indent="-457200" algn="just">
              <a:buFontTx/>
              <a:buChar char="-"/>
            </a:pPr>
            <a:endParaRPr lang="lt-LT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Netinkamai </a:t>
            </a:r>
            <a:r>
              <a:rPr lang="lt-L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organizuojamas mokinių nemokamas maitinimas karantino laikotarpiu. </a:t>
            </a:r>
            <a:endParaRPr lang="lt-LT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lt-L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lt-L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0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2" y="23083"/>
            <a:ext cx="12193522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1136073" y="2344088"/>
            <a:ext cx="9975272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426720" algn="l"/>
              </a:tabLst>
            </a:pPr>
            <a:endParaRPr lang="lt-LT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426720" algn="l"/>
              </a:tabLst>
            </a:pPr>
            <a:endParaRPr lang="lt-LT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426720" algn="l"/>
              </a:tabLst>
            </a:pPr>
            <a:endParaRPr lang="lt-LT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426720" algn="l"/>
              </a:tabLst>
            </a:pPr>
            <a:endParaRPr lang="lt-LT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426720" algn="l"/>
              </a:tabLst>
            </a:pPr>
            <a:endParaRPr lang="lt-L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1233055" y="1801091"/>
            <a:ext cx="987829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lt-LT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lt-LT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lt-LT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lt-LT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AČIŪ UŽ DĖMESĮ</a:t>
            </a:r>
            <a:endParaRPr lang="en-US" sz="2800" b="1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5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5527" y="0"/>
            <a:ext cx="12193522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VIEŠIEJI PIRKIMAI (MAŽOS VERTĖS)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838200" y="2150424"/>
            <a:ext cx="10190017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­- Viešuosius </a:t>
            </a:r>
            <a:r>
              <a:rPr lang="lt-LT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pirkimus Įstaigose inicijuoja ir vykdo asmenys, nepasirašę nešališkumo deklaracijos ir konfidencialumo </a:t>
            </a:r>
            <a:r>
              <a:rPr lang="lt-LT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pasižadėjimo;</a:t>
            </a:r>
          </a:p>
          <a:p>
            <a:pPr algn="just"/>
            <a:endParaRPr lang="lt-LT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t-LT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Viešuosius pirkimus Įstaigose </a:t>
            </a:r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inicijuoja 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 </a:t>
            </a:r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vykdo 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asmenys,  nedeklaravę </a:t>
            </a:r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 tinkamai nedeklaravę privačių interesų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lt-LT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Įstaigos </a:t>
            </a:r>
            <a:r>
              <a:rPr lang="lt-L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prekes, paslaugas ir darbus įsigyja </a:t>
            </a:r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neatlikusios </a:t>
            </a:r>
            <a:r>
              <a:rPr lang="lt-L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viešųjų pirkimų procedūrų, ar jas </a:t>
            </a:r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atlikusios </a:t>
            </a:r>
            <a:r>
              <a:rPr lang="lt-L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netinkamai;</a:t>
            </a:r>
            <a:endParaRPr lang="lt-LT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endParaRPr lang="lt-LT" sz="2800" dirty="0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95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0"/>
            <a:ext cx="12193522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       </a:t>
            </a:r>
            <a:r>
              <a:rPr lang="lt-LT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VIEŠIEJI PIRKIMAI (MAŽOS VERTĖS)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1274618" y="1790090"/>
            <a:ext cx="1007918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Įstaigos </a:t>
            </a:r>
            <a:r>
              <a:rPr lang="lt-L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CVP IS </a:t>
            </a:r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neviešina </a:t>
            </a:r>
            <a:r>
              <a:rPr lang="lt-L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 savalaikiai neviešina sudarytų pirkimų sutarčių, laimėjusio dalyvio </a:t>
            </a:r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pasiūlymų, sutarčių pakeitimų;</a:t>
            </a:r>
          </a:p>
          <a:p>
            <a:pPr algn="just"/>
            <a:endParaRPr lang="lt-LT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Įstaigos </a:t>
            </a:r>
            <a:r>
              <a:rPr lang="lt-LT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Viešojo pirkimo sutarčių, pirkimo sutarčių ir vidaus sandorių ataskaitą (Atn-3 </a:t>
            </a:r>
            <a:r>
              <a:rPr lang="lt-L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forma) CVP IS  priemonėmis pateikia pavėluotai, parengia ne pagal keliamus reikalavimus</a:t>
            </a:r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lt-LT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lt-LT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Įstaigos skirtinguose </a:t>
            </a:r>
            <a:r>
              <a:rPr lang="lt-LT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informacijos šaltiniuose apie tuos pačius pirkimus </a:t>
            </a:r>
            <a:r>
              <a:rPr lang="lt-LT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pateikia skirtingą informaciją.</a:t>
            </a:r>
            <a:endParaRPr lang="lt-L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7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2400"/>
            <a:ext cx="12193522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TRUMPALAIKĖ PATALPŲ NUOMA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1052945" y="1801092"/>
            <a:ext cx="1015538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426720" algn="l"/>
              </a:tabLst>
            </a:pPr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Trumpalaikė </a:t>
            </a:r>
            <a:r>
              <a:rPr lang="lt-L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patalpų nuoma vykdoma ne pagal Kauno miesto savivaldybės nekilnojamojo turto nuomos tvarkos aprašo keliamus reikalavimus</a:t>
            </a:r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spcAft>
                <a:spcPts val="0"/>
              </a:spcAft>
              <a:tabLst>
                <a:tab pos="426720" algn="l"/>
              </a:tabLst>
            </a:pPr>
            <a:endParaRPr lang="lt-LT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26720" algn="l"/>
              </a:tabLst>
            </a:pPr>
            <a:r>
              <a:rPr lang="lt-LT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Patalpos </a:t>
            </a:r>
            <a:r>
              <a:rPr lang="lt-LT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išnuomojamos nesant įstaigos direktoriaus įsakymo dėl patalpų </a:t>
            </a:r>
            <a:r>
              <a:rPr lang="lt-LT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nuomos (kai </a:t>
            </a:r>
            <a:r>
              <a:rPr lang="lt-LT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nuoma vykdoma ne per Kauno salių rezervavimo sistemą</a:t>
            </a:r>
            <a:r>
              <a:rPr lang="lt-LT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457200" indent="-457200" algn="just">
              <a:spcAft>
                <a:spcPts val="0"/>
              </a:spcAft>
              <a:buFontTx/>
              <a:buChar char="-"/>
              <a:tabLst>
                <a:tab pos="426720" algn="l"/>
              </a:tabLst>
            </a:pPr>
            <a:endParaRPr lang="lt-LT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26720" algn="l"/>
              </a:tabLst>
            </a:pPr>
            <a:r>
              <a:rPr lang="lt-L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Patalpų trumpalaikės nuomos sutartys su nuomininkais sudaromos ne pagal patvirtintą </a:t>
            </a:r>
            <a:r>
              <a:rPr lang="lt-LT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patalpų nuomos sutarties formą, su nuomininkais sudaromose sutartyse keičiamos sąlygos nuomininkų naudai;</a:t>
            </a:r>
            <a:endParaRPr lang="lt-LT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26720" algn="l"/>
              </a:tabLst>
            </a:pPr>
            <a:endParaRPr lang="lt-LT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26720" algn="l"/>
              </a:tabLst>
            </a:pPr>
            <a:endParaRPr lang="lt-L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16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6982"/>
            <a:ext cx="12193522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TRUMPALAIKĖ PATALPŲ NUOMA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1149926" y="1565565"/>
            <a:ext cx="10099965" cy="61632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426720" algn="l"/>
              </a:tabLst>
            </a:pPr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Patalpų </a:t>
            </a:r>
            <a:r>
              <a:rPr lang="lt-L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nuomininkai savalaikiai nemoka mokesčių už nuomą, o įstaigos neskaičiuoja delspinigių už laiku nesumokėtus mokesčius (kai nuomojama ilgesniam nei  3 mėn. laikotarpiui</a:t>
            </a:r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>
              <a:spcAft>
                <a:spcPts val="0"/>
              </a:spcAft>
              <a:tabLst>
                <a:tab pos="426720" algn="l"/>
              </a:tabLst>
            </a:pPr>
            <a:endParaRPr lang="lt-LT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26720" algn="l"/>
              </a:tabLst>
            </a:pPr>
            <a:r>
              <a:rPr lang="lt-LT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Įstaigos </a:t>
            </a:r>
            <a:r>
              <a:rPr lang="lt-LT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leidžia nuomininkams </a:t>
            </a:r>
            <a:r>
              <a:rPr lang="lt-LT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naudotis patalpomis </a:t>
            </a:r>
            <a:r>
              <a:rPr lang="lt-LT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 sutarties, nemokant jokių mokesčių;</a:t>
            </a:r>
            <a:endParaRPr lang="lt-LT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26720" algn="l"/>
              </a:tabLst>
            </a:pPr>
            <a:endParaRPr lang="lt-LT" sz="2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26720" algn="l"/>
              </a:tabLst>
            </a:pPr>
            <a:r>
              <a:rPr lang="lt-LT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Įstaigos </a:t>
            </a:r>
            <a:r>
              <a:rPr lang="lt-LT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sudaro sąlygas nuomininkams savarankiškai (turint patalpų raktus ir žinant signalizacijos kodus) naudotis Įstaigai patikėtu turtu</a:t>
            </a:r>
            <a:r>
              <a:rPr lang="lt-LT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26720" algn="l"/>
              </a:tabLst>
            </a:pPr>
            <a:endParaRPr lang="lt-LT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26720" algn="l"/>
              </a:tabLst>
            </a:pPr>
            <a:endParaRPr lang="lt-LT" sz="12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26720" algn="l"/>
              </a:tabLst>
            </a:pPr>
            <a:endParaRPr lang="lt-LT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26720" algn="l"/>
              </a:tabLst>
            </a:pPr>
            <a:endParaRPr lang="lt-LT" sz="12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26720" algn="l"/>
              </a:tabLst>
            </a:pPr>
            <a:endParaRPr lang="lt-LT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26720" algn="l"/>
              </a:tabLst>
            </a:pPr>
            <a:endParaRPr lang="lt-LT" sz="12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26720" algn="l"/>
              </a:tabLst>
            </a:pPr>
            <a:endParaRPr lang="lt-LT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26720" algn="l"/>
              </a:tabLst>
            </a:pPr>
            <a:endParaRPr lang="lt-L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98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36" y="0"/>
            <a:ext cx="12526031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ILGALAIKĖ PATALPŲ NUOMA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1219199" y="1690689"/>
            <a:ext cx="10363201" cy="6394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lt-LT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Įstaigos </a:t>
            </a:r>
            <a:r>
              <a:rPr lang="lt-LT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neužtikrina patalpų ilgalaikės nuomos sutarčių vykdymo kontrolės nuomininko pareigų dalyje: nuomos sutarčių įregistravimo Nekilnojamojo turto registre, žemės nuomos sutarties sudarymo ir jos įregistravimo Nekilnojamojo turto registre</a:t>
            </a:r>
            <a:r>
              <a:rPr lang="lt-LT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457200" indent="-457200" algn="just">
              <a:spcAft>
                <a:spcPts val="0"/>
              </a:spcAft>
              <a:buFontTx/>
              <a:buChar char="-"/>
            </a:pPr>
            <a:endParaRPr lang="lt-LT" sz="28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Ilgalaikės </a:t>
            </a:r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patalpų nuomos sutartyje nurodytas mažesnis nuomojamų patalpų 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plotas </a:t>
            </a:r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nei faktiškai nuomininkas 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naudoja;</a:t>
            </a:r>
          </a:p>
          <a:p>
            <a:endParaRPr lang="lt-L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Įstaigos </a:t>
            </a:r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neskaičiuoja delspinigių nuo laiku nesumokėtų 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nuompinigių.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68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7016" y="55418"/>
            <a:ext cx="12526031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8713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  <a:tabLst>
                <a:tab pos="426720" algn="l"/>
              </a:tabLst>
            </a:pPr>
            <a: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KITI PASTEBĖJIMAI NEKILNOJAMOJO TURTO DALYJE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1219199" y="1690689"/>
            <a:ext cx="10363201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lt-LT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692727" y="2161309"/>
            <a:ext cx="10889673" cy="4224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426720" algn="l"/>
              </a:tabLst>
            </a:pPr>
            <a:r>
              <a:rPr lang="lt-LT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Įstaigos baigus statinio </a:t>
            </a:r>
            <a:r>
              <a:rPr lang="lt-LT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statybos darbus savalaikiai </a:t>
            </a:r>
            <a:r>
              <a:rPr lang="lt-LT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neorganizuoja </a:t>
            </a:r>
            <a:r>
              <a:rPr lang="lt-LT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statybos darbų užbaigimo </a:t>
            </a:r>
            <a:r>
              <a:rPr lang="lt-LT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procedūrų </a:t>
            </a:r>
            <a:r>
              <a:rPr lang="lt-LT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 </a:t>
            </a:r>
            <a:r>
              <a:rPr lang="lt-LT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atliktų </a:t>
            </a:r>
            <a:r>
              <a:rPr lang="lt-LT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darbų </a:t>
            </a:r>
            <a:r>
              <a:rPr lang="lt-LT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verte (kai yra  esminis statinio pagerinimas) </a:t>
            </a:r>
            <a:r>
              <a:rPr lang="lt-LT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nepadidina </a:t>
            </a:r>
            <a:r>
              <a:rPr lang="lt-LT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statinio vertės;</a:t>
            </a:r>
          </a:p>
          <a:p>
            <a:pPr algn="just">
              <a:spcAft>
                <a:spcPts val="0"/>
              </a:spcAft>
              <a:tabLst>
                <a:tab pos="426720" algn="l"/>
              </a:tabLst>
            </a:pPr>
            <a:endParaRPr lang="lt-LT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26720" algn="l"/>
              </a:tabLst>
            </a:pPr>
            <a:r>
              <a:rPr lang="lt-LT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Įstaigos prie </a:t>
            </a:r>
            <a:r>
              <a:rPr lang="lt-LT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patikėjimo teise valdomų </a:t>
            </a:r>
            <a:r>
              <a:rPr lang="lt-LT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statinių ne</a:t>
            </a:r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sudaro </a:t>
            </a:r>
            <a:r>
              <a:rPr lang="lt-L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žemės panaudos </a:t>
            </a:r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sutarties;</a:t>
            </a:r>
          </a:p>
          <a:p>
            <a:pPr algn="just">
              <a:spcAft>
                <a:spcPts val="0"/>
              </a:spcAft>
              <a:tabLst>
                <a:tab pos="426720" algn="l"/>
              </a:tabLst>
            </a:pPr>
            <a:endParaRPr lang="lt-LT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26720" algn="l"/>
              </a:tabLst>
            </a:pPr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Įstaigos t</a:t>
            </a:r>
            <a:r>
              <a:rPr lang="lt-LT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inkamai </a:t>
            </a:r>
            <a:r>
              <a:rPr lang="lt-LT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nekontroliuoja atliekamų </a:t>
            </a:r>
            <a:r>
              <a:rPr lang="lt-LT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statybos darbų pagal sutartyse numatytas sąlygas;</a:t>
            </a:r>
            <a:endParaRPr lang="lt-LT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26720" algn="l"/>
              </a:tabLst>
            </a:pPr>
            <a:endParaRPr lang="lt-L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95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36" y="0"/>
            <a:ext cx="12526031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KITI PASTEBĖJIMAI NEKILNOJAMOJO TURTO DALYJE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1219199" y="1690689"/>
            <a:ext cx="10363201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1316182" y="2828836"/>
            <a:ext cx="1026621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lt-L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Įstaigos  </a:t>
            </a:r>
            <a:r>
              <a:rPr lang="lt-L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teikdamos  Kauno miesto savivaldybės administracijai  informaciją apie patikėjimo teise valdomam nekilnojamajam turtui </a:t>
            </a:r>
            <a:r>
              <a:rPr lang="lt-L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reikalingo remonto poreikį </a:t>
            </a:r>
            <a:r>
              <a:rPr lang="lt-LT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neteikia išsamios ir patikimos informacijos, neieško galimybių savalaikiai pašalinti kasmetinės apžiūros metu </a:t>
            </a:r>
            <a:r>
              <a:rPr lang="lt-LT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nustatytų defektų. </a:t>
            </a:r>
            <a:endParaRPr lang="lt-L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90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36" y="0"/>
            <a:ext cx="12526031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DARBO UŽMOKESTIS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1219199" y="1690689"/>
            <a:ext cx="10363201" cy="186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1219199" y="1524001"/>
            <a:ext cx="10252365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Įstaigų </a:t>
            </a:r>
            <a:r>
              <a:rPr lang="lt-L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darbo apmokėjimo </a:t>
            </a:r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sistemos parengtos ne </a:t>
            </a:r>
            <a:r>
              <a:rPr lang="lt-L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pagal </a:t>
            </a:r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LR </a:t>
            </a:r>
            <a:r>
              <a:rPr lang="lt-L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valstybės ir savivaldybių įstaigų darbuotojų darbo apmokėjimo ir komisijų narių atlygio už darbą įstatymo </a:t>
            </a:r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keliamus </a:t>
            </a:r>
            <a:r>
              <a:rPr lang="lt-L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reikalavimus: </a:t>
            </a:r>
            <a:endParaRPr lang="lt-LT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nedetalizuoti </a:t>
            </a:r>
            <a:r>
              <a:rPr lang="lt-L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įstaigos darbuotojų pareigybių sąraše esančių pareigybių pareiginės algos pastoviosios dalies nustatymo kriterijai, pagal kiekvieną kriterijų </a:t>
            </a:r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nenustatyti konkretūs </a:t>
            </a:r>
            <a:r>
              <a:rPr lang="lt-L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pareiginės algos pastoviosios dalies koeficientų dydžiai</a:t>
            </a:r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 algn="just">
              <a:spcAft>
                <a:spcPts val="0"/>
              </a:spcAft>
              <a:buFontTx/>
              <a:buChar char="-"/>
            </a:pPr>
            <a:endParaRPr lang="lt-LT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nedetalizuota pareiginės algos kintamosios dalies nustatymo tvarka ir procentiniai dydžiai;</a:t>
            </a:r>
          </a:p>
          <a:p>
            <a:pPr algn="just">
              <a:spcAft>
                <a:spcPts val="0"/>
              </a:spcAft>
            </a:pPr>
            <a:endParaRPr lang="lt-LT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lt-L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nenustatyta priemokų ir premijų skyrimo tvarka.</a:t>
            </a:r>
            <a:endParaRPr lang="lt-LT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lt-LT" sz="1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lt-LT" sz="105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lt-L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1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474</TotalTime>
  <Words>605</Words>
  <Application>Microsoft Office PowerPoint</Application>
  <PresentationFormat>Plačiaekranė</PresentationFormat>
  <Paragraphs>132</Paragraphs>
  <Slides>13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DAŽNIAUSI VIDAUS KONTROLĖS TRŪKUMAI BENDROJO UGDYMO MOKYKLOSE</vt:lpstr>
      <vt:lpstr>VIEŠIEJI PIRKIMAI (MAŽOS VERTĖS)</vt:lpstr>
      <vt:lpstr>       VIEŠIEJI PIRKIMAI (MAŽOS VERTĖS)</vt:lpstr>
      <vt:lpstr>TRUMPALAIKĖ PATALPŲ NUOMA</vt:lpstr>
      <vt:lpstr>TRUMPALAIKĖ PATALPŲ NUOMA</vt:lpstr>
      <vt:lpstr>ILGALAIKĖ PATALPŲ NUOMA</vt:lpstr>
      <vt:lpstr>KITI PASTEBĖJIMAI NEKILNOJAMOJO TURTO DALYJE</vt:lpstr>
      <vt:lpstr>KITI PASTEBĖJIMAI NEKILNOJAMOJO TURTO DALYJE</vt:lpstr>
      <vt:lpstr>DARBO UŽMOKESTIS</vt:lpstr>
      <vt:lpstr>DARBO UŽMOKESTIS</vt:lpstr>
      <vt:lpstr>DARBO UŽMOKESTIS</vt:lpstr>
      <vt:lpstr>KITI PASTEBĖJIMAI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30</cp:revision>
  <dcterms:created xsi:type="dcterms:W3CDTF">2019-11-25T17:02:43Z</dcterms:created>
  <dcterms:modified xsi:type="dcterms:W3CDTF">2021-04-29T19:50:00Z</dcterms:modified>
</cp:coreProperties>
</file>