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8" r:id="rId11"/>
    <p:sldId id="267" r:id="rId12"/>
    <p:sldId id="262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/>
    <p:restoredTop sz="94666"/>
  </p:normalViewPr>
  <p:slideViewPr>
    <p:cSldViewPr snapToGrid="0" snapToObjects="1">
      <p:cViewPr varScale="1">
        <p:scale>
          <a:sx n="69" d="100"/>
          <a:sy n="69" d="100"/>
        </p:scale>
        <p:origin x="78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C542C-C1FE-4662-854F-033EA725051F}" type="datetimeFigureOut">
              <a:rPr lang="lt-LT" smtClean="0"/>
              <a:t>2021-04-29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289FE-C7B5-4772-9B23-745C470331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778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1FCC-81D2-4661-A167-4CC092DF32FE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79C0-C561-43FC-943E-152A21F3ECA0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4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6F9-DABA-4452-AE61-DC246994AF84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2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E9-0F1D-4992-B7D8-ECCBA0CFE19D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292D-A55A-498E-9975-9D0D41E1FF4C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6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FB23-2DA1-4E3B-A2CC-2C1F2525C038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0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70F9-5376-45F7-877A-56DCDF2D046F}" type="datetime1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5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D88A-3B24-48DA-B567-1995EC60A5B0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DCE3-3115-4723-83BA-9FC774968D97}" type="datetime1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6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E65A-ECBB-4B96-9FDB-8A117007F8E0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983D9-D808-4CC9-8F60-113B431BBCAB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D76E-371B-4044-B266-5022A290E297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53892"/>
          </a:xfrm>
        </p:spPr>
        <p:txBody>
          <a:bodyPr>
            <a:noAutofit/>
          </a:bodyPr>
          <a:lstStyle/>
          <a:p>
            <a:r>
              <a:rPr lang="lt-LT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DAŽNIAUSI VIDAUS KONTROLĖS TRŪKUMAI BENDROJO UGDYMO MOKYKLOSE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03017"/>
          </a:xfrm>
        </p:spPr>
        <p:txBody>
          <a:bodyPr>
            <a:normAutofit fontScale="92500" lnSpcReduction="20000"/>
          </a:bodyPr>
          <a:lstStyle/>
          <a:p>
            <a:pPr algn="r"/>
            <a:endParaRPr lang="lt-LT" dirty="0" smtClean="0"/>
          </a:p>
          <a:p>
            <a:pPr algn="r"/>
            <a:endParaRPr lang="lt-LT" dirty="0"/>
          </a:p>
          <a:p>
            <a:pPr algn="r"/>
            <a:endParaRPr lang="lt-LT" dirty="0" smtClean="0"/>
          </a:p>
          <a:p>
            <a:pPr algn="r"/>
            <a:endParaRPr lang="lt-LT" dirty="0" smtClean="0"/>
          </a:p>
          <a:p>
            <a:pPr algn="r"/>
            <a:r>
              <a:rPr lang="lt-LT" dirty="0"/>
              <a:t>CVAS VYR. VIDAUS AUDITORĖ</a:t>
            </a:r>
          </a:p>
          <a:p>
            <a:pPr algn="r"/>
            <a:r>
              <a:rPr lang="lt-LT" dirty="0"/>
              <a:t> INGRIDA JAUGAITĖ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1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" y="0"/>
            <a:ext cx="1252603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DARBO UŽMOKESTIS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219199" y="1690689"/>
            <a:ext cx="10363201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219199" y="1856509"/>
            <a:ext cx="101346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Priemokos skiriamos nesilaikant Įstatymo keliamų reikalavimų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netinkamai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parengiami įsakymai dėl priemokų skyrimo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lt-L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skiriant </a:t>
            </a:r>
            <a:r>
              <a:rPr lang="lt-L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priemokas viršijamas 30 proc. pareiginės algos pastoviosios dalies dydis</a:t>
            </a:r>
            <a:r>
              <a:rPr lang="lt-L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lt-LT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lt-L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lt-LT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lt-LT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0"/>
            <a:ext cx="1252603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DARBO UŽMOKESTIS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219199" y="1690689"/>
            <a:ext cx="10363201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343891" y="1690688"/>
            <a:ext cx="103909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Premijos skiriamos nesilaikant Įstatymo keliamų reikalavimų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netinkamai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parengiami įsakymai dėl premijų skyrimo; </a:t>
            </a:r>
            <a:endParaRPr lang="lt-LT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skiriant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premijas viršijamos darbo užmokesčiui skirtos lėšos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lt-L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skiriant premijas atskiriems </a:t>
            </a:r>
            <a:r>
              <a:rPr lang="lt-L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įstaigos darbuotojams viršijamas 100 proc. pareiginės algos pastoviosios dalies dydis</a:t>
            </a:r>
            <a:r>
              <a:rPr lang="lt-L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lt-LT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" y="0"/>
            <a:ext cx="12193522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KITI PASTEBĖJIMAI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136073" y="2344088"/>
            <a:ext cx="997527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233055" y="1801091"/>
            <a:ext cx="98782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Įstaigai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skirti asignavimai naudojami nesilaikant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patvirtintos išlaidų klasifikacijos;</a:t>
            </a:r>
          </a:p>
          <a:p>
            <a:pPr marL="457200" indent="-457200" algn="just">
              <a:buFontTx/>
              <a:buChar char="-"/>
            </a:pPr>
            <a:endParaRPr lang="lt-L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Netinkamai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organizuojamas mokinių nemokamas maitinimas karantino laikotarpiu. </a:t>
            </a:r>
            <a:endParaRPr lang="lt-L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t-L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" y="23083"/>
            <a:ext cx="12193522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136073" y="2344088"/>
            <a:ext cx="997527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233055" y="1801091"/>
            <a:ext cx="98782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lt-L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lt-L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lt-LT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AČIŪ UŽ DĖMESĮ</a:t>
            </a:r>
            <a:endParaRPr lang="en-US" sz="28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5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527" y="0"/>
            <a:ext cx="12193522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VIEŠIEJI PIRKIMAI (MAŽOS VERTĖS)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838200" y="2150424"/>
            <a:ext cx="1019001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­- Viešuosius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pirkimus Įstaigose inicijuoja ir vykdo asmenys, nepasirašę nešališkumo deklaracijos ir konfidencialumo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pasižadėjimo;</a:t>
            </a:r>
          </a:p>
          <a:p>
            <a:pPr algn="just"/>
            <a:endParaRPr lang="lt-LT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Viešuosius pirkimus Įstaigose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inicijuoja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vykdo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asmenys,  nedeklaravę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tinkamai nedeklaravę privačių interesų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Įstaigos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prekes, paslaugas ir darbus įsigyja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neatlikusios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viešųjų pirkimų procedūrų, ar jas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atlikusios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netinkamai;</a:t>
            </a: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lt-LT" sz="2800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12193522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       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VIEŠIEJI PIRKIMAI (MAŽOS VERTĖS)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274618" y="1790090"/>
            <a:ext cx="100791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Įstaigos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CVP IS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neviešina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 savalaikiai neviešina sudarytų pirkimų sutarčių, laimėjusio dalyvio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pasiūlymų, sutarčių pakeitimų;</a:t>
            </a:r>
          </a:p>
          <a:p>
            <a:pPr algn="just"/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Įstaigos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Viešojo pirkimo sutarčių, pirkimo sutarčių ir vidaus sandorių ataskaitą (Atn-3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forma) CVP IS  priemonėmis pateikia pavėluotai, parengia ne pagal keliamus reikalavimus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lt-L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Įstaigos skirtinguose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informacijos šaltiniuose apie tuos pačius pirkimus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pateikia skirtingą informaciją.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12193522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TRUMPALAIKĖ PATALPŲ NUOMA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052945" y="1801092"/>
            <a:ext cx="101553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Trumpalaikė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patalpų nuoma vykdoma ne pagal Kauno miesto savivaldybės nekilnojamojo turto nuomos tvarkos aprašo keliamus reikalavimus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endParaRPr lang="lt-LT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Patalpos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išnuomojamos nesant įstaigos direktoriaus įsakymo dėl patalpų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nuomos (kai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nuoma vykdoma ne per Kauno salių rezervavimo sistemą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426720" algn="l"/>
              </a:tabLst>
            </a:pPr>
            <a:endParaRPr lang="lt-L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Patalpų trumpalaikės nuomos sutartys su nuomininkais sudaromos ne pagal patvirtintą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patalpų nuomos sutarties formą, su nuomininkais sudaromose sutartyse keičiamos sąlygos nuomininkų naudai;</a:t>
            </a:r>
            <a:endParaRPr lang="lt-L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endParaRPr lang="lt-LT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endParaRPr lang="lt-L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982"/>
            <a:ext cx="12193522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TRUMPALAIKĖ PATALPŲ NUOMA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149926" y="1565565"/>
            <a:ext cx="10099965" cy="6163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Patalpų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nuomininkai savalaikiai nemoka mokesčių už nuomą, o įstaigos neskaičiuoja delspinigių už laiku nesumokėtus mokesčius (kai nuomojama ilgesniam nei  3 mėn. laikotarpiui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Įstaigos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leidžia nuomininkams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naudotis patalpomis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sutarties, nemokant jokių mokesčių;</a:t>
            </a: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endParaRPr lang="lt-LT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Įstaigos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sudaro sąlygas nuomininkams savarankiškai (turint patalpų raktus ir žinant signalizacijos kodus) naudotis Įstaigai patikėtu turtu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0"/>
            <a:ext cx="1252603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ILGALAIKĖ PATALPŲ NUOMA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219199" y="1690689"/>
            <a:ext cx="10363201" cy="639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Įstaigos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neužtikrina patalpų ilgalaikės nuomos sutarčių vykdymo kontrolės nuomininko pareigų dalyje: nuomos sutarčių įregistravimo Nekilnojamojo turto registre, žemės nuomos sutarties sudarymo ir jos įregistravimo Nekilnojamojo turto registre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lt-LT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Ilgalaikės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patalpų nuomos sutartyje nurodytas mažesnis nuomojamų patalpų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plotas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 faktiškai nuomininkas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naudoja;</a:t>
            </a: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Įstaigos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neskaičiuoja delspinigių nuo laiku nesumokėtų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nuompinigių.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16" y="55418"/>
            <a:ext cx="1252603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713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tabLst>
                <a:tab pos="426720" algn="l"/>
              </a:tabLst>
            </a:pP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KITI PASTEBĖJIMAI NEKILNOJAMOJO TURTO DALYJE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219199" y="1690689"/>
            <a:ext cx="103632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692727" y="2161309"/>
            <a:ext cx="10889673" cy="422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Įstaigos baigus statinio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statybos darbus savalaikiai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neorganizuoja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statybos darbų užbaigimo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procedūrų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atliktų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darbų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 (kai yra  esminis statinio pagerinimas)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nepadidina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statinio vertės;</a:t>
            </a: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Įstaigos prie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patikėjimo teise valdomų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statinių ne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sudaro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žemės panaudos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sutarties;</a:t>
            </a: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endParaRPr lang="lt-LT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26720" algn="l"/>
              </a:tabLst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Įstaigos t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inkamai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nekontroliuoja atliekamų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statybos darbų pagal sutartyse numatytas sąlygas;</a:t>
            </a:r>
            <a:endParaRPr lang="lt-LT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26720" algn="l"/>
              </a:tabLs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0"/>
            <a:ext cx="1252603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KITI PASTEBĖJIMAI NEKILNOJAMOJO TURTO DALYJE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219199" y="1690689"/>
            <a:ext cx="1036320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316182" y="2828836"/>
            <a:ext cx="102662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t-L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Įstaigos  </a:t>
            </a:r>
            <a:r>
              <a:rPr lang="lt-L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teikdamos  Kauno miesto savivaldybės administracijai  informaciją apie patikėjimo teise valdomam nekilnojamajam turtui </a:t>
            </a:r>
            <a:r>
              <a:rPr lang="lt-L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reikalingo remonto poreikį </a:t>
            </a:r>
            <a: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neteikia išsamios ir patikimos informacijos, neieško galimybių savalaikiai pašalinti kasmetinės apžiūros metu </a:t>
            </a:r>
            <a:r>
              <a:rPr lang="lt-LT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nustatytų defektų. </a:t>
            </a:r>
            <a:endParaRPr lang="lt-L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0"/>
            <a:ext cx="1252603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DARBO UŽMOKESTIS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1219199" y="1690689"/>
            <a:ext cx="10363201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219199" y="1524001"/>
            <a:ext cx="10252365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Įstaigų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darbo apmokėjimo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sistemos parengtos ne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pagal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LR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valstybės ir savivaldybių įstaigų darbuotojų darbo apmokėjimo ir komisijų narių atlygio už darbą įstatymo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keliamus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reikalavimus: </a:t>
            </a:r>
            <a:endParaRPr lang="lt-LT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nedetalizuoti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įstaigos darbuotojų pareigybių sąraše esančių pareigybių pareiginės algos pastoviosios dalies nustatymo kriterijai, pagal kiekvieną kriterijų 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nenustatyti konkretūs </a:t>
            </a:r>
            <a:r>
              <a:rPr lang="lt-L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pareiginės algos pastoviosios dalies koeficientų dydžiai</a:t>
            </a: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lt-L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nedetalizuota pareiginės algos kintamosios dalies nustatymo tvarka ir procentiniai dydžiai;</a:t>
            </a:r>
          </a:p>
          <a:p>
            <a:pPr algn="just">
              <a:spcAft>
                <a:spcPts val="0"/>
              </a:spcAft>
            </a:pPr>
            <a:endParaRPr lang="lt-L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lt-L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nenustatyta priemokų ir premijų skyrimo tvarka.</a:t>
            </a:r>
            <a:endParaRPr lang="lt-L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lt-LT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lt-L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605</Words>
  <Application>Microsoft Office PowerPoint</Application>
  <PresentationFormat>Plačiaekranė</PresentationFormat>
  <Paragraphs>132</Paragraphs>
  <Slides>13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DAŽNIAUSI VIDAUS KONTROLĖS TRŪKUMAI BENDROJO UGDYMO MOKYKLOSE</vt:lpstr>
      <vt:lpstr>VIEŠIEJI PIRKIMAI (MAŽOS VERTĖS)</vt:lpstr>
      <vt:lpstr>       VIEŠIEJI PIRKIMAI (MAŽOS VERTĖS)</vt:lpstr>
      <vt:lpstr>TRUMPALAIKĖ PATALPŲ NUOMA</vt:lpstr>
      <vt:lpstr>TRUMPALAIKĖ PATALPŲ NUOMA</vt:lpstr>
      <vt:lpstr>ILGALAIKĖ PATALPŲ NUOMA</vt:lpstr>
      <vt:lpstr>KITI PASTEBĖJIMAI NEKILNOJAMOJO TURTO DALYJE</vt:lpstr>
      <vt:lpstr>KITI PASTEBĖJIMAI NEKILNOJAMOJO TURTO DALYJE</vt:lpstr>
      <vt:lpstr>DARBO UŽMOKESTIS</vt:lpstr>
      <vt:lpstr>DARBO UŽMOKESTIS</vt:lpstr>
      <vt:lpstr>DARBO UŽMOKESTIS</vt:lpstr>
      <vt:lpstr>KITI PASTEBĖJIMAI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30</cp:revision>
  <dcterms:created xsi:type="dcterms:W3CDTF">2019-11-25T17:02:43Z</dcterms:created>
  <dcterms:modified xsi:type="dcterms:W3CDTF">2021-04-29T19:50:00Z</dcterms:modified>
</cp:coreProperties>
</file>