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76" r:id="rId2"/>
    <p:sldMasterId id="2147483888" r:id="rId3"/>
    <p:sldMasterId id="2147483900" r:id="rId4"/>
    <p:sldMasterId id="2147483984" r:id="rId5"/>
    <p:sldMasterId id="2147483996" r:id="rId6"/>
  </p:sldMasterIdLst>
  <p:notesMasterIdLst>
    <p:notesMasterId r:id="rId36"/>
  </p:notesMasterIdLst>
  <p:handoutMasterIdLst>
    <p:handoutMasterId r:id="rId37"/>
  </p:handoutMasterIdLst>
  <p:sldIdLst>
    <p:sldId id="257" r:id="rId7"/>
    <p:sldId id="508" r:id="rId8"/>
    <p:sldId id="505" r:id="rId9"/>
    <p:sldId id="541" r:id="rId10"/>
    <p:sldId id="473" r:id="rId11"/>
    <p:sldId id="533" r:id="rId12"/>
    <p:sldId id="534" r:id="rId13"/>
    <p:sldId id="490" r:id="rId14"/>
    <p:sldId id="546" r:id="rId15"/>
    <p:sldId id="542" r:id="rId16"/>
    <p:sldId id="461" r:id="rId17"/>
    <p:sldId id="450" r:id="rId18"/>
    <p:sldId id="485" r:id="rId19"/>
    <p:sldId id="486" r:id="rId20"/>
    <p:sldId id="487" r:id="rId21"/>
    <p:sldId id="479" r:id="rId22"/>
    <p:sldId id="478" r:id="rId23"/>
    <p:sldId id="548" r:id="rId24"/>
    <p:sldId id="549" r:id="rId25"/>
    <p:sldId id="540" r:id="rId26"/>
    <p:sldId id="488" r:id="rId27"/>
    <p:sldId id="531" r:id="rId28"/>
    <p:sldId id="520" r:id="rId29"/>
    <p:sldId id="530" r:id="rId30"/>
    <p:sldId id="493" r:id="rId31"/>
    <p:sldId id="532" r:id="rId32"/>
    <p:sldId id="547" r:id="rId33"/>
    <p:sldId id="537" r:id="rId34"/>
    <p:sldId id="527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oleta Starkuvienė" initials="V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9" autoAdjust="0"/>
    <p:restoredTop sz="82442" autoAdjust="0"/>
  </p:normalViewPr>
  <p:slideViewPr>
    <p:cSldViewPr snapToGrid="0" snapToObjects="1">
      <p:cViewPr varScale="1">
        <p:scale>
          <a:sx n="95" d="100"/>
          <a:sy n="95" d="100"/>
        </p:scale>
        <p:origin x="22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ramumar\eNMPP\2021\Kopija%20921603%204%20NMPP%20savivaldyb&#279;s%20ataskaita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ramumar\eNMPP\2021\Kopija%20921603%204%20NMPP%20savivaldyb&#279;s%20ataskaita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ramumar\eNMPP\2021\921603%208%201%20NMPP%20savivaldyb&#279;s%20ataskai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ramumar\eNMPP\2021\921603%208%201%20NMPP%20savivaldyb&#279;s%20ataskai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ramumar\PUP\Kopija%20921603%20PUPP%20savivaldyb&#279;s%20ataskaita%202021-08-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ramumar\PUP\Kopija%20921603%20PUPP%20savivaldyb&#279;s%20ataskaita%202021-08-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Knyg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Knyg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Iš viso miesto mokyklose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Sheet4!$B$3:$B$11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  <c:pt idx="8">
                  <c:v>2024-2025</c:v>
                </c:pt>
              </c:strCache>
            </c:strRef>
          </c:cat>
          <c:val>
            <c:numRef>
              <c:f>Sheet4!$C$3:$C$11</c:f>
              <c:numCache>
                <c:formatCode>General</c:formatCode>
                <c:ptCount val="9"/>
                <c:pt idx="0">
                  <c:v>35166</c:v>
                </c:pt>
                <c:pt idx="1">
                  <c:v>34641</c:v>
                </c:pt>
                <c:pt idx="2">
                  <c:v>34915</c:v>
                </c:pt>
                <c:pt idx="3">
                  <c:v>35360</c:v>
                </c:pt>
                <c:pt idx="4">
                  <c:v>37875</c:v>
                </c:pt>
                <c:pt idx="5">
                  <c:v>39160</c:v>
                </c:pt>
                <c:pt idx="6">
                  <c:v>40650</c:v>
                </c:pt>
                <c:pt idx="7">
                  <c:v>41904</c:v>
                </c:pt>
                <c:pt idx="8">
                  <c:v>42838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2-40C8-99B1-A27CB287CE51}"/>
            </c:ext>
          </c:extLst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Mokinių sk. mokyklose su priešmok.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Sheet4!$B$3:$B$11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  <c:pt idx="8">
                  <c:v>2024-2025</c:v>
                </c:pt>
              </c:strCache>
            </c:strRef>
          </c:cat>
          <c:val>
            <c:numRef>
              <c:f>Sheet4!$D$3:$D$11</c:f>
              <c:numCache>
                <c:formatCode>General</c:formatCode>
                <c:ptCount val="9"/>
                <c:pt idx="0">
                  <c:v>27609</c:v>
                </c:pt>
                <c:pt idx="1">
                  <c:v>28909</c:v>
                </c:pt>
                <c:pt idx="2">
                  <c:v>30221</c:v>
                </c:pt>
                <c:pt idx="3">
                  <c:v>31533</c:v>
                </c:pt>
                <c:pt idx="4">
                  <c:v>32130</c:v>
                </c:pt>
                <c:pt idx="5">
                  <c:v>33694</c:v>
                </c:pt>
                <c:pt idx="6">
                  <c:v>35168</c:v>
                </c:pt>
                <c:pt idx="7">
                  <c:v>36385</c:v>
                </c:pt>
                <c:pt idx="8">
                  <c:v>37340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2-40C8-99B1-A27CB287CE51}"/>
            </c:ext>
          </c:extLst>
        </c:ser>
        <c:ser>
          <c:idx val="2"/>
          <c:order val="2"/>
          <c:tx>
            <c:strRef>
              <c:f>Sheet4!$E$2</c:f>
              <c:strCache>
                <c:ptCount val="1"/>
                <c:pt idx="0">
                  <c:v>Mokinių sk. mokyklose su priešmok. iš ikimok. įstaigų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Sheet4!$B$3:$B$11</c:f>
              <c:strCache>
                <c:ptCount val="9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  <c:pt idx="8">
                  <c:v>2024-2025</c:v>
                </c:pt>
              </c:strCache>
            </c:strRef>
          </c:cat>
          <c:val>
            <c:numRef>
              <c:f>Sheet4!$E$3:$E$11</c:f>
              <c:numCache>
                <c:formatCode>General</c:formatCode>
                <c:ptCount val="9"/>
                <c:pt idx="0">
                  <c:v>31206</c:v>
                </c:pt>
                <c:pt idx="1">
                  <c:v>30703</c:v>
                </c:pt>
                <c:pt idx="2">
                  <c:v>31153</c:v>
                </c:pt>
                <c:pt idx="3">
                  <c:v>33952</c:v>
                </c:pt>
                <c:pt idx="4">
                  <c:v>34410</c:v>
                </c:pt>
                <c:pt idx="5">
                  <c:v>35694</c:v>
                </c:pt>
                <c:pt idx="6">
                  <c:v>37168</c:v>
                </c:pt>
                <c:pt idx="7">
                  <c:v>38385</c:v>
                </c:pt>
                <c:pt idx="8">
                  <c:v>39340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2-40C8-99B1-A27CB287C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665728"/>
        <c:axId val="128492288"/>
      </c:barChart>
      <c:catAx>
        <c:axId val="306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8492288"/>
        <c:crosses val="autoZero"/>
        <c:auto val="1"/>
        <c:lblAlgn val="ctr"/>
        <c:lblOffset val="100"/>
        <c:noMultiLvlLbl val="0"/>
      </c:catAx>
      <c:valAx>
        <c:axId val="12849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66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0513793614E-2"/>
          <c:y val="0.92624274386327665"/>
          <c:w val="0.89999991897241272"/>
          <c:h val="7.3757256136723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6542221699069441E-2"/>
          <c:y val="0.21794275318617914"/>
          <c:w val="0.92691555660186109"/>
          <c:h val="0.6605238714936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[Skaidrėms.xlsx]Lapas2!$B$3</c:f>
              <c:strCache>
                <c:ptCount val="1"/>
                <c:pt idx="0">
                  <c:v> Savivaldybei skirta NVŠ lėšų suma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[Skaidrėms.xlsx]Lapas2!$A$4:$A$6</c:f>
              <c:strCache>
                <c:ptCount val="3"/>
                <c:pt idx="0">
                  <c:v>2019 m.</c:v>
                </c:pt>
                <c:pt idx="1">
                  <c:v>2020 m. </c:v>
                </c:pt>
                <c:pt idx="2">
                  <c:v>2021 m. </c:v>
                </c:pt>
              </c:strCache>
            </c:strRef>
          </c:cat>
          <c:val>
            <c:numRef>
              <c:f>[Skaidrėms.xlsx]Lapas2!$B$4:$B$6</c:f>
              <c:numCache>
                <c:formatCode>General</c:formatCode>
                <c:ptCount val="3"/>
                <c:pt idx="0">
                  <c:v>1248100</c:v>
                </c:pt>
                <c:pt idx="1">
                  <c:v>1273455.3</c:v>
                </c:pt>
                <c:pt idx="2">
                  <c:v>1706800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8-4A91-9C89-51B97D4C3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36864"/>
        <c:axId val="111638400"/>
      </c:barChart>
      <c:catAx>
        <c:axId val="1116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1638400"/>
        <c:crosses val="autoZero"/>
        <c:auto val="1"/>
        <c:lblAlgn val="ctr"/>
        <c:lblOffset val="100"/>
        <c:noMultiLvlLbl val="0"/>
      </c:catAx>
      <c:valAx>
        <c:axId val="111638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63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i="0" cap="all" baseline="0">
                <a:effectLst/>
              </a:rPr>
              <a:t>NMPP 4 klasė SKAITYMAS</a:t>
            </a:r>
            <a:endParaRPr lang="lt-L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64-41D9-9EB9-235A41218C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64-41D9-9EB9-235A41218C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'[Kopija 921603 4 NMPP savivaldybės ataskaita (1).xlsx]Skaitymas'!$P$46:$P$47</c:f>
              <c:strCache>
                <c:ptCount val="2"/>
                <c:pt idx="0">
                  <c:v>taškų vidurkis mažesnis už šalies vidurkį, 14 mokyklos</c:v>
                </c:pt>
                <c:pt idx="1">
                  <c:v>taškų vidurkis aukštesnis už šalies vidurkį, 34 mokykla</c:v>
                </c:pt>
              </c:strCache>
            </c:strRef>
          </c:cat>
          <c:val>
            <c:numRef>
              <c:f>'[Kopija 921603 4 NMPP savivaldybės ataskaita (1).xlsx]Skaitymas'!$Q$46:$Q$47</c:f>
              <c:numCache>
                <c:formatCode>General</c:formatCode>
                <c:ptCount val="2"/>
                <c:pt idx="0">
                  <c:v>14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4-41D9-9EB9-235A41218C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NMPP 4 KLASĖ MATEMATIKA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7.5900262467191601E-2"/>
          <c:y val="0.2452548118985127"/>
          <c:w val="0.45284711286089241"/>
          <c:h val="0.754745188101487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FB-4F65-86C3-B76DA43473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FB-4F65-86C3-B76DA43473E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Matematika!$P$38:$P$39</c:f>
              <c:strCache>
                <c:ptCount val="2"/>
                <c:pt idx="0">
                  <c:v>taškų vidurkis mažesnis už šalies vidurkį, 7 mokyklos</c:v>
                </c:pt>
                <c:pt idx="1">
                  <c:v>taškų vidurkis aukštesnis už šalies vidurkį, 41 mokykla</c:v>
                </c:pt>
              </c:strCache>
            </c:strRef>
          </c:cat>
          <c:val>
            <c:numRef>
              <c:f>Matematika!$Q$38:$Q$39</c:f>
              <c:numCache>
                <c:formatCode>General</c:formatCode>
                <c:ptCount val="2"/>
                <c:pt idx="0">
                  <c:v>7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FB-4F65-86C3-B76DA43473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NMPP 8 klasė skaitymas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6A-4B3D-8734-1B095D4C8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6A-4B3D-8734-1B095D4C8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Lapas1!$H$19:$H$20</c:f>
              <c:strCache>
                <c:ptCount val="2"/>
                <c:pt idx="0">
                  <c:v>taškų vidurkis didesnis už šalis vidurkį (27 mokyklos)</c:v>
                </c:pt>
                <c:pt idx="1">
                  <c:v>taškų vidurkis mažesnis už šalis vidurkį (11 mokyklų)</c:v>
                </c:pt>
              </c:strCache>
            </c:strRef>
          </c:cat>
          <c:val>
            <c:numRef>
              <c:f>Lapas1!$I$19:$I$20</c:f>
              <c:numCache>
                <c:formatCode>General</c:formatCode>
                <c:ptCount val="2"/>
                <c:pt idx="0">
                  <c:v>27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6A-4B3D-8734-1B095D4C88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NMPP 8 klasė matematika</a:t>
            </a:r>
          </a:p>
        </c:rich>
      </c:tx>
      <c:layout>
        <c:manualLayout>
          <c:xMode val="edge"/>
          <c:yMode val="edge"/>
          <c:x val="0.2233956692913385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E-4EEC-935B-79C9F749A8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E-4EEC-935B-79C9F749A8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Lapas1!$U$21:$U$22</c:f>
              <c:strCache>
                <c:ptCount val="2"/>
                <c:pt idx="0">
                  <c:v>taškų vidurkis didesnis už šalis vidurkį (28 mokyklų)</c:v>
                </c:pt>
                <c:pt idx="1">
                  <c:v>taškų vidurkis mažesnis už šalis vidurkį (10 mokyklų)</c:v>
                </c:pt>
              </c:strCache>
            </c:strRef>
          </c:cat>
          <c:val>
            <c:numRef>
              <c:f>Lapas1!$V$21:$V$22</c:f>
              <c:numCache>
                <c:formatCode>General</c:formatCode>
                <c:ptCount val="2"/>
                <c:pt idx="0">
                  <c:v>28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E-4EEC-935B-79C9F749A8B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PUPP</a:t>
            </a:r>
            <a:r>
              <a:rPr lang="lt-LT"/>
              <a:t> lietuvių</a:t>
            </a:r>
            <a:r>
              <a:rPr lang="lt-LT" baseline="0"/>
              <a:t> kalba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84-406B-9B06-2FE254701F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84-406B-9B06-2FE254701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Lapas1!$A$52:$A$53</c:f>
              <c:strCache>
                <c:ptCount val="2"/>
                <c:pt idx="0">
                  <c:v>taškų vidurkis didesnis už šalies vidurkį,  23mokyklos</c:v>
                </c:pt>
                <c:pt idx="1">
                  <c:v>taškų vidurkis mažesnis už šalies vidurkį, 17 mokyklų</c:v>
                </c:pt>
              </c:strCache>
            </c:strRef>
          </c:cat>
          <c:val>
            <c:numRef>
              <c:f>Lapas1!$B$52:$B$53</c:f>
              <c:numCache>
                <c:formatCode>General</c:formatCode>
                <c:ptCount val="2"/>
                <c:pt idx="0">
                  <c:v>23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84-406B-9B06-2FE254701F1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PUPP matematika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AA-4450-B008-7824F0A37A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AA-4450-B008-7824F0A37A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Lapas1!$A$68:$A$69</c:f>
              <c:strCache>
                <c:ptCount val="2"/>
                <c:pt idx="0">
                  <c:v>taškų vidurkis didesnis už šalies vidurkį, 24 mokyklos</c:v>
                </c:pt>
                <c:pt idx="1">
                  <c:v>taškų vidurkis mažesnis už šalies vidurkį,16 mokyklų</c:v>
                </c:pt>
              </c:strCache>
            </c:strRef>
          </c:cat>
          <c:val>
            <c:numRef>
              <c:f>Lapas1!$B$68:$B$69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AA-4450-B008-7824F0A37A6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VBE</a:t>
            </a:r>
            <a:r>
              <a:rPr lang="lt-LT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REZULTATŲ KAITA KAUNO MIESTE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6398652682660275"/>
          <c:y val="0.10497793095629177"/>
          <c:w val="0.81265883807995043"/>
          <c:h val="0.82783383240730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Lapas1!$C$1</c:f>
              <c:strCache>
                <c:ptCount val="1"/>
                <c:pt idx="0">
                  <c:v>Neišlaikė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89757048876935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E7-4E75-AAA7-F5E352455453}"/>
                </c:ext>
              </c:extLst>
            </c:dLbl>
            <c:dLbl>
              <c:idx val="1"/>
              <c:layout>
                <c:manualLayout>
                  <c:x val="-2.696068234995171E-2"/>
                  <c:y val="1.47076787385068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E7-4E75-AAA7-F5E352455453}"/>
                </c:ext>
              </c:extLst>
            </c:dLbl>
            <c:dLbl>
              <c:idx val="2"/>
              <c:layout>
                <c:manualLayout>
                  <c:x val="-2.02915570886791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E7-4E75-AAA7-F5E352455453}"/>
                </c:ext>
              </c:extLst>
            </c:dLbl>
            <c:dLbl>
              <c:idx val="3"/>
              <c:layout>
                <c:manualLayout>
                  <c:x val="-2.2227559796131603E-2"/>
                  <c:y val="-2.94153574770136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E7-4E75-AAA7-F5E352455453}"/>
                </c:ext>
              </c:extLst>
            </c:dLbl>
            <c:dLbl>
              <c:idx val="4"/>
              <c:layout>
                <c:manualLayout>
                  <c:x val="-8.47629067784127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E7-4E75-AAA7-F5E352455453}"/>
                </c:ext>
              </c:extLst>
            </c:dLbl>
            <c:dLbl>
              <c:idx val="5"/>
              <c:layout>
                <c:manualLayout>
                  <c:x val="-5.6671964263427917E-2"/>
                  <c:y val="-2.94153574770136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E7-4E75-AAA7-F5E352455453}"/>
                </c:ext>
              </c:extLst>
            </c:dLbl>
            <c:dLbl>
              <c:idx val="6"/>
              <c:layout>
                <c:manualLayout>
                  <c:x val="-2.198568243427850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E7-4E75-AAA7-F5E352455453}"/>
                </c:ext>
              </c:extLst>
            </c:dLbl>
            <c:dLbl>
              <c:idx val="7"/>
              <c:layout>
                <c:manualLayout>
                  <c:x val="-2.0791614993079646E-2"/>
                  <c:y val="-5.88307149540273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E7-4E75-AAA7-F5E352455453}"/>
                </c:ext>
              </c:extLst>
            </c:dLbl>
            <c:dLbl>
              <c:idx val="8"/>
              <c:layout>
                <c:manualLayout>
                  <c:x val="-1.672776611569411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2E7-4E75-AAA7-F5E352455453}"/>
                </c:ext>
              </c:extLst>
            </c:dLbl>
            <c:dLbl>
              <c:idx val="9"/>
              <c:layout>
                <c:manualLayout>
                  <c:x val="-1.82824711574247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E7-4E75-AAA7-F5E352455453}"/>
                </c:ext>
              </c:extLst>
            </c:dLbl>
            <c:dLbl>
              <c:idx val="10"/>
              <c:layout>
                <c:manualLayout>
                  <c:x val="-1.6630930844156275E-2"/>
                  <c:y val="1.6044925792218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2E7-4E75-AAA7-F5E352455453}"/>
                </c:ext>
              </c:extLst>
            </c:dLbl>
            <c:dLbl>
              <c:idx val="12"/>
              <c:layout>
                <c:manualLayout>
                  <c:x val="-1.6367128515162522E-2"/>
                  <c:y val="-5.88307149540273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2E7-4E75-AAA7-F5E352455453}"/>
                </c:ext>
              </c:extLst>
            </c:dLbl>
            <c:dLbl>
              <c:idx val="13"/>
              <c:layout>
                <c:manualLayout>
                  <c:x val="-1.17824211235252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2E7-4E75-AAA7-F5E352455453}"/>
                </c:ext>
              </c:extLst>
            </c:dLbl>
            <c:dLbl>
              <c:idx val="14"/>
              <c:layout>
                <c:manualLayout>
                  <c:x val="-1.1276179254033913E-2"/>
                  <c:y val="1.17661429908054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2E7-4E75-AAA7-F5E352455453}"/>
                </c:ext>
              </c:extLst>
            </c:dLbl>
            <c:dLbl>
              <c:idx val="15"/>
              <c:layout>
                <c:manualLayout>
                  <c:x val="-1.67277661156941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2E7-4E75-AAA7-F5E352455453}"/>
                </c:ext>
              </c:extLst>
            </c:dLbl>
            <c:dLbl>
              <c:idx val="16"/>
              <c:layout>
                <c:manualLayout>
                  <c:x val="-2.90185372786281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2E7-4E75-AAA7-F5E352455453}"/>
                </c:ext>
              </c:extLst>
            </c:dLbl>
            <c:dLbl>
              <c:idx val="17"/>
              <c:layout>
                <c:manualLayout>
                  <c:x val="-3.71607111334983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2E7-4E75-AAA7-F5E352455453}"/>
                </c:ext>
              </c:extLst>
            </c:dLbl>
            <c:dLbl>
              <c:idx val="18"/>
              <c:layout>
                <c:manualLayout>
                  <c:x val="-1.8415848040863707E-2"/>
                  <c:y val="1.60449257922193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2E7-4E75-AAA7-F5E352455453}"/>
                </c:ext>
              </c:extLst>
            </c:dLbl>
            <c:dLbl>
              <c:idx val="19"/>
              <c:layout>
                <c:manualLayout>
                  <c:x val="-1.3061096450741411E-2"/>
                  <c:y val="1.17661429908054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2E7-4E75-AAA7-F5E352455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Lapas1!$A$2:$B$25</c:f>
              <c:multiLvlStrCache>
                <c:ptCount val="24"/>
                <c:lvl>
                  <c:pt idx="0">
                    <c:v>2020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2021 m.</c:v>
                  </c:pt>
                  <c:pt idx="4">
                    <c:v>2020 m.</c:v>
                  </c:pt>
                  <c:pt idx="5">
                    <c:v>2021 m.</c:v>
                  </c:pt>
                  <c:pt idx="6">
                    <c:v>2020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2021 m.</c:v>
                  </c:pt>
                  <c:pt idx="10">
                    <c:v>2020 m.</c:v>
                  </c:pt>
                  <c:pt idx="11">
                    <c:v>2021 m.</c:v>
                  </c:pt>
                  <c:pt idx="12">
                    <c:v>2020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2021 m.</c:v>
                  </c:pt>
                  <c:pt idx="16">
                    <c:v>2020 m.</c:v>
                  </c:pt>
                  <c:pt idx="17">
                    <c:v>2021 m.</c:v>
                  </c:pt>
                  <c:pt idx="18">
                    <c:v>2020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2021 m.</c:v>
                  </c:pt>
                  <c:pt idx="22">
                    <c:v>2020 m.</c:v>
                  </c:pt>
                  <c:pt idx="23">
                    <c:v>2021 m.</c:v>
                  </c:pt>
                </c:lvl>
                <c:lvl>
                  <c:pt idx="0">
                    <c:v>Lietuvių k. ir literatūra</c:v>
                  </c:pt>
                  <c:pt idx="2">
                    <c:v>Anglų kalba </c:v>
                  </c:pt>
                  <c:pt idx="4">
                    <c:v>Matematika</c:v>
                  </c:pt>
                  <c:pt idx="6">
                    <c:v>Istorija</c:v>
                  </c:pt>
                  <c:pt idx="8">
                    <c:v>Biologija</c:v>
                  </c:pt>
                  <c:pt idx="10">
                    <c:v>Chemija</c:v>
                  </c:pt>
                  <c:pt idx="12">
                    <c:v>Fizika</c:v>
                  </c:pt>
                  <c:pt idx="14">
                    <c:v>Geografija</c:v>
                  </c:pt>
                  <c:pt idx="16">
                    <c:v>Informacinės technologijos</c:v>
                  </c:pt>
                  <c:pt idx="18">
                    <c:v>Rusų kalba</c:v>
                  </c:pt>
                  <c:pt idx="20">
                    <c:v>Vokiečių kalba</c:v>
                  </c:pt>
                  <c:pt idx="22">
                    <c:v>Prancūzų kalba</c:v>
                  </c:pt>
                </c:lvl>
              </c:multiLvlStrCache>
            </c:multiLvlStrRef>
          </c:cat>
          <c:val>
            <c:numRef>
              <c:f>Lapas1!$C$2:$C$25</c:f>
              <c:numCache>
                <c:formatCode>0.0</c:formatCode>
                <c:ptCount val="24"/>
                <c:pt idx="0">
                  <c:v>-8.61</c:v>
                </c:pt>
                <c:pt idx="1">
                  <c:v>-5.1855375832540398</c:v>
                </c:pt>
                <c:pt idx="2">
                  <c:v>-0.310000000000002</c:v>
                </c:pt>
                <c:pt idx="3">
                  <c:v>-1.0950503723171301</c:v>
                </c:pt>
                <c:pt idx="4">
                  <c:v>-23.76</c:v>
                </c:pt>
                <c:pt idx="5">
                  <c:v>-11.6457080371788</c:v>
                </c:pt>
                <c:pt idx="6">
                  <c:v>0</c:v>
                </c:pt>
                <c:pt idx="7">
                  <c:v>-0.512820512820513</c:v>
                </c:pt>
                <c:pt idx="8">
                  <c:v>-1.76000000000001</c:v>
                </c:pt>
                <c:pt idx="9">
                  <c:v>-1.6666666666666701</c:v>
                </c:pt>
                <c:pt idx="10">
                  <c:v>0</c:v>
                </c:pt>
                <c:pt idx="11">
                  <c:v>-7.7922077922077904</c:v>
                </c:pt>
                <c:pt idx="12">
                  <c:v>-0.89000000000000101</c:v>
                </c:pt>
                <c:pt idx="13">
                  <c:v>-0.47846889952153099</c:v>
                </c:pt>
                <c:pt idx="14">
                  <c:v>0</c:v>
                </c:pt>
                <c:pt idx="15">
                  <c:v>-1.03626943005181</c:v>
                </c:pt>
                <c:pt idx="16">
                  <c:v>-6.02</c:v>
                </c:pt>
                <c:pt idx="17">
                  <c:v>-7.8740157480314998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2E7-4E75-AAA7-F5E352455453}"/>
            </c:ext>
          </c:extLst>
        </c:ser>
        <c:ser>
          <c:idx val="1"/>
          <c:order val="1"/>
          <c:tx>
            <c:strRef>
              <c:f>Lapas1!$D$1</c:f>
              <c:strCache>
                <c:ptCount val="1"/>
                <c:pt idx="0">
                  <c:v>16-35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21"/>
              <c:layout>
                <c:manualLayout>
                  <c:x val="-1.0709503180244592E-2"/>
                  <c:y val="1.263379983639229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2E7-4E75-AAA7-F5E352455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Lapas1!$A$2:$B$25</c:f>
              <c:multiLvlStrCache>
                <c:ptCount val="24"/>
                <c:lvl>
                  <c:pt idx="0">
                    <c:v>2020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2021 m.</c:v>
                  </c:pt>
                  <c:pt idx="4">
                    <c:v>2020 m.</c:v>
                  </c:pt>
                  <c:pt idx="5">
                    <c:v>2021 m.</c:v>
                  </c:pt>
                  <c:pt idx="6">
                    <c:v>2020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2021 m.</c:v>
                  </c:pt>
                  <c:pt idx="10">
                    <c:v>2020 m.</c:v>
                  </c:pt>
                  <c:pt idx="11">
                    <c:v>2021 m.</c:v>
                  </c:pt>
                  <c:pt idx="12">
                    <c:v>2020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2021 m.</c:v>
                  </c:pt>
                  <c:pt idx="16">
                    <c:v>2020 m.</c:v>
                  </c:pt>
                  <c:pt idx="17">
                    <c:v>2021 m.</c:v>
                  </c:pt>
                  <c:pt idx="18">
                    <c:v>2020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2021 m.</c:v>
                  </c:pt>
                  <c:pt idx="22">
                    <c:v>2020 m.</c:v>
                  </c:pt>
                  <c:pt idx="23">
                    <c:v>2021 m.</c:v>
                  </c:pt>
                </c:lvl>
                <c:lvl>
                  <c:pt idx="0">
                    <c:v>Lietuvių k. ir literatūra</c:v>
                  </c:pt>
                  <c:pt idx="2">
                    <c:v>Anglų kalba </c:v>
                  </c:pt>
                  <c:pt idx="4">
                    <c:v>Matematika</c:v>
                  </c:pt>
                  <c:pt idx="6">
                    <c:v>Istorija</c:v>
                  </c:pt>
                  <c:pt idx="8">
                    <c:v>Biologija</c:v>
                  </c:pt>
                  <c:pt idx="10">
                    <c:v>Chemija</c:v>
                  </c:pt>
                  <c:pt idx="12">
                    <c:v>Fizika</c:v>
                  </c:pt>
                  <c:pt idx="14">
                    <c:v>Geografija</c:v>
                  </c:pt>
                  <c:pt idx="16">
                    <c:v>Informacinės technologijos</c:v>
                  </c:pt>
                  <c:pt idx="18">
                    <c:v>Rusų kalba</c:v>
                  </c:pt>
                  <c:pt idx="20">
                    <c:v>Vokiečių kalba</c:v>
                  </c:pt>
                  <c:pt idx="22">
                    <c:v>Prancūzų kalba</c:v>
                  </c:pt>
                </c:lvl>
              </c:multiLvlStrCache>
            </c:multiLvlStrRef>
          </c:cat>
          <c:val>
            <c:numRef>
              <c:f>Lapas1!$D$2:$D$25</c:f>
              <c:numCache>
                <c:formatCode>0.0</c:formatCode>
                <c:ptCount val="24"/>
                <c:pt idx="0">
                  <c:v>29.98</c:v>
                </c:pt>
                <c:pt idx="1">
                  <c:v>31.5</c:v>
                </c:pt>
                <c:pt idx="2">
                  <c:v>7.24</c:v>
                </c:pt>
                <c:pt idx="3">
                  <c:v>8.4</c:v>
                </c:pt>
                <c:pt idx="4">
                  <c:v>38.68</c:v>
                </c:pt>
                <c:pt idx="5">
                  <c:v>38.799999999999997</c:v>
                </c:pt>
                <c:pt idx="6">
                  <c:v>14.46</c:v>
                </c:pt>
                <c:pt idx="7">
                  <c:v>24.5</c:v>
                </c:pt>
                <c:pt idx="8">
                  <c:v>19.68</c:v>
                </c:pt>
                <c:pt idx="9">
                  <c:v>25.3</c:v>
                </c:pt>
                <c:pt idx="10">
                  <c:v>21.28</c:v>
                </c:pt>
                <c:pt idx="11">
                  <c:v>22.7</c:v>
                </c:pt>
                <c:pt idx="12">
                  <c:v>29.78</c:v>
                </c:pt>
                <c:pt idx="13">
                  <c:v>27.3</c:v>
                </c:pt>
                <c:pt idx="14">
                  <c:v>16.03</c:v>
                </c:pt>
                <c:pt idx="15">
                  <c:v>19.7</c:v>
                </c:pt>
                <c:pt idx="16">
                  <c:v>28.57</c:v>
                </c:pt>
                <c:pt idx="17">
                  <c:v>35.4</c:v>
                </c:pt>
                <c:pt idx="18">
                  <c:v>11.11</c:v>
                </c:pt>
                <c:pt idx="19">
                  <c:v>10.5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2E7-4E75-AAA7-F5E352455453}"/>
            </c:ext>
          </c:extLst>
        </c:ser>
        <c:ser>
          <c:idx val="2"/>
          <c:order val="2"/>
          <c:tx>
            <c:strRef>
              <c:f>Lapas1!$E$1</c:f>
              <c:strCache>
                <c:ptCount val="1"/>
                <c:pt idx="0">
                  <c:v>36-85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E7-4E75-AAA7-F5E352455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Lapas1!$A$2:$B$25</c:f>
              <c:multiLvlStrCache>
                <c:ptCount val="24"/>
                <c:lvl>
                  <c:pt idx="0">
                    <c:v>2020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2021 m.</c:v>
                  </c:pt>
                  <c:pt idx="4">
                    <c:v>2020 m.</c:v>
                  </c:pt>
                  <c:pt idx="5">
                    <c:v>2021 m.</c:v>
                  </c:pt>
                  <c:pt idx="6">
                    <c:v>2020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2021 m.</c:v>
                  </c:pt>
                  <c:pt idx="10">
                    <c:v>2020 m.</c:v>
                  </c:pt>
                  <c:pt idx="11">
                    <c:v>2021 m.</c:v>
                  </c:pt>
                  <c:pt idx="12">
                    <c:v>2020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2021 m.</c:v>
                  </c:pt>
                  <c:pt idx="16">
                    <c:v>2020 m.</c:v>
                  </c:pt>
                  <c:pt idx="17">
                    <c:v>2021 m.</c:v>
                  </c:pt>
                  <c:pt idx="18">
                    <c:v>2020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2021 m.</c:v>
                  </c:pt>
                  <c:pt idx="22">
                    <c:v>2020 m.</c:v>
                  </c:pt>
                  <c:pt idx="23">
                    <c:v>2021 m.</c:v>
                  </c:pt>
                </c:lvl>
                <c:lvl>
                  <c:pt idx="0">
                    <c:v>Lietuvių k. ir literatūra</c:v>
                  </c:pt>
                  <c:pt idx="2">
                    <c:v>Anglų kalba </c:v>
                  </c:pt>
                  <c:pt idx="4">
                    <c:v>Matematika</c:v>
                  </c:pt>
                  <c:pt idx="6">
                    <c:v>Istorija</c:v>
                  </c:pt>
                  <c:pt idx="8">
                    <c:v>Biologija</c:v>
                  </c:pt>
                  <c:pt idx="10">
                    <c:v>Chemija</c:v>
                  </c:pt>
                  <c:pt idx="12">
                    <c:v>Fizika</c:v>
                  </c:pt>
                  <c:pt idx="14">
                    <c:v>Geografija</c:v>
                  </c:pt>
                  <c:pt idx="16">
                    <c:v>Informacinės technologijos</c:v>
                  </c:pt>
                  <c:pt idx="18">
                    <c:v>Rusų kalba</c:v>
                  </c:pt>
                  <c:pt idx="20">
                    <c:v>Vokiečių kalba</c:v>
                  </c:pt>
                  <c:pt idx="22">
                    <c:v>Prancūzų kalba</c:v>
                  </c:pt>
                </c:lvl>
              </c:multiLvlStrCache>
            </c:multiLvlStrRef>
          </c:cat>
          <c:val>
            <c:numRef>
              <c:f>Lapas1!$E$2:$E$25</c:f>
              <c:numCache>
                <c:formatCode>0.0</c:formatCode>
                <c:ptCount val="24"/>
                <c:pt idx="0">
                  <c:v>44.27</c:v>
                </c:pt>
                <c:pt idx="1">
                  <c:v>44.9</c:v>
                </c:pt>
                <c:pt idx="2">
                  <c:v>44.57</c:v>
                </c:pt>
                <c:pt idx="3">
                  <c:v>52.1</c:v>
                </c:pt>
                <c:pt idx="4">
                  <c:v>29.14</c:v>
                </c:pt>
                <c:pt idx="5">
                  <c:v>39.1</c:v>
                </c:pt>
                <c:pt idx="6">
                  <c:v>75.86</c:v>
                </c:pt>
                <c:pt idx="7">
                  <c:v>64.2</c:v>
                </c:pt>
                <c:pt idx="8">
                  <c:v>53.08</c:v>
                </c:pt>
                <c:pt idx="9">
                  <c:v>46.8</c:v>
                </c:pt>
                <c:pt idx="10">
                  <c:v>46.81</c:v>
                </c:pt>
                <c:pt idx="11">
                  <c:v>47.4</c:v>
                </c:pt>
                <c:pt idx="12">
                  <c:v>56.44</c:v>
                </c:pt>
                <c:pt idx="13">
                  <c:v>57.4</c:v>
                </c:pt>
                <c:pt idx="14">
                  <c:v>63.46</c:v>
                </c:pt>
                <c:pt idx="15">
                  <c:v>68.900000000000006</c:v>
                </c:pt>
                <c:pt idx="16">
                  <c:v>32.33</c:v>
                </c:pt>
                <c:pt idx="17">
                  <c:v>20.5</c:v>
                </c:pt>
                <c:pt idx="18">
                  <c:v>50</c:v>
                </c:pt>
                <c:pt idx="19">
                  <c:v>36.799999999999997</c:v>
                </c:pt>
                <c:pt idx="20">
                  <c:v>0</c:v>
                </c:pt>
                <c:pt idx="21">
                  <c:v>33.299999999999997</c:v>
                </c:pt>
                <c:pt idx="2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2E7-4E75-AAA7-F5E352455453}"/>
            </c:ext>
          </c:extLst>
        </c:ser>
        <c:ser>
          <c:idx val="3"/>
          <c:order val="3"/>
          <c:tx>
            <c:strRef>
              <c:f>Lapas1!$F$1</c:f>
              <c:strCache>
                <c:ptCount val="1"/>
                <c:pt idx="0">
                  <c:v>86-100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Lapas1!$A$2:$B$25</c:f>
              <c:multiLvlStrCache>
                <c:ptCount val="24"/>
                <c:lvl>
                  <c:pt idx="0">
                    <c:v>2020 m.</c:v>
                  </c:pt>
                  <c:pt idx="1">
                    <c:v>2021 m.</c:v>
                  </c:pt>
                  <c:pt idx="2">
                    <c:v>2020 m.</c:v>
                  </c:pt>
                  <c:pt idx="3">
                    <c:v>2021 m.</c:v>
                  </c:pt>
                  <c:pt idx="4">
                    <c:v>2020 m.</c:v>
                  </c:pt>
                  <c:pt idx="5">
                    <c:v>2021 m.</c:v>
                  </c:pt>
                  <c:pt idx="6">
                    <c:v>2020 m.</c:v>
                  </c:pt>
                  <c:pt idx="7">
                    <c:v>2021 m.</c:v>
                  </c:pt>
                  <c:pt idx="8">
                    <c:v>2020 m.</c:v>
                  </c:pt>
                  <c:pt idx="9">
                    <c:v>2021 m.</c:v>
                  </c:pt>
                  <c:pt idx="10">
                    <c:v>2020 m.</c:v>
                  </c:pt>
                  <c:pt idx="11">
                    <c:v>2021 m.</c:v>
                  </c:pt>
                  <c:pt idx="12">
                    <c:v>2020 m.</c:v>
                  </c:pt>
                  <c:pt idx="13">
                    <c:v>2021 m.</c:v>
                  </c:pt>
                  <c:pt idx="14">
                    <c:v>2020 m.</c:v>
                  </c:pt>
                  <c:pt idx="15">
                    <c:v>2021 m.</c:v>
                  </c:pt>
                  <c:pt idx="16">
                    <c:v>2020 m.</c:v>
                  </c:pt>
                  <c:pt idx="17">
                    <c:v>2021 m.</c:v>
                  </c:pt>
                  <c:pt idx="18">
                    <c:v>2020 m.</c:v>
                  </c:pt>
                  <c:pt idx="19">
                    <c:v>2021 m.</c:v>
                  </c:pt>
                  <c:pt idx="20">
                    <c:v>2020 m.</c:v>
                  </c:pt>
                  <c:pt idx="21">
                    <c:v>2021 m.</c:v>
                  </c:pt>
                  <c:pt idx="22">
                    <c:v>2020 m.</c:v>
                  </c:pt>
                  <c:pt idx="23">
                    <c:v>2021 m.</c:v>
                  </c:pt>
                </c:lvl>
                <c:lvl>
                  <c:pt idx="0">
                    <c:v>Lietuvių k. ir literatūra</c:v>
                  </c:pt>
                  <c:pt idx="2">
                    <c:v>Anglų kalba </c:v>
                  </c:pt>
                  <c:pt idx="4">
                    <c:v>Matematika</c:v>
                  </c:pt>
                  <c:pt idx="6">
                    <c:v>Istorija</c:v>
                  </c:pt>
                  <c:pt idx="8">
                    <c:v>Biologija</c:v>
                  </c:pt>
                  <c:pt idx="10">
                    <c:v>Chemija</c:v>
                  </c:pt>
                  <c:pt idx="12">
                    <c:v>Fizika</c:v>
                  </c:pt>
                  <c:pt idx="14">
                    <c:v>Geografija</c:v>
                  </c:pt>
                  <c:pt idx="16">
                    <c:v>Informacinės technologijos</c:v>
                  </c:pt>
                  <c:pt idx="18">
                    <c:v>Rusų kalba</c:v>
                  </c:pt>
                  <c:pt idx="20">
                    <c:v>Vokiečių kalba</c:v>
                  </c:pt>
                  <c:pt idx="22">
                    <c:v>Prancūzų kalba</c:v>
                  </c:pt>
                </c:lvl>
              </c:multiLvlStrCache>
            </c:multiLvlStrRef>
          </c:cat>
          <c:val>
            <c:numRef>
              <c:f>Lapas1!$F$2:$F$25</c:f>
              <c:numCache>
                <c:formatCode>0.0</c:formatCode>
                <c:ptCount val="24"/>
                <c:pt idx="0">
                  <c:v>17.13</c:v>
                </c:pt>
                <c:pt idx="1">
                  <c:v>18.399999999999999</c:v>
                </c:pt>
                <c:pt idx="2">
                  <c:v>47.88</c:v>
                </c:pt>
                <c:pt idx="3">
                  <c:v>38.4</c:v>
                </c:pt>
                <c:pt idx="4">
                  <c:v>8.43</c:v>
                </c:pt>
                <c:pt idx="5">
                  <c:v>10.4</c:v>
                </c:pt>
                <c:pt idx="6">
                  <c:v>9.68</c:v>
                </c:pt>
                <c:pt idx="7">
                  <c:v>10.8</c:v>
                </c:pt>
                <c:pt idx="8">
                  <c:v>25.48</c:v>
                </c:pt>
                <c:pt idx="9">
                  <c:v>26.2</c:v>
                </c:pt>
                <c:pt idx="10">
                  <c:v>31.91</c:v>
                </c:pt>
                <c:pt idx="11">
                  <c:v>22.1</c:v>
                </c:pt>
                <c:pt idx="12">
                  <c:v>12.89</c:v>
                </c:pt>
                <c:pt idx="13">
                  <c:v>14.8</c:v>
                </c:pt>
                <c:pt idx="14">
                  <c:v>20.51</c:v>
                </c:pt>
                <c:pt idx="15">
                  <c:v>10.4</c:v>
                </c:pt>
                <c:pt idx="16">
                  <c:v>33.08</c:v>
                </c:pt>
                <c:pt idx="17">
                  <c:v>36.200000000000003</c:v>
                </c:pt>
                <c:pt idx="18">
                  <c:v>38.89</c:v>
                </c:pt>
                <c:pt idx="19">
                  <c:v>52.6</c:v>
                </c:pt>
                <c:pt idx="20">
                  <c:v>100</c:v>
                </c:pt>
                <c:pt idx="21">
                  <c:v>66.7</c:v>
                </c:pt>
                <c:pt idx="2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2E7-4E75-AAA7-F5E352455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1242424"/>
        <c:axId val="551244392"/>
      </c:barChart>
      <c:catAx>
        <c:axId val="551242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51244392"/>
        <c:crosses val="autoZero"/>
        <c:auto val="1"/>
        <c:lblAlgn val="ctr"/>
        <c:lblOffset val="100"/>
        <c:noMultiLvlLbl val="0"/>
      </c:catAx>
      <c:valAx>
        <c:axId val="5512443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512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3200" b="1" dirty="0" smtClean="0"/>
              <a:t>ŠIMTUKŲ PASISKIRSTYMAS PAGAL DALYKUS</a:t>
            </a:r>
            <a:endParaRPr lang="lt-LT" sz="3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'Pagal dalykus'!$A$1:$A$11</c:f>
              <c:strCache>
                <c:ptCount val="11"/>
                <c:pt idx="0">
                  <c:v>Geografija</c:v>
                </c:pt>
                <c:pt idx="1">
                  <c:v>Istorija</c:v>
                </c:pt>
                <c:pt idx="2">
                  <c:v>Vokiečių kalba</c:v>
                </c:pt>
                <c:pt idx="3">
                  <c:v>Chemija </c:v>
                </c:pt>
                <c:pt idx="4">
                  <c:v>Fizika </c:v>
                </c:pt>
                <c:pt idx="5">
                  <c:v>Rusų kalba</c:v>
                </c:pt>
                <c:pt idx="6">
                  <c:v>Biologija </c:v>
                </c:pt>
                <c:pt idx="7">
                  <c:v>Matematika </c:v>
                </c:pt>
                <c:pt idx="8">
                  <c:v>Informacinės technologijos</c:v>
                </c:pt>
                <c:pt idx="9">
                  <c:v>Lietuvių kalba ir literatūra</c:v>
                </c:pt>
                <c:pt idx="10">
                  <c:v>Anglų kalba</c:v>
                </c:pt>
              </c:strCache>
            </c:strRef>
          </c:cat>
          <c:val>
            <c:numRef>
              <c:f>'Pagal dalykus'!$B$1:$B$11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31</c:v>
                </c:pt>
                <c:pt idx="7">
                  <c:v>35</c:v>
                </c:pt>
                <c:pt idx="8">
                  <c:v>41</c:v>
                </c:pt>
                <c:pt idx="9">
                  <c:v>81</c:v>
                </c:pt>
                <c:pt idx="1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4-4CC4-9D9F-34EA17120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732104"/>
        <c:axId val="415727512"/>
      </c:barChart>
      <c:catAx>
        <c:axId val="415732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727512"/>
        <c:crosses val="autoZero"/>
        <c:auto val="1"/>
        <c:lblAlgn val="ctr"/>
        <c:lblOffset val="100"/>
        <c:noMultiLvlLbl val="0"/>
      </c:catAx>
      <c:valAx>
        <c:axId val="415727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73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729118419021178E-3"/>
          <c:y val="6.3568773778259757E-2"/>
          <c:w val="0.99292708815809794"/>
          <c:h val="0.82786468640033561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BU įstaigų remontai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7A-48B7-8D6C-9A8F8055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7A-48B7-8D6C-9A8F8055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7A-48B7-8D6C-9A8F8055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7A-48B7-8D6C-9A8F80550F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88-4B01-AA35-AB092FD74505}"/>
              </c:ext>
            </c:extLst>
          </c:dPt>
          <c:dLbls>
            <c:dLbl>
              <c:idx val="4"/>
              <c:layout>
                <c:manualLayout>
                  <c:x val="0.13488053882970516"/>
                  <c:y val="0.112788266392047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88-4B01-AA35-AB092FD74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Lapas1!$A$2:$A$6</c:f>
              <c:strCache>
                <c:ptCount val="5"/>
                <c:pt idx="0">
                  <c:v>Vidaus patalpų remontas</c:v>
                </c:pt>
                <c:pt idx="1">
                  <c:v>Pastato remontas</c:v>
                </c:pt>
                <c:pt idx="2">
                  <c:v>Laukas</c:v>
                </c:pt>
                <c:pt idx="3">
                  <c:v>Inžinerinės sistemos</c:v>
                </c:pt>
                <c:pt idx="4">
                  <c:v>Vidaus ir pastato remontas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8-4B01-AA35-AB092FD74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10939075543084"/>
          <c:w val="0.97519176618234349"/>
          <c:h val="0.21139442407914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BU įstaigų remontų terminai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E-4F6E-B686-7A85C12BAA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CE-4C02-BC91-E302AB66FA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4CE-4C02-BC91-E302AB66FA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0E-4F6E-B686-7A85C12BAA86}"/>
              </c:ext>
            </c:extLst>
          </c:dPt>
          <c:dLbls>
            <c:dLbl>
              <c:idx val="1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6462691538523"/>
                      <c:h val="0.1350596991498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CE-4C02-BC91-E302AB66FADE}"/>
                </c:ext>
              </c:extLst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23002827818616"/>
                      <c:h val="0.1350596991498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4CE-4C02-BC91-E302AB66F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Lapas1!$A$2:$A$5</c:f>
              <c:strCache>
                <c:ptCount val="4"/>
                <c:pt idx="0">
                  <c:v>Užbaigta</c:v>
                </c:pt>
                <c:pt idx="1">
                  <c:v>Iki 2021 rugpjūčio 30 d.</c:v>
                </c:pt>
                <c:pt idx="2">
                  <c:v>Iki 2021 gruodžio 5 d.</c:v>
                </c:pt>
                <c:pt idx="3">
                  <c:v>2022 m.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E-4C02-BC91-E302AB66F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Lapas1!$A$2</c:f>
              <c:strCache>
                <c:ptCount val="1"/>
                <c:pt idx="0">
                  <c:v>Kompiuteriai, vnt.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Lapas1!$B$1:$H$1</c:f>
              <c:strCache>
                <c:ptCount val="7"/>
                <c:pt idx="0">
                  <c:v>Viso</c:v>
                </c:pt>
                <c:pt idx="1">
                  <c:v>Savivaldybės biudžeto lėšos</c:v>
                </c:pt>
                <c:pt idx="2">
                  <c:v>Mokymo lėšos</c:v>
                </c:pt>
                <c:pt idx="3">
                  <c:v>Skaitmeninio ugdymo plėtros lėšos</c:v>
                </c:pt>
                <c:pt idx="4">
                  <c:v>Tikslinės dotacijos specialiųjų ugdymosi poreikių turintiems vaikams</c:v>
                </c:pt>
                <c:pt idx="5">
                  <c:v>Patalpų nuomos lėšos</c:v>
                </c:pt>
                <c:pt idx="6">
                  <c:v>Pajamos už prekes ir paslaugas</c:v>
                </c:pt>
              </c:strCache>
            </c:strRef>
          </c:cat>
          <c:val>
            <c:numRef>
              <c:f>Lapas1!$B$2:$H$2</c:f>
              <c:numCache>
                <c:formatCode>General</c:formatCode>
                <c:ptCount val="7"/>
                <c:pt idx="0">
                  <c:v>646</c:v>
                </c:pt>
                <c:pt idx="1">
                  <c:v>97</c:v>
                </c:pt>
                <c:pt idx="2">
                  <c:v>259</c:v>
                </c:pt>
                <c:pt idx="3">
                  <c:v>266</c:v>
                </c:pt>
                <c:pt idx="4">
                  <c:v>2</c:v>
                </c:pt>
                <c:pt idx="5">
                  <c:v>20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3-4CFC-A4DE-6CD4800E4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63584"/>
        <c:axId val="202149888"/>
      </c:barChart>
      <c:catAx>
        <c:axId val="1809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2149888"/>
        <c:crosses val="autoZero"/>
        <c:auto val="1"/>
        <c:lblAlgn val="ctr"/>
        <c:lblOffset val="100"/>
        <c:noMultiLvlLbl val="0"/>
      </c:catAx>
      <c:valAx>
        <c:axId val="20214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096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/>
              <a:t>Lėšos, </a:t>
            </a:r>
            <a:r>
              <a:rPr lang="lt-LT" dirty="0" err="1"/>
              <a:t>Eur</a:t>
            </a:r>
            <a:endParaRPr lang="lt-L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4447429365446965"/>
          <c:y val="0.10825245016590301"/>
          <c:w val="0.82611394163964802"/>
          <c:h val="0.46991247289914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Lapas1!$L$2</c:f>
              <c:strCache>
                <c:ptCount val="1"/>
                <c:pt idx="0">
                  <c:v>Kompiuteriai, 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Lapas1!$M$1:$S$1</c:f>
              <c:strCache>
                <c:ptCount val="7"/>
                <c:pt idx="0">
                  <c:v>Viso</c:v>
                </c:pt>
                <c:pt idx="1">
                  <c:v>Savivaldybės biudžeto lėšos</c:v>
                </c:pt>
                <c:pt idx="2">
                  <c:v>Mokymo lėšos</c:v>
                </c:pt>
                <c:pt idx="3">
                  <c:v>Skaitmeninio ugdymo plėtros lėšos</c:v>
                </c:pt>
                <c:pt idx="4">
                  <c:v>Tikslinės dotacijos specialiųjų ugdymosi poreikių turintiems vaikams</c:v>
                </c:pt>
                <c:pt idx="5">
                  <c:v>Patalpų nuomos lėšos</c:v>
                </c:pt>
                <c:pt idx="6">
                  <c:v>Pajamos už prekes ir paslaugas</c:v>
                </c:pt>
              </c:strCache>
            </c:strRef>
          </c:cat>
          <c:val>
            <c:numRef>
              <c:f>Lapas1!$M$2:$S$2</c:f>
              <c:numCache>
                <c:formatCode>General</c:formatCode>
                <c:ptCount val="7"/>
                <c:pt idx="0">
                  <c:v>359931</c:v>
                </c:pt>
                <c:pt idx="1">
                  <c:v>56846</c:v>
                </c:pt>
                <c:pt idx="2">
                  <c:v>145210</c:v>
                </c:pt>
                <c:pt idx="3">
                  <c:v>143980</c:v>
                </c:pt>
                <c:pt idx="4">
                  <c:v>1900</c:v>
                </c:pt>
                <c:pt idx="5">
                  <c:v>11000</c:v>
                </c:pt>
                <c:pt idx="6">
                  <c:v>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6-4E42-9A79-A4C507350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23712"/>
        <c:axId val="202725248"/>
      </c:barChart>
      <c:catAx>
        <c:axId val="2027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2725248"/>
        <c:crosses val="autoZero"/>
        <c:auto val="1"/>
        <c:lblAlgn val="ctr"/>
        <c:lblOffset val="100"/>
        <c:noMultiLvlLbl val="0"/>
      </c:catAx>
      <c:valAx>
        <c:axId val="2027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27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dirty="0"/>
              <a:t>Pedagogų, turinčių IKT </a:t>
            </a:r>
            <a:r>
              <a:rPr lang="lt-LT" sz="2800" dirty="0" smtClean="0"/>
              <a:t>kompetenciją, </a:t>
            </a:r>
            <a:r>
              <a:rPr lang="lt-LT" sz="2800" dirty="0"/>
              <a:t>skaičius (išskyrus informatikos mokytojus)</a:t>
            </a:r>
          </a:p>
        </c:rich>
      </c:tx>
      <c:layout>
        <c:manualLayout>
          <c:xMode val="edge"/>
          <c:yMode val="edge"/>
          <c:x val="0.10827952756356701"/>
          <c:y val="1.7230552709549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CDC-4B7F-8228-5EF4B08BEF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CDC-4B7F-8228-5EF4B08BEFF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Nep. </a:t>
                    </a:r>
                    <a:r>
                      <a:rPr lang="en-US" sz="1800" dirty="0" err="1" smtClean="0"/>
                      <a:t>turi</a:t>
                    </a:r>
                    <a:endParaRPr lang="en-US" sz="1800" dirty="0"/>
                  </a:p>
                  <a:p>
                    <a:pPr>
                      <a:defRPr sz="1800"/>
                    </a:pPr>
                    <a:fld id="{F8E0083F-AA79-4C55-88A2-20BC6DACC44A}" type="PERCENTAGE">
                      <a:rPr lang="en-US" sz="1800"/>
                      <a:pPr>
                        <a:defRPr sz="1800"/>
                      </a:pPr>
                      <a:t>[PROCENTAI]</a:t>
                    </a:fld>
                    <a:endParaRPr lang="lt-LT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DC-4B7F-8228-5EF4B08BEFF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/>
                      <a:t>Turi</a:t>
                    </a:r>
                  </a:p>
                  <a:p>
                    <a:pPr>
                      <a:defRPr sz="1800"/>
                    </a:pPr>
                    <a:fld id="{E657533A-2FF8-4E69-8E4C-1EB6BE065BD7}" type="PERCENTAGE">
                      <a:rPr lang="en-US" sz="1800"/>
                      <a:pPr>
                        <a:defRPr sz="1800"/>
                      </a:pPr>
                      <a:t>[PROCENTAI]</a:t>
                    </a:fld>
                    <a:endParaRPr lang="lt-LT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DC-4B7F-8228-5EF4B08BEFF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'[Skaidrems juodraštinis darbinis.xlsx]Lapas1'!$A$1:$B$1</c:f>
              <c:numCache>
                <c:formatCode>General</c:formatCode>
                <c:ptCount val="2"/>
                <c:pt idx="0">
                  <c:v>389</c:v>
                </c:pt>
                <c:pt idx="1">
                  <c:v>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DC-4B7F-8228-5EF4B08BEF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2020 m. </a:t>
                    </a:r>
                  </a:p>
                  <a:p>
                    <a:fld id="{C5AE7815-5D0E-4825-865A-1AD466069F27}" type="VALUE">
                      <a:rPr lang="en-US" smtClean="0"/>
                      <a:pPr/>
                      <a:t>[REIKŠMĖ]</a:t>
                    </a:fld>
                    <a:r>
                      <a:rPr lang="en-US" dirty="0" smtClean="0"/>
                      <a:t> val.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BC4-4281-BC2A-2C2F7553AE6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2019 m.</a:t>
                    </a:r>
                  </a:p>
                  <a:p>
                    <a:fld id="{6A09704E-905B-4B01-9985-037EA5570A22}" type="VALUE">
                      <a:rPr lang="en-US" smtClean="0"/>
                      <a:pPr/>
                      <a:t>[REIKŠMĖ]</a:t>
                    </a:fld>
                    <a:r>
                      <a:rPr lang="en-US" dirty="0" smtClean="0"/>
                      <a:t> val.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C4-4281-BC2A-2C2F7553A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'[Skaidrems juodraštinis darbinis.xlsx]Lapas2'!$A$1:$B$1</c:f>
              <c:numCache>
                <c:formatCode>General</c:formatCode>
                <c:ptCount val="2"/>
                <c:pt idx="0">
                  <c:v>63800.9</c:v>
                </c:pt>
                <c:pt idx="1">
                  <c:v>13369.5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4-4281-BC2A-2C2F7553AE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925696"/>
        <c:axId val="196739072"/>
      </c:barChart>
      <c:catAx>
        <c:axId val="1969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6739072"/>
        <c:crosses val="autoZero"/>
        <c:auto val="1"/>
        <c:lblAlgn val="ctr"/>
        <c:lblOffset val="100"/>
        <c:noMultiLvlLbl val="0"/>
      </c:catAx>
      <c:valAx>
        <c:axId val="196739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sz="1800"/>
                  <a:t>Išklausytų valandų skaičius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crossAx val="1969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2020 m. </a:t>
                    </a:r>
                  </a:p>
                  <a:p>
                    <a:fld id="{C5AE7815-5D0E-4825-865A-1AD466069F27}" type="VALUE">
                      <a:rPr lang="en-US"/>
                      <a:pPr/>
                      <a:t>[REIKŠMĖ]</a:t>
                    </a:fld>
                    <a:r>
                      <a:rPr lang="en-US" dirty="0"/>
                      <a:t>val.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5B-4AE2-A0E6-CCA02D751D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2019 m.</a:t>
                    </a:r>
                  </a:p>
                  <a:p>
                    <a:fld id="{6A09704E-905B-4B01-9985-037EA5570A22}" type="VALUE">
                      <a:rPr lang="en-US"/>
                      <a:pPr/>
                      <a:t>[REIKŠMĖ]</a:t>
                    </a:fld>
                    <a:r>
                      <a:rPr lang="en-US" dirty="0"/>
                      <a:t> val.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5B-4AE2-A0E6-CCA02D751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'[Skaidrems juodraštinis darbinis.xlsx]Lapas2'!$A$1:$B$1</c:f>
              <c:numCache>
                <c:formatCode>0.0</c:formatCode>
                <c:ptCount val="2"/>
                <c:pt idx="0" formatCode="General">
                  <c:v>23.7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B-4AE2-A0E6-CCA02D751D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781568"/>
        <c:axId val="196784512"/>
      </c:barChart>
      <c:catAx>
        <c:axId val="1967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6784512"/>
        <c:crosses val="autoZero"/>
        <c:auto val="1"/>
        <c:lblAlgn val="ctr"/>
        <c:lblOffset val="100"/>
        <c:noMultiLvlLbl val="0"/>
      </c:catAx>
      <c:valAx>
        <c:axId val="1967845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sz="2000" dirty="0"/>
                  <a:t>Išklausytų valandų skaičius, tenkantis vienam pedagogui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crossAx val="19678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0566473108177089E-2"/>
          <c:y val="0.20806403794841388"/>
          <c:w val="0.93886705378364577"/>
          <c:h val="0.64252435388950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[Skaidrėms.xlsx]Lapas2!$C$3</c:f>
              <c:strCache>
                <c:ptCount val="1"/>
                <c:pt idx="0">
                  <c:v>Dalyvavusių vaikų skaičiaus mėnesio vidurkis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[Skaidrėms.xlsx]Lapas2!$A$4:$A$6</c:f>
              <c:strCache>
                <c:ptCount val="3"/>
                <c:pt idx="0">
                  <c:v>2019 m.</c:v>
                </c:pt>
                <c:pt idx="1">
                  <c:v>2020 m. </c:v>
                </c:pt>
                <c:pt idx="2">
                  <c:v>2021 m. </c:v>
                </c:pt>
              </c:strCache>
            </c:strRef>
          </c:cat>
          <c:val>
            <c:numRef>
              <c:f>[Skaidrėms.xlsx]Lapas2!$C$4:$C$6</c:f>
              <c:numCache>
                <c:formatCode>General</c:formatCode>
                <c:ptCount val="3"/>
                <c:pt idx="0">
                  <c:v>11398</c:v>
                </c:pt>
                <c:pt idx="1">
                  <c:v>8886</c:v>
                </c:pt>
                <c:pt idx="2">
                  <c:v>8850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2-4E58-A60C-1EE187AE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95360"/>
        <c:axId val="113147904"/>
      </c:barChart>
      <c:catAx>
        <c:axId val="1116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3147904"/>
        <c:crosses val="autoZero"/>
        <c:auto val="1"/>
        <c:lblAlgn val="ctr"/>
        <c:lblOffset val="100"/>
        <c:noMultiLvlLbl val="0"/>
      </c:catAx>
      <c:valAx>
        <c:axId val="113147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69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C9285-2B1D-49F9-B1C0-13C8719ACD8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13629F5-C91B-4FB1-88E8-727B6A703C30}">
      <dgm:prSet custT="1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dirty="0" smtClean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t-LT" sz="1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SAUGUMAS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dirty="0" smtClean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dirty="0" smtClean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A3F89863-8F21-40D9-998C-B0AD19DC7603}" type="parTrans" cxnId="{C5307676-FA42-479B-BE7C-6644BFC68DB2}">
      <dgm:prSet/>
      <dgm:spPr/>
      <dgm:t>
        <a:bodyPr/>
        <a:lstStyle/>
        <a:p>
          <a:endParaRPr lang="lt-LT"/>
        </a:p>
      </dgm:t>
    </dgm:pt>
    <dgm:pt modelId="{F73C5982-8BAF-420D-A868-D385C7F9B954}" type="sibTrans" cxnId="{C5307676-FA42-479B-BE7C-6644BFC68DB2}">
      <dgm:prSet/>
      <dgm:spPr/>
      <dgm:t>
        <a:bodyPr/>
        <a:lstStyle/>
        <a:p>
          <a:endParaRPr lang="lt-LT"/>
        </a:p>
      </dgm:t>
    </dgm:pt>
    <dgm:pt modelId="{7ED53E79-FF7C-4E9B-A960-8343F3FD2FD8}">
      <dgm:prSet custT="1"/>
      <dgm:spPr/>
      <dgm:t>
        <a:bodyPr/>
        <a:lstStyle/>
        <a:p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PAŽANGA</a:t>
          </a:r>
          <a:endParaRPr lang="lt-L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4CA7E-1F0E-4E6D-ADD5-D59A778ED0FA}" type="parTrans" cxnId="{50769B34-815D-4DC7-A4BD-C3A71C56B70F}">
      <dgm:prSet/>
      <dgm:spPr/>
      <dgm:t>
        <a:bodyPr/>
        <a:lstStyle/>
        <a:p>
          <a:endParaRPr lang="lt-LT"/>
        </a:p>
      </dgm:t>
    </dgm:pt>
    <dgm:pt modelId="{E76D9484-A2DE-45B5-BF03-119C15D40C4B}" type="sibTrans" cxnId="{50769B34-815D-4DC7-A4BD-C3A71C56B70F}">
      <dgm:prSet/>
      <dgm:spPr/>
      <dgm:t>
        <a:bodyPr/>
        <a:lstStyle/>
        <a:p>
          <a:endParaRPr lang="lt-LT"/>
        </a:p>
      </dgm:t>
    </dgm:pt>
    <dgm:pt modelId="{E6E62379-26F5-4618-B3A5-910D43D82EFC}">
      <dgm:prSet custT="1"/>
      <dgm:spPr/>
      <dgm:t>
        <a:bodyPr/>
        <a:lstStyle/>
        <a:p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MOKYMĄSI STMULIUOJANTI APLINKA IR PRIEMONĖS</a:t>
          </a:r>
          <a:endParaRPr lang="lt-L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A1230-4321-4D60-92B1-EB184DF5F6E4}" type="parTrans" cxnId="{23A92DB9-58FF-4630-B39B-1CBC6EC386A9}">
      <dgm:prSet/>
      <dgm:spPr/>
      <dgm:t>
        <a:bodyPr/>
        <a:lstStyle/>
        <a:p>
          <a:endParaRPr lang="lt-LT"/>
        </a:p>
      </dgm:t>
    </dgm:pt>
    <dgm:pt modelId="{F539112B-71C5-4E32-9E73-7F2FAA7DA218}" type="sibTrans" cxnId="{23A92DB9-58FF-4630-B39B-1CBC6EC386A9}">
      <dgm:prSet/>
      <dgm:spPr/>
      <dgm:t>
        <a:bodyPr/>
        <a:lstStyle/>
        <a:p>
          <a:endParaRPr lang="lt-LT"/>
        </a:p>
      </dgm:t>
    </dgm:pt>
    <dgm:pt modelId="{32AAA499-6C6D-4D3D-A8AC-7EA205D5BD2E}">
      <dgm:prSet custT="1"/>
      <dgm:spPr/>
      <dgm:t>
        <a:bodyPr/>
        <a:lstStyle/>
        <a:p>
          <a:r>
            <a:rPr lang="lt-LT" sz="112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Geros savijautos programa (Mokiniams sudaryta galimybė dalyvauti emocinės savijautos stiprinimo veiklose, bus skiriama 15 EUR mokiniui).</a:t>
          </a:r>
          <a:endParaRPr lang="lt-LT" sz="112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1A0C8-68A5-49A7-A4F4-E1B65F2B5FF5}" type="parTrans" cxnId="{DC5BC079-0813-4763-9C7A-8CE811CA8546}">
      <dgm:prSet/>
      <dgm:spPr/>
      <dgm:t>
        <a:bodyPr/>
        <a:lstStyle/>
        <a:p>
          <a:endParaRPr lang="lt-LT"/>
        </a:p>
      </dgm:t>
    </dgm:pt>
    <dgm:pt modelId="{283E160B-BD95-45B4-893C-2029DF5D6373}" type="sibTrans" cxnId="{DC5BC079-0813-4763-9C7A-8CE811CA8546}">
      <dgm:prSet/>
      <dgm:spPr/>
      <dgm:t>
        <a:bodyPr/>
        <a:lstStyle/>
        <a:p>
          <a:endParaRPr lang="lt-LT"/>
        </a:p>
      </dgm:t>
    </dgm:pt>
    <dgm:pt modelId="{4E984A66-BFD2-485B-A301-981406245DE0}">
      <dgm:prSet custT="1"/>
      <dgm:spPr/>
      <dgm:t>
        <a:bodyPr/>
        <a:lstStyle/>
        <a:p>
          <a:r>
            <a:rPr lang="lt-LT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Mokymo(</a:t>
          </a:r>
          <a:r>
            <a:rPr lang="lt-LT" sz="14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si</a:t>
          </a:r>
          <a:r>
            <a:rPr lang="lt-LT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) priemonės ir virtualios aplinkos šiuolaikiškumas;</a:t>
          </a:r>
          <a:endParaRPr lang="lt-L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A1B00-E89C-4DF2-B4E0-597CCD63BF88}" type="parTrans" cxnId="{6A5EC6DA-CF6B-4EF9-8EBC-A0A1B00EB90F}">
      <dgm:prSet/>
      <dgm:spPr/>
      <dgm:t>
        <a:bodyPr/>
        <a:lstStyle/>
        <a:p>
          <a:endParaRPr lang="lt-LT"/>
        </a:p>
      </dgm:t>
    </dgm:pt>
    <dgm:pt modelId="{DB7B74AF-8E75-4266-BA18-B72DDEC5978E}" type="sibTrans" cxnId="{6A5EC6DA-CF6B-4EF9-8EBC-A0A1B00EB90F}">
      <dgm:prSet/>
      <dgm:spPr/>
      <dgm:t>
        <a:bodyPr/>
        <a:lstStyle/>
        <a:p>
          <a:endParaRPr lang="lt-LT"/>
        </a:p>
      </dgm:t>
    </dgm:pt>
    <dgm:pt modelId="{BDEECDF1-3867-4E12-B78C-DF22C34D4638}">
      <dgm:prSet custT="1"/>
      <dgm:spPr/>
      <dgm:t>
        <a:bodyPr/>
        <a:lstStyle/>
        <a:p>
          <a:r>
            <a:rPr kumimoji="0" lang="lt-LT" sz="14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rPr>
            <a:t>Ugdymo „be sienų“ vertės didinimas ir edukacinių erdvių atnaujinimas;</a:t>
          </a:r>
          <a:endParaRPr lang="lt-LT" sz="14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42EACAD6-FCA9-4AC4-B24C-B3BB195C7B35}" type="parTrans" cxnId="{40A2CDE3-F0B6-4281-8B64-15B5A2C2E031}">
      <dgm:prSet/>
      <dgm:spPr/>
      <dgm:t>
        <a:bodyPr/>
        <a:lstStyle/>
        <a:p>
          <a:endParaRPr lang="lt-LT"/>
        </a:p>
      </dgm:t>
    </dgm:pt>
    <dgm:pt modelId="{B9CFC0E6-C6F3-4AC2-8A08-C8539CE2FC7A}" type="sibTrans" cxnId="{40A2CDE3-F0B6-4281-8B64-15B5A2C2E031}">
      <dgm:prSet/>
      <dgm:spPr/>
      <dgm:t>
        <a:bodyPr/>
        <a:lstStyle/>
        <a:p>
          <a:endParaRPr lang="lt-LT"/>
        </a:p>
      </dgm:t>
    </dgm:pt>
    <dgm:pt modelId="{96EC1716-2292-45C8-929E-84A577CBF09B}">
      <dgm:prSet custT="1"/>
      <dgm:spPr/>
      <dgm:t>
        <a:bodyPr/>
        <a:lstStyle/>
        <a:p>
          <a:r>
            <a:rPr lang="lt-LT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Dalyvavimas modernizavimo ir kt. projektuose.</a:t>
          </a:r>
        </a:p>
      </dgm:t>
    </dgm:pt>
    <dgm:pt modelId="{C6D4E530-F134-465D-823C-C179E290D693}" type="parTrans" cxnId="{935DD337-D26C-4090-8B50-CFA0EF9E85B3}">
      <dgm:prSet/>
      <dgm:spPr/>
      <dgm:t>
        <a:bodyPr/>
        <a:lstStyle/>
        <a:p>
          <a:endParaRPr lang="lt-LT"/>
        </a:p>
      </dgm:t>
    </dgm:pt>
    <dgm:pt modelId="{0F7B798F-2D5F-4C46-A34A-269217666BE8}" type="sibTrans" cxnId="{935DD337-D26C-4090-8B50-CFA0EF9E85B3}">
      <dgm:prSet/>
      <dgm:spPr/>
      <dgm:t>
        <a:bodyPr/>
        <a:lstStyle/>
        <a:p>
          <a:endParaRPr lang="lt-LT"/>
        </a:p>
      </dgm:t>
    </dgm:pt>
    <dgm:pt modelId="{208B2EF4-32BE-4967-861E-23C32D47ECE5}">
      <dgm:prSet custT="1"/>
      <dgm:spPr/>
      <dgm:t>
        <a:bodyPr/>
        <a:lstStyle/>
        <a:p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Pasirengimas atnaujinto ugdymo </a:t>
          </a:r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įgyvendinimui.</a:t>
          </a:r>
          <a:endParaRPr lang="lt-LT" sz="1250" b="1" baseline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74DA8B1E-868D-46F8-B820-A87FB376206F}" type="parTrans" cxnId="{1BFCA868-6223-4376-95EF-4146AEFC85EB}">
      <dgm:prSet/>
      <dgm:spPr/>
      <dgm:t>
        <a:bodyPr/>
        <a:lstStyle/>
        <a:p>
          <a:endParaRPr lang="lt-LT"/>
        </a:p>
      </dgm:t>
    </dgm:pt>
    <dgm:pt modelId="{6E8EF774-DC92-4110-8711-1B74AED24756}" type="sibTrans" cxnId="{1BFCA868-6223-4376-95EF-4146AEFC85EB}">
      <dgm:prSet/>
      <dgm:spPr/>
      <dgm:t>
        <a:bodyPr/>
        <a:lstStyle/>
        <a:p>
          <a:endParaRPr lang="lt-LT"/>
        </a:p>
      </dgm:t>
    </dgm:pt>
    <dgm:pt modelId="{8DDCC7DE-393B-4DD5-8F2E-21D688FE550C}">
      <dgm:prSet custT="1"/>
      <dgm:spPr/>
      <dgm:t>
        <a:bodyPr/>
        <a:lstStyle/>
        <a:p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Mokytojų skatinimas, kompetencijos tobulinimas, vertingos patirties sklaida</a:t>
          </a:r>
          <a:endParaRPr lang="lt-LT" sz="1250" baseline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617B5D0C-B47D-45BC-B27E-B504CB216535}" type="parTrans" cxnId="{3EC977B7-8826-4C42-A84C-BBCD9507A395}">
      <dgm:prSet/>
      <dgm:spPr/>
      <dgm:t>
        <a:bodyPr/>
        <a:lstStyle/>
        <a:p>
          <a:endParaRPr lang="lt-LT"/>
        </a:p>
      </dgm:t>
    </dgm:pt>
    <dgm:pt modelId="{E29C3CBE-AE2C-450A-ADF2-50FD8424451D}" type="sibTrans" cxnId="{3EC977B7-8826-4C42-A84C-BBCD9507A395}">
      <dgm:prSet/>
      <dgm:spPr/>
      <dgm:t>
        <a:bodyPr/>
        <a:lstStyle/>
        <a:p>
          <a:endParaRPr lang="lt-LT"/>
        </a:p>
      </dgm:t>
    </dgm:pt>
    <dgm:pt modelId="{D9735AA4-809F-4914-933C-FF30A21CF6FD}">
      <dgm:prSet custT="1"/>
      <dgm:spPr/>
      <dgm:t>
        <a:bodyPr/>
        <a:lstStyle/>
        <a:p>
          <a:r>
            <a:rPr lang="lt-LT" sz="1121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Įtraukusis</a:t>
          </a:r>
          <a:r>
            <a:rPr lang="lt-LT" sz="112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 ugdymas (</a:t>
          </a:r>
          <a:r>
            <a:rPr kumimoji="0" lang="it-IT" sz="1121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rPr>
            <a:t>Mobili metodinė konsultacinė švietimo pagalba</a:t>
          </a:r>
          <a:r>
            <a:rPr kumimoji="0" lang="lt-LT" sz="1121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rPr>
            <a:t>, programos sukūrimas).</a:t>
          </a:r>
          <a:endParaRPr lang="lt-LT" sz="112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C6A860B8-C96D-4CB6-9E09-472711EAFA3E}" type="parTrans" cxnId="{AA58A60D-FFF7-4E33-B419-9C8B1E84F0DF}">
      <dgm:prSet/>
      <dgm:spPr/>
      <dgm:t>
        <a:bodyPr/>
        <a:lstStyle/>
        <a:p>
          <a:endParaRPr lang="lt-LT"/>
        </a:p>
      </dgm:t>
    </dgm:pt>
    <dgm:pt modelId="{0A64B6FA-7A20-4BA0-8C92-9200D938D54A}" type="sibTrans" cxnId="{AA58A60D-FFF7-4E33-B419-9C8B1E84F0DF}">
      <dgm:prSet/>
      <dgm:spPr/>
      <dgm:t>
        <a:bodyPr/>
        <a:lstStyle/>
        <a:p>
          <a:endParaRPr lang="lt-LT"/>
        </a:p>
      </dgm:t>
    </dgm:pt>
    <dgm:pt modelId="{20141FD6-8725-473F-A7A4-047B833E61C8}">
      <dgm:prSet custT="1"/>
      <dgm:spPr/>
      <dgm:t>
        <a:bodyPr/>
        <a:lstStyle/>
        <a:p>
          <a:r>
            <a:rPr lang="lt-LT" sz="112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Saugaus mokymosi užtikrinimas (www.mokyklabecovid.lt). </a:t>
          </a:r>
        </a:p>
      </dgm:t>
    </dgm:pt>
    <dgm:pt modelId="{E66D50E5-78BA-495C-B6BE-94D0762A5456}" type="parTrans" cxnId="{22A74940-F457-456D-9164-DE70536BC96D}">
      <dgm:prSet/>
      <dgm:spPr/>
      <dgm:t>
        <a:bodyPr/>
        <a:lstStyle/>
        <a:p>
          <a:endParaRPr lang="lt-LT"/>
        </a:p>
      </dgm:t>
    </dgm:pt>
    <dgm:pt modelId="{88222E55-43CD-4544-9B92-C2F47DD763E0}" type="sibTrans" cxnId="{22A74940-F457-456D-9164-DE70536BC96D}">
      <dgm:prSet/>
      <dgm:spPr/>
      <dgm:t>
        <a:bodyPr/>
        <a:lstStyle/>
        <a:p>
          <a:endParaRPr lang="lt-LT"/>
        </a:p>
      </dgm:t>
    </dgm:pt>
    <dgm:pt modelId="{3215A71B-A40B-4942-8959-F35A21544704}">
      <dgm:prSet custT="1"/>
      <dgm:spPr/>
      <dgm:t>
        <a:bodyPr/>
        <a:lstStyle/>
        <a:p>
          <a:r>
            <a:rPr lang="lt-LT" sz="112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Pagalbos specialistų skatinimas ir kompetencijų tobulinimas, vertingos patirties sklaida</a:t>
          </a:r>
          <a:endParaRPr lang="lt-LT" sz="112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8652AAF0-E88C-43FE-848B-2A256871B172}" type="parTrans" cxnId="{F0622C01-E9E5-4DDD-A75C-6F301137473D}">
      <dgm:prSet/>
      <dgm:spPr/>
      <dgm:t>
        <a:bodyPr/>
        <a:lstStyle/>
        <a:p>
          <a:endParaRPr lang="lt-LT"/>
        </a:p>
      </dgm:t>
    </dgm:pt>
    <dgm:pt modelId="{D64EBA30-E359-4580-BB66-2DEDBAC42AB3}" type="sibTrans" cxnId="{F0622C01-E9E5-4DDD-A75C-6F301137473D}">
      <dgm:prSet/>
      <dgm:spPr/>
      <dgm:t>
        <a:bodyPr/>
        <a:lstStyle/>
        <a:p>
          <a:endParaRPr lang="lt-LT"/>
        </a:p>
      </dgm:t>
    </dgm:pt>
    <dgm:pt modelId="{27382F57-CA8C-439F-91E6-13EC404F88EB}">
      <dgm:prSet custT="1"/>
      <dgm:spPr/>
      <dgm:t>
        <a:bodyPr/>
        <a:lstStyle/>
        <a:p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09-12 </a:t>
          </a:r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mėn</a:t>
          </a:r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. kiekvienam klasės komplektui numatyta po 20 papildomų konsultacijų.</a:t>
          </a:r>
          <a:endParaRPr lang="lt-LT" sz="125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86297-9B67-4F00-A6A7-771C6A1C4899}" type="parTrans" cxnId="{13EF2E9B-60D7-481E-BCE2-ECC226A11F00}">
      <dgm:prSet/>
      <dgm:spPr/>
      <dgm:t>
        <a:bodyPr/>
        <a:lstStyle/>
        <a:p>
          <a:endParaRPr lang="lt-LT"/>
        </a:p>
      </dgm:t>
    </dgm:pt>
    <dgm:pt modelId="{2F64693D-20F8-4D64-A866-102E66CE4686}" type="sibTrans" cxnId="{13EF2E9B-60D7-481E-BCE2-ECC226A11F00}">
      <dgm:prSet/>
      <dgm:spPr/>
      <dgm:t>
        <a:bodyPr/>
        <a:lstStyle/>
        <a:p>
          <a:endParaRPr lang="lt-LT"/>
        </a:p>
      </dgm:t>
    </dgm:pt>
    <dgm:pt modelId="{4AFAF658-3B9F-4D31-A005-747DFEE35888}">
      <dgm:prSet custT="1"/>
      <dgm:spPr/>
      <dgm:t>
        <a:bodyPr/>
        <a:lstStyle/>
        <a:p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Dalyvavimas pasiekimų patikrinimuose (</a:t>
          </a:r>
          <a:r>
            <a:rPr lang="lt-LT" sz="125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NMPP).</a:t>
          </a:r>
          <a:endParaRPr lang="lt-LT" sz="125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9F844-366D-4D34-A5D5-E6B111FBF291}" type="parTrans" cxnId="{B6256759-A51E-4094-A113-3A5A5702FA71}">
      <dgm:prSet/>
      <dgm:spPr/>
      <dgm:t>
        <a:bodyPr/>
        <a:lstStyle/>
        <a:p>
          <a:endParaRPr lang="lt-LT"/>
        </a:p>
      </dgm:t>
    </dgm:pt>
    <dgm:pt modelId="{9C33B793-E5C3-49BB-810C-5B527491C09E}" type="sibTrans" cxnId="{B6256759-A51E-4094-A113-3A5A5702FA71}">
      <dgm:prSet/>
      <dgm:spPr/>
      <dgm:t>
        <a:bodyPr/>
        <a:lstStyle/>
        <a:p>
          <a:endParaRPr lang="lt-LT"/>
        </a:p>
      </dgm:t>
    </dgm:pt>
    <dgm:pt modelId="{1128A8B7-671E-4A90-B7D1-E1B2A3B3B1AE}">
      <dgm:prSet custT="1"/>
      <dgm:spPr/>
      <dgm:t>
        <a:bodyPr/>
        <a:lstStyle/>
        <a:p>
          <a:pPr rtl="0"/>
          <a:r>
            <a:rPr kumimoji="0" lang="lt-LT" sz="125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rPr>
            <a:t>Naujo vertės kūrimas įgyvendinant ugdymo turinį (STEAM, užsieniečių ugdymas, dalyvavimas Tūkstantmečio programoje, Kokybės krepšelio  ir kt. projektuose).</a:t>
          </a:r>
          <a:endParaRPr lang="lt-LT" sz="125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AC4A1-2D0F-4831-8B37-23F754EC5910}" type="parTrans" cxnId="{5721F8E6-C3DE-44C7-BC3D-16C66885A099}">
      <dgm:prSet/>
      <dgm:spPr/>
      <dgm:t>
        <a:bodyPr/>
        <a:lstStyle/>
        <a:p>
          <a:endParaRPr lang="lt-LT"/>
        </a:p>
      </dgm:t>
    </dgm:pt>
    <dgm:pt modelId="{08C37FC3-6384-4B29-93B1-53D877C726BC}" type="sibTrans" cxnId="{5721F8E6-C3DE-44C7-BC3D-16C66885A099}">
      <dgm:prSet/>
      <dgm:spPr/>
      <dgm:t>
        <a:bodyPr/>
        <a:lstStyle/>
        <a:p>
          <a:endParaRPr lang="lt-LT"/>
        </a:p>
      </dgm:t>
    </dgm:pt>
    <dgm:pt modelId="{02814A2E-B6A8-48EE-AE49-A6C350C50551}">
      <dgm:prSet custT="1"/>
      <dgm:spPr/>
      <dgm:t>
        <a:bodyPr/>
        <a:lstStyle/>
        <a:p>
          <a:r>
            <a:rPr lang="lt-LT" sz="14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Tinklaveikos</a:t>
          </a:r>
          <a:r>
            <a:rPr lang="lt-LT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 stiprinimas;</a:t>
          </a:r>
        </a:p>
      </dgm:t>
    </dgm:pt>
    <dgm:pt modelId="{5570A688-AC7F-48E8-85F5-6982AAE4858F}" type="parTrans" cxnId="{5B46FD77-7378-4731-90CC-F59133443CD1}">
      <dgm:prSet/>
      <dgm:spPr/>
      <dgm:t>
        <a:bodyPr/>
        <a:lstStyle/>
        <a:p>
          <a:endParaRPr lang="lt-LT"/>
        </a:p>
      </dgm:t>
    </dgm:pt>
    <dgm:pt modelId="{DCB995F3-6700-420E-B731-54FF82F6C357}" type="sibTrans" cxnId="{5B46FD77-7378-4731-90CC-F59133443CD1}">
      <dgm:prSet/>
      <dgm:spPr/>
      <dgm:t>
        <a:bodyPr/>
        <a:lstStyle/>
        <a:p>
          <a:endParaRPr lang="lt-LT"/>
        </a:p>
      </dgm:t>
    </dgm:pt>
    <dgm:pt modelId="{B26BAF9A-5219-4737-A931-DF932AF7C9DF}">
      <dgm:prSet custT="1"/>
      <dgm:spPr/>
      <dgm:t>
        <a:bodyPr/>
        <a:lstStyle/>
        <a:p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Atvirų užduočių bankas BETA  (ŠMSM);</a:t>
          </a:r>
          <a:endParaRPr lang="lt-LT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0AAD6-252A-4FBE-BE23-24A0AA8DED7C}" type="parTrans" cxnId="{5F4D45C8-71D5-40B5-8215-D7B8A9B87073}">
      <dgm:prSet/>
      <dgm:spPr/>
      <dgm:t>
        <a:bodyPr/>
        <a:lstStyle/>
        <a:p>
          <a:endParaRPr lang="lt-LT"/>
        </a:p>
      </dgm:t>
    </dgm:pt>
    <dgm:pt modelId="{427DF2B3-49AF-4681-99C1-A2A8C0106643}" type="sibTrans" cxnId="{5F4D45C8-71D5-40B5-8215-D7B8A9B87073}">
      <dgm:prSet/>
      <dgm:spPr/>
      <dgm:t>
        <a:bodyPr/>
        <a:lstStyle/>
        <a:p>
          <a:endParaRPr lang="lt-LT"/>
        </a:p>
      </dgm:t>
    </dgm:pt>
    <dgm:pt modelId="{C4785B51-E2D6-416B-ABAA-016DDA0E37C6}">
      <dgm:prSet custT="1"/>
      <dgm:spPr/>
      <dgm:t>
        <a:bodyPr/>
        <a:lstStyle/>
        <a:p>
          <a:r>
            <a:rPr lang="lt-LT" sz="1250" baseline="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Pažangos ataskaitos skelbimas</a:t>
          </a:r>
          <a:endParaRPr lang="lt-LT" sz="1250" baseline="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312FC04F-DC9D-4153-94FE-CB8D9B6CF251}" type="parTrans" cxnId="{2BBB4DD3-EFA6-46BA-AABE-2288B5846326}">
      <dgm:prSet/>
      <dgm:spPr/>
      <dgm:t>
        <a:bodyPr/>
        <a:lstStyle/>
        <a:p>
          <a:endParaRPr lang="lt-LT"/>
        </a:p>
      </dgm:t>
    </dgm:pt>
    <dgm:pt modelId="{AB107C23-2CDF-4543-864E-341CAE04861D}" type="sibTrans" cxnId="{2BBB4DD3-EFA6-46BA-AABE-2288B5846326}">
      <dgm:prSet/>
      <dgm:spPr/>
      <dgm:t>
        <a:bodyPr/>
        <a:lstStyle/>
        <a:p>
          <a:endParaRPr lang="lt-LT"/>
        </a:p>
      </dgm:t>
    </dgm:pt>
    <dgm:pt modelId="{8AF10C9D-015F-42C2-BD4D-8E805136172C}">
      <dgm:prSet custT="1"/>
      <dgm:spPr/>
      <dgm:t>
        <a:bodyPr/>
        <a:lstStyle/>
        <a:p>
          <a:r>
            <a:rPr lang="lt-LT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Planavimas.</a:t>
          </a:r>
          <a:endParaRPr lang="lt-LT" sz="14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590F51A2-8B8E-4865-8353-C0796E315A68}" type="parTrans" cxnId="{BA79CE98-8EB1-44B3-8F62-AF8DC503D035}">
      <dgm:prSet/>
      <dgm:spPr/>
    </dgm:pt>
    <dgm:pt modelId="{60323DC4-9D15-44B4-83AD-03F8E8FE9629}" type="sibTrans" cxnId="{BA79CE98-8EB1-44B3-8F62-AF8DC503D035}">
      <dgm:prSet/>
      <dgm:spPr/>
    </dgm:pt>
    <dgm:pt modelId="{5F9B654A-E582-4793-8EB9-EAC61D42EC72}" type="pres">
      <dgm:prSet presAssocID="{235C9285-2B1D-49F9-B1C0-13C8719ACD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3AF30ED4-B917-4CA7-8729-2B9D0CEAD528}" type="pres">
      <dgm:prSet presAssocID="{313629F5-C91B-4FB1-88E8-727B6A703C30}" presName="linNode" presStyleCnt="0"/>
      <dgm:spPr/>
    </dgm:pt>
    <dgm:pt modelId="{F037808D-73D4-4D8C-AB40-E7F9DA78BD55}" type="pres">
      <dgm:prSet presAssocID="{313629F5-C91B-4FB1-88E8-727B6A703C30}" presName="parentShp" presStyleLbl="node1" presStyleIdx="0" presStyleCnt="3" custScaleX="62980" custLinFactNeighborX="-1924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1AA8D23-33F3-459C-B427-A9BBFB4B84AD}" type="pres">
      <dgm:prSet presAssocID="{313629F5-C91B-4FB1-88E8-727B6A703C30}" presName="childShp" presStyleLbl="bgAccFollowNode1" presStyleIdx="0" presStyleCnt="3" custScaleX="120433" custScaleY="97012" custLinFactNeighborX="1101" custLinFactNeighborY="-4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5A6701A-1BA7-4263-B6FE-E5D75210A4DF}" type="pres">
      <dgm:prSet presAssocID="{F73C5982-8BAF-420D-A868-D385C7F9B954}" presName="spacing" presStyleCnt="0"/>
      <dgm:spPr/>
    </dgm:pt>
    <dgm:pt modelId="{9655A08F-270F-4C0E-819C-35BAE51320FC}" type="pres">
      <dgm:prSet presAssocID="{7ED53E79-FF7C-4E9B-A960-8343F3FD2FD8}" presName="linNode" presStyleCnt="0"/>
      <dgm:spPr/>
    </dgm:pt>
    <dgm:pt modelId="{7263C9C7-6FD2-48E9-809C-A9A7F57701FE}" type="pres">
      <dgm:prSet presAssocID="{7ED53E79-FF7C-4E9B-A960-8343F3FD2FD8}" presName="parentShp" presStyleLbl="node1" presStyleIdx="1" presStyleCnt="3" custScaleX="62534" custLinFactNeighborX="-3199" custLinFactNeighborY="-371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BA758C6-1419-4F74-A6FA-ABAFB73F765B}" type="pres">
      <dgm:prSet presAssocID="{7ED53E79-FF7C-4E9B-A960-8343F3FD2FD8}" presName="childShp" presStyleLbl="bgAccFollowNode1" presStyleIdx="1" presStyleCnt="3" custScaleX="118743" custScaleY="117621" custLinFactNeighborY="-1023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CD51FBB-66C4-4EAF-929E-5A0C2DA7440B}" type="pres">
      <dgm:prSet presAssocID="{E76D9484-A2DE-45B5-BF03-119C15D40C4B}" presName="spacing" presStyleCnt="0"/>
      <dgm:spPr/>
    </dgm:pt>
    <dgm:pt modelId="{3FD33584-3024-4D5F-B7C5-72EBCC024EDF}" type="pres">
      <dgm:prSet presAssocID="{E6E62379-26F5-4618-B3A5-910D43D82EFC}" presName="linNode" presStyleCnt="0"/>
      <dgm:spPr/>
    </dgm:pt>
    <dgm:pt modelId="{B43FF099-E804-43D5-B357-AAC61911F13B}" type="pres">
      <dgm:prSet presAssocID="{E6E62379-26F5-4618-B3A5-910D43D82EFC}" presName="parentShp" presStyleLbl="node1" presStyleIdx="2" presStyleCnt="3" custScaleX="65058" custLinFactNeighborX="-9565" custLinFactNeighborY="-219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F0FDF24-C537-4729-8460-FB8EC24335D7}" type="pres">
      <dgm:prSet presAssocID="{E6E62379-26F5-4618-B3A5-910D43D82EFC}" presName="childShp" presStyleLbl="bgAccFollowNode1" presStyleIdx="2" presStyleCnt="3" custScaleX="116919" custScaleY="12626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B8A1B974-96E4-4B98-830C-F9ABCB573D39}" type="presOf" srcId="{D9735AA4-809F-4914-933C-FF30A21CF6FD}" destId="{21AA8D23-33F3-459C-B427-A9BBFB4B84AD}" srcOrd="0" destOrd="1" presId="urn:microsoft.com/office/officeart/2005/8/layout/vList6"/>
    <dgm:cxn modelId="{AA58A60D-FFF7-4E33-B419-9C8B1E84F0DF}" srcId="{313629F5-C91B-4FB1-88E8-727B6A703C30}" destId="{D9735AA4-809F-4914-933C-FF30A21CF6FD}" srcOrd="1" destOrd="0" parTransId="{C6A860B8-C96D-4CB6-9E09-472711EAFA3E}" sibTransId="{0A64B6FA-7A20-4BA0-8C92-9200D938D54A}"/>
    <dgm:cxn modelId="{2BBB4DD3-EFA6-46BA-AABE-2288B5846326}" srcId="{7ED53E79-FF7C-4E9B-A960-8343F3FD2FD8}" destId="{C4785B51-E2D6-416B-ABAA-016DDA0E37C6}" srcOrd="5" destOrd="0" parTransId="{312FC04F-DC9D-4153-94FE-CB8D9B6CF251}" sibTransId="{AB107C23-2CDF-4543-864E-341CAE04861D}"/>
    <dgm:cxn modelId="{5B46FD77-7378-4731-90CC-F59133443CD1}" srcId="{E6E62379-26F5-4618-B3A5-910D43D82EFC}" destId="{02814A2E-B6A8-48EE-AE49-A6C350C50551}" srcOrd="3" destOrd="0" parTransId="{5570A688-AC7F-48E8-85F5-6982AAE4858F}" sibTransId="{DCB995F3-6700-420E-B731-54FF82F6C357}"/>
    <dgm:cxn modelId="{40A2CDE3-F0B6-4281-8B64-15B5A2C2E031}" srcId="{E6E62379-26F5-4618-B3A5-910D43D82EFC}" destId="{BDEECDF1-3867-4E12-B78C-DF22C34D4638}" srcOrd="2" destOrd="0" parTransId="{42EACAD6-FCA9-4AC4-B24C-B3BB195C7B35}" sibTransId="{B9CFC0E6-C6F3-4AC2-8A08-C8539CE2FC7A}"/>
    <dgm:cxn modelId="{6D3E855A-CF0D-430F-879B-52BCFE328BCA}" type="presOf" srcId="{4E984A66-BFD2-485B-A301-981406245DE0}" destId="{2F0FDF24-C537-4729-8460-FB8EC24335D7}" srcOrd="0" destOrd="0" presId="urn:microsoft.com/office/officeart/2005/8/layout/vList6"/>
    <dgm:cxn modelId="{6A5EC6DA-CF6B-4EF9-8EBC-A0A1B00EB90F}" srcId="{E6E62379-26F5-4618-B3A5-910D43D82EFC}" destId="{4E984A66-BFD2-485B-A301-981406245DE0}" srcOrd="0" destOrd="0" parTransId="{5D2A1B00-E89C-4DF2-B4E0-597CCD63BF88}" sibTransId="{DB7B74AF-8E75-4266-BA18-B72DDEC5978E}"/>
    <dgm:cxn modelId="{5F4D45C8-71D5-40B5-8215-D7B8A9B87073}" srcId="{E6E62379-26F5-4618-B3A5-910D43D82EFC}" destId="{B26BAF9A-5219-4737-A931-DF932AF7C9DF}" srcOrd="1" destOrd="0" parTransId="{1460AAD6-252A-4FBE-BE23-24A0AA8DED7C}" sibTransId="{427DF2B3-49AF-4681-99C1-A2A8C0106643}"/>
    <dgm:cxn modelId="{03F44E00-C774-4475-8578-2B0EBEC88E45}" type="presOf" srcId="{7ED53E79-FF7C-4E9B-A960-8343F3FD2FD8}" destId="{7263C9C7-6FD2-48E9-809C-A9A7F57701FE}" srcOrd="0" destOrd="0" presId="urn:microsoft.com/office/officeart/2005/8/layout/vList6"/>
    <dgm:cxn modelId="{23A92DB9-58FF-4630-B39B-1CBC6EC386A9}" srcId="{235C9285-2B1D-49F9-B1C0-13C8719ACD8E}" destId="{E6E62379-26F5-4618-B3A5-910D43D82EFC}" srcOrd="2" destOrd="0" parTransId="{4A2A1230-4321-4D60-92B1-EB184DF5F6E4}" sibTransId="{F539112B-71C5-4E32-9E73-7F2FAA7DA218}"/>
    <dgm:cxn modelId="{C5307676-FA42-479B-BE7C-6644BFC68DB2}" srcId="{235C9285-2B1D-49F9-B1C0-13C8719ACD8E}" destId="{313629F5-C91B-4FB1-88E8-727B6A703C30}" srcOrd="0" destOrd="0" parTransId="{A3F89863-8F21-40D9-998C-B0AD19DC7603}" sibTransId="{F73C5982-8BAF-420D-A868-D385C7F9B954}"/>
    <dgm:cxn modelId="{447539EF-7081-4F5A-A856-6B50427AB1EC}" type="presOf" srcId="{02814A2E-B6A8-48EE-AE49-A6C350C50551}" destId="{2F0FDF24-C537-4729-8460-FB8EC24335D7}" srcOrd="0" destOrd="3" presId="urn:microsoft.com/office/officeart/2005/8/layout/vList6"/>
    <dgm:cxn modelId="{24556062-6203-4443-9DAC-6187407F64E6}" type="presOf" srcId="{4AFAF658-3B9F-4D31-A005-747DFEE35888}" destId="{1BA758C6-1419-4F74-A6FA-ABAFB73F765B}" srcOrd="0" destOrd="2" presId="urn:microsoft.com/office/officeart/2005/8/layout/vList6"/>
    <dgm:cxn modelId="{5AB1D967-AF54-4C6B-AA43-993E501DA7EC}" type="presOf" srcId="{B26BAF9A-5219-4737-A931-DF932AF7C9DF}" destId="{2F0FDF24-C537-4729-8460-FB8EC24335D7}" srcOrd="0" destOrd="1" presId="urn:microsoft.com/office/officeart/2005/8/layout/vList6"/>
    <dgm:cxn modelId="{935DD337-D26C-4090-8B50-CFA0EF9E85B3}" srcId="{E6E62379-26F5-4618-B3A5-910D43D82EFC}" destId="{96EC1716-2292-45C8-929E-84A577CBF09B}" srcOrd="4" destOrd="0" parTransId="{C6D4E530-F134-465D-823C-C179E290D693}" sibTransId="{0F7B798F-2D5F-4C46-A34A-269217666BE8}"/>
    <dgm:cxn modelId="{23DA6291-6C7F-47B2-9337-902160FB703D}" type="presOf" srcId="{20141FD6-8725-473F-A7A4-047B833E61C8}" destId="{21AA8D23-33F3-459C-B427-A9BBFB4B84AD}" srcOrd="0" destOrd="2" presId="urn:microsoft.com/office/officeart/2005/8/layout/vList6"/>
    <dgm:cxn modelId="{6E812B54-EE69-4DA9-96D6-A11BCF02190E}" type="presOf" srcId="{8AF10C9D-015F-42C2-BD4D-8E805136172C}" destId="{2F0FDF24-C537-4729-8460-FB8EC24335D7}" srcOrd="0" destOrd="5" presId="urn:microsoft.com/office/officeart/2005/8/layout/vList6"/>
    <dgm:cxn modelId="{E4CEADE2-9329-43C4-BCD0-85672A3BD38D}" type="presOf" srcId="{BDEECDF1-3867-4E12-B78C-DF22C34D4638}" destId="{2F0FDF24-C537-4729-8460-FB8EC24335D7}" srcOrd="0" destOrd="2" presId="urn:microsoft.com/office/officeart/2005/8/layout/vList6"/>
    <dgm:cxn modelId="{BA79CE98-8EB1-44B3-8F62-AF8DC503D035}" srcId="{E6E62379-26F5-4618-B3A5-910D43D82EFC}" destId="{8AF10C9D-015F-42C2-BD4D-8E805136172C}" srcOrd="5" destOrd="0" parTransId="{590F51A2-8B8E-4865-8353-C0796E315A68}" sibTransId="{60323DC4-9D15-44B4-83AD-03F8E8FE9629}"/>
    <dgm:cxn modelId="{F3EA87D9-E1B8-4FBF-A4EC-4ED7E144B7D0}" type="presOf" srcId="{E6E62379-26F5-4618-B3A5-910D43D82EFC}" destId="{B43FF099-E804-43D5-B357-AAC61911F13B}" srcOrd="0" destOrd="0" presId="urn:microsoft.com/office/officeart/2005/8/layout/vList6"/>
    <dgm:cxn modelId="{3EC977B7-8826-4C42-A84C-BBCD9507A395}" srcId="{7ED53E79-FF7C-4E9B-A960-8343F3FD2FD8}" destId="{8DDCC7DE-393B-4DD5-8F2E-21D688FE550C}" srcOrd="4" destOrd="0" parTransId="{617B5D0C-B47D-45BC-B27E-B504CB216535}" sibTransId="{E29C3CBE-AE2C-450A-ADF2-50FD8424451D}"/>
    <dgm:cxn modelId="{22A74940-F457-456D-9164-DE70536BC96D}" srcId="{313629F5-C91B-4FB1-88E8-727B6A703C30}" destId="{20141FD6-8725-473F-A7A4-047B833E61C8}" srcOrd="2" destOrd="0" parTransId="{E66D50E5-78BA-495C-B6BE-94D0762A5456}" sibTransId="{88222E55-43CD-4544-9B92-C2F47DD763E0}"/>
    <dgm:cxn modelId="{1BFCA868-6223-4376-95EF-4146AEFC85EB}" srcId="{7ED53E79-FF7C-4E9B-A960-8343F3FD2FD8}" destId="{208B2EF4-32BE-4967-861E-23C32D47ECE5}" srcOrd="3" destOrd="0" parTransId="{74DA8B1E-868D-46F8-B820-A87FB376206F}" sibTransId="{6E8EF774-DC92-4110-8711-1B74AED24756}"/>
    <dgm:cxn modelId="{6898EC7F-F924-40EF-B97C-F30299AA2251}" type="presOf" srcId="{8DDCC7DE-393B-4DD5-8F2E-21D688FE550C}" destId="{1BA758C6-1419-4F74-A6FA-ABAFB73F765B}" srcOrd="0" destOrd="4" presId="urn:microsoft.com/office/officeart/2005/8/layout/vList6"/>
    <dgm:cxn modelId="{DC5BC079-0813-4763-9C7A-8CE811CA8546}" srcId="{313629F5-C91B-4FB1-88E8-727B6A703C30}" destId="{32AAA499-6C6D-4D3D-A8AC-7EA205D5BD2E}" srcOrd="0" destOrd="0" parTransId="{0431A0C8-68A5-49A7-A4F4-E1B65F2B5FF5}" sibTransId="{283E160B-BD95-45B4-893C-2029DF5D6373}"/>
    <dgm:cxn modelId="{F7FD1B39-9612-40D6-8B80-019CCF9BFB74}" type="presOf" srcId="{208B2EF4-32BE-4967-861E-23C32D47ECE5}" destId="{1BA758C6-1419-4F74-A6FA-ABAFB73F765B}" srcOrd="0" destOrd="3" presId="urn:microsoft.com/office/officeart/2005/8/layout/vList6"/>
    <dgm:cxn modelId="{54D11169-D59C-4537-8121-F0443496A93F}" type="presOf" srcId="{C4785B51-E2D6-416B-ABAA-016DDA0E37C6}" destId="{1BA758C6-1419-4F74-A6FA-ABAFB73F765B}" srcOrd="0" destOrd="5" presId="urn:microsoft.com/office/officeart/2005/8/layout/vList6"/>
    <dgm:cxn modelId="{6C427F81-3798-4691-B818-73F246663559}" type="presOf" srcId="{96EC1716-2292-45C8-929E-84A577CBF09B}" destId="{2F0FDF24-C537-4729-8460-FB8EC24335D7}" srcOrd="0" destOrd="4" presId="urn:microsoft.com/office/officeart/2005/8/layout/vList6"/>
    <dgm:cxn modelId="{3974E985-FCD4-49CD-87DE-AACF458EB408}" type="presOf" srcId="{235C9285-2B1D-49F9-B1C0-13C8719ACD8E}" destId="{5F9B654A-E582-4793-8EB9-EAC61D42EC72}" srcOrd="0" destOrd="0" presId="urn:microsoft.com/office/officeart/2005/8/layout/vList6"/>
    <dgm:cxn modelId="{DCB5284D-E335-4266-8450-90360667CF2E}" type="presOf" srcId="{313629F5-C91B-4FB1-88E8-727B6A703C30}" destId="{F037808D-73D4-4D8C-AB40-E7F9DA78BD55}" srcOrd="0" destOrd="0" presId="urn:microsoft.com/office/officeart/2005/8/layout/vList6"/>
    <dgm:cxn modelId="{B6256759-A51E-4094-A113-3A5A5702FA71}" srcId="{7ED53E79-FF7C-4E9B-A960-8343F3FD2FD8}" destId="{4AFAF658-3B9F-4D31-A005-747DFEE35888}" srcOrd="2" destOrd="0" parTransId="{FE99F844-366D-4D34-A5D5-E6B111FBF291}" sibTransId="{9C33B793-E5C3-49BB-810C-5B527491C09E}"/>
    <dgm:cxn modelId="{C8A24341-2FD3-4C39-9814-BDCC41F9F54F}" type="presOf" srcId="{32AAA499-6C6D-4D3D-A8AC-7EA205D5BD2E}" destId="{21AA8D23-33F3-459C-B427-A9BBFB4B84AD}" srcOrd="0" destOrd="0" presId="urn:microsoft.com/office/officeart/2005/8/layout/vList6"/>
    <dgm:cxn modelId="{D94BAE84-E56D-4962-B839-8E2F40A4AE8D}" type="presOf" srcId="{3215A71B-A40B-4942-8959-F35A21544704}" destId="{21AA8D23-33F3-459C-B427-A9BBFB4B84AD}" srcOrd="0" destOrd="3" presId="urn:microsoft.com/office/officeart/2005/8/layout/vList6"/>
    <dgm:cxn modelId="{13EF2E9B-60D7-481E-BCE2-ECC226A11F00}" srcId="{7ED53E79-FF7C-4E9B-A960-8343F3FD2FD8}" destId="{27382F57-CA8C-439F-91E6-13EC404F88EB}" srcOrd="1" destOrd="0" parTransId="{B2586297-9B67-4F00-A6A7-771C6A1C4899}" sibTransId="{2F64693D-20F8-4D64-A866-102E66CE4686}"/>
    <dgm:cxn modelId="{178BA416-DD54-40F9-A0EC-6D293C106497}" type="presOf" srcId="{1128A8B7-671E-4A90-B7D1-E1B2A3B3B1AE}" destId="{1BA758C6-1419-4F74-A6FA-ABAFB73F765B}" srcOrd="0" destOrd="0" presId="urn:microsoft.com/office/officeart/2005/8/layout/vList6"/>
    <dgm:cxn modelId="{B0E2C723-F393-4551-A562-0879125745A9}" type="presOf" srcId="{27382F57-CA8C-439F-91E6-13EC404F88EB}" destId="{1BA758C6-1419-4F74-A6FA-ABAFB73F765B}" srcOrd="0" destOrd="1" presId="urn:microsoft.com/office/officeart/2005/8/layout/vList6"/>
    <dgm:cxn modelId="{F0622C01-E9E5-4DDD-A75C-6F301137473D}" srcId="{313629F5-C91B-4FB1-88E8-727B6A703C30}" destId="{3215A71B-A40B-4942-8959-F35A21544704}" srcOrd="3" destOrd="0" parTransId="{8652AAF0-E88C-43FE-848B-2A256871B172}" sibTransId="{D64EBA30-E359-4580-BB66-2DEDBAC42AB3}"/>
    <dgm:cxn modelId="{5721F8E6-C3DE-44C7-BC3D-16C66885A099}" srcId="{7ED53E79-FF7C-4E9B-A960-8343F3FD2FD8}" destId="{1128A8B7-671E-4A90-B7D1-E1B2A3B3B1AE}" srcOrd="0" destOrd="0" parTransId="{BEAAC4A1-2D0F-4831-8B37-23F754EC5910}" sibTransId="{08C37FC3-6384-4B29-93B1-53D877C726BC}"/>
    <dgm:cxn modelId="{50769B34-815D-4DC7-A4BD-C3A71C56B70F}" srcId="{235C9285-2B1D-49F9-B1C0-13C8719ACD8E}" destId="{7ED53E79-FF7C-4E9B-A960-8343F3FD2FD8}" srcOrd="1" destOrd="0" parTransId="{6AA4CA7E-1F0E-4E6D-ADD5-D59A778ED0FA}" sibTransId="{E76D9484-A2DE-45B5-BF03-119C15D40C4B}"/>
    <dgm:cxn modelId="{AB020207-ACC9-49FB-B6FC-CE76107CA425}" type="presParOf" srcId="{5F9B654A-E582-4793-8EB9-EAC61D42EC72}" destId="{3AF30ED4-B917-4CA7-8729-2B9D0CEAD528}" srcOrd="0" destOrd="0" presId="urn:microsoft.com/office/officeart/2005/8/layout/vList6"/>
    <dgm:cxn modelId="{77FC5BBF-23C1-453F-984D-F2CF443849A9}" type="presParOf" srcId="{3AF30ED4-B917-4CA7-8729-2B9D0CEAD528}" destId="{F037808D-73D4-4D8C-AB40-E7F9DA78BD55}" srcOrd="0" destOrd="0" presId="urn:microsoft.com/office/officeart/2005/8/layout/vList6"/>
    <dgm:cxn modelId="{65D960A6-844A-4625-8CB2-C592BF84E114}" type="presParOf" srcId="{3AF30ED4-B917-4CA7-8729-2B9D0CEAD528}" destId="{21AA8D23-33F3-459C-B427-A9BBFB4B84AD}" srcOrd="1" destOrd="0" presId="urn:microsoft.com/office/officeart/2005/8/layout/vList6"/>
    <dgm:cxn modelId="{A4B85ACF-A086-4932-B24D-670A365E91B8}" type="presParOf" srcId="{5F9B654A-E582-4793-8EB9-EAC61D42EC72}" destId="{A5A6701A-1BA7-4263-B6FE-E5D75210A4DF}" srcOrd="1" destOrd="0" presId="urn:microsoft.com/office/officeart/2005/8/layout/vList6"/>
    <dgm:cxn modelId="{9D0C4EC2-D0C9-4608-B373-2314EE7291F3}" type="presParOf" srcId="{5F9B654A-E582-4793-8EB9-EAC61D42EC72}" destId="{9655A08F-270F-4C0E-819C-35BAE51320FC}" srcOrd="2" destOrd="0" presId="urn:microsoft.com/office/officeart/2005/8/layout/vList6"/>
    <dgm:cxn modelId="{D5AF945A-6B09-48A8-9B35-68A708EA1E7C}" type="presParOf" srcId="{9655A08F-270F-4C0E-819C-35BAE51320FC}" destId="{7263C9C7-6FD2-48E9-809C-A9A7F57701FE}" srcOrd="0" destOrd="0" presId="urn:microsoft.com/office/officeart/2005/8/layout/vList6"/>
    <dgm:cxn modelId="{93DFA7B2-8723-41DE-8695-D31B7DA4D3BB}" type="presParOf" srcId="{9655A08F-270F-4C0E-819C-35BAE51320FC}" destId="{1BA758C6-1419-4F74-A6FA-ABAFB73F765B}" srcOrd="1" destOrd="0" presId="urn:microsoft.com/office/officeart/2005/8/layout/vList6"/>
    <dgm:cxn modelId="{E3A89036-1C47-4232-B338-003073C39F7A}" type="presParOf" srcId="{5F9B654A-E582-4793-8EB9-EAC61D42EC72}" destId="{0CD51FBB-66C4-4EAF-929E-5A0C2DA7440B}" srcOrd="3" destOrd="0" presId="urn:microsoft.com/office/officeart/2005/8/layout/vList6"/>
    <dgm:cxn modelId="{00788228-8EED-460D-95E2-E1EF78854EEB}" type="presParOf" srcId="{5F9B654A-E582-4793-8EB9-EAC61D42EC72}" destId="{3FD33584-3024-4D5F-B7C5-72EBCC024EDF}" srcOrd="4" destOrd="0" presId="urn:microsoft.com/office/officeart/2005/8/layout/vList6"/>
    <dgm:cxn modelId="{62BB9F79-DE20-449C-BE63-44F48926ED56}" type="presParOf" srcId="{3FD33584-3024-4D5F-B7C5-72EBCC024EDF}" destId="{B43FF099-E804-43D5-B357-AAC61911F13B}" srcOrd="0" destOrd="0" presId="urn:microsoft.com/office/officeart/2005/8/layout/vList6"/>
    <dgm:cxn modelId="{6C706F88-2D14-4AEB-A328-A2A43BF49722}" type="presParOf" srcId="{3FD33584-3024-4D5F-B7C5-72EBCC024EDF}" destId="{2F0FDF24-C537-4729-8460-FB8EC24335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A8D23-33F3-459C-B427-A9BBFB4B84AD}">
      <dsp:nvSpPr>
        <dsp:cNvPr id="0" name=""/>
        <dsp:cNvSpPr/>
      </dsp:nvSpPr>
      <dsp:spPr>
        <a:xfrm>
          <a:off x="2315515" y="22447"/>
          <a:ext cx="6218523" cy="1271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9828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12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Geros savijautos programa (Mokiniams sudaryta galimybė dalyvauti emocinės savijautos stiprinimo veiklose, bus skiriama 15 EUR mokiniui).</a:t>
          </a:r>
          <a:endParaRPr lang="lt-LT" sz="112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9828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121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Įtraukusis</a:t>
          </a:r>
          <a:r>
            <a:rPr lang="lt-LT" sz="112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 ugdymas (</a:t>
          </a:r>
          <a:r>
            <a:rPr kumimoji="0" lang="it-IT" sz="1121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rPr>
            <a:t>Mobili metodinė konsultacinė švietimo pagalba</a:t>
          </a:r>
          <a:r>
            <a:rPr kumimoji="0" lang="lt-LT" sz="1121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rPr>
            <a:t>, programos sukūrimas).</a:t>
          </a:r>
          <a:endParaRPr lang="lt-LT" sz="1121" kern="12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marL="57150" lvl="1" indent="-57150" algn="l" defTabSz="49828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12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Saugaus mokymosi užtikrinimas (www.mokyklabecovid.lt). </a:t>
          </a:r>
        </a:p>
        <a:p>
          <a:pPr marL="57150" lvl="1" indent="-57150" algn="l" defTabSz="49828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12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Pagalbos specialistų skatinimas ir kompetencijų tobulinimas, vertingos patirties sklaida</a:t>
          </a:r>
          <a:endParaRPr lang="lt-LT" sz="1121" kern="120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sp:txBody>
      <dsp:txXfrm>
        <a:off x="2315515" y="181412"/>
        <a:ext cx="5741628" cy="953790"/>
      </dsp:txXfrm>
    </dsp:sp>
    <dsp:sp modelId="{F037808D-73D4-4D8C-AB40-E7F9DA78BD55}">
      <dsp:nvSpPr>
        <dsp:cNvPr id="0" name=""/>
        <dsp:cNvSpPr/>
      </dsp:nvSpPr>
      <dsp:spPr>
        <a:xfrm>
          <a:off x="0" y="3452"/>
          <a:ext cx="2167969" cy="1310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 smtClean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t-LT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SAUGUMAS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 smtClean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 smtClean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sp:txBody>
      <dsp:txXfrm>
        <a:off x="63992" y="67444"/>
        <a:ext cx="2039985" cy="1182905"/>
      </dsp:txXfrm>
    </dsp:sp>
    <dsp:sp modelId="{1BA758C6-1419-4F74-A6FA-ABAFB73F765B}">
      <dsp:nvSpPr>
        <dsp:cNvPr id="0" name=""/>
        <dsp:cNvSpPr/>
      </dsp:nvSpPr>
      <dsp:spPr>
        <a:xfrm>
          <a:off x="2315513" y="1311209"/>
          <a:ext cx="6125273" cy="15418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556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lt-LT" sz="12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rPr>
            <a:t>Naujo vertės kūrimas įgyvendinant ugdymo turinį (STEAM, užsieniečių ugdymas, dalyvavimas Tūkstantmečio programoje, Kokybės krepšelio  ir kt. projektuose).</a:t>
          </a:r>
          <a:endParaRPr lang="lt-LT" sz="125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09-12 </a:t>
          </a: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mėn</a:t>
          </a: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. kiekvienam klasės komplektui numatyta po 20 papildomų konsultacijų.</a:t>
          </a:r>
          <a:endParaRPr lang="lt-LT" sz="125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Dalyvavimas pasiekimų patikrinimuose (</a:t>
          </a: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NMPP).</a:t>
          </a:r>
          <a:endParaRPr lang="lt-LT" sz="125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Pasirengimas atnaujinto ugdymo </a:t>
          </a: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įgyvendinimui.</a:t>
          </a:r>
          <a:endParaRPr lang="lt-LT" sz="1250" b="1" kern="1200" baseline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50" kern="1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Mokytojų skatinimas, kompetencijos tobulinimas, vertingos patirties sklaida</a:t>
          </a:r>
          <a:endParaRPr lang="lt-LT" sz="1250" kern="1200" baseline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50" kern="1200" baseline="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Pažangos ataskaitos skelbimas</a:t>
          </a:r>
          <a:endParaRPr lang="lt-LT" sz="1250" kern="1200" baseline="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sp:txBody>
      <dsp:txXfrm>
        <a:off x="2315513" y="1503944"/>
        <a:ext cx="5547068" cy="1156411"/>
      </dsp:txXfrm>
    </dsp:sp>
    <dsp:sp modelId="{7263C9C7-6FD2-48E9-809C-A9A7F57701FE}">
      <dsp:nvSpPr>
        <dsp:cNvPr id="0" name=""/>
        <dsp:cNvSpPr/>
      </dsp:nvSpPr>
      <dsp:spPr>
        <a:xfrm>
          <a:off x="0" y="1512241"/>
          <a:ext cx="2150514" cy="1310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PAŽANGA</a:t>
          </a:r>
          <a:endParaRPr lang="lt-L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92" y="1576233"/>
        <a:ext cx="2022530" cy="1182905"/>
      </dsp:txXfrm>
    </dsp:sp>
    <dsp:sp modelId="{2F0FDF24-C537-4729-8460-FB8EC24335D7}">
      <dsp:nvSpPr>
        <dsp:cNvPr id="0" name=""/>
        <dsp:cNvSpPr/>
      </dsp:nvSpPr>
      <dsp:spPr>
        <a:xfrm>
          <a:off x="2405958" y="3118402"/>
          <a:ext cx="6031183" cy="1655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4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Mokymo(</a:t>
          </a:r>
          <a:r>
            <a:rPr lang="lt-LT" sz="14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si</a:t>
          </a:r>
          <a:r>
            <a:rPr lang="lt-LT" sz="14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) priemonės ir virtualios aplinkos šiuolaikiškumas;</a:t>
          </a:r>
          <a:endParaRPr lang="lt-L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Atvirų užduočių bankas BETA  (ŠMSM);</a:t>
          </a:r>
          <a:endParaRPr lang="lt-L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rPr>
            <a:t>Ugdymo „be sienų“ vertės didinimas ir edukacinių erdvių atnaujinimas;</a:t>
          </a:r>
          <a:endParaRPr lang="lt-LT" sz="1400" kern="12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4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Tinklaveikos</a:t>
          </a:r>
          <a:r>
            <a:rPr lang="lt-LT" sz="14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 stiprinimas;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4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Dalyvavimas modernizavimo ir kt. projektuose.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4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Planavimas.</a:t>
          </a:r>
          <a:endParaRPr lang="lt-LT" sz="1400" kern="12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sp:txBody>
      <dsp:txXfrm>
        <a:off x="2405958" y="3325301"/>
        <a:ext cx="5410485" cy="1241397"/>
      </dsp:txXfrm>
    </dsp:sp>
    <dsp:sp modelId="{B43FF099-E804-43D5-B357-AAC61911F13B}">
      <dsp:nvSpPr>
        <dsp:cNvPr id="0" name=""/>
        <dsp:cNvSpPr/>
      </dsp:nvSpPr>
      <dsp:spPr>
        <a:xfrm>
          <a:off x="0" y="3261781"/>
          <a:ext cx="2237313" cy="1310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MOKYMĄSI STMULIUOJANTI APLINKA IR PRIEMONĖS</a:t>
          </a:r>
          <a:endParaRPr lang="lt-LT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92" y="3325773"/>
        <a:ext cx="2109329" cy="1182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BAAD3-BDC3-4E03-9993-E89D4E1EFA6D}" type="datetimeFigureOut">
              <a:rPr lang="lt-LT" smtClean="0"/>
              <a:t>2021-08-27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17BCB-F587-44C3-86AE-E3D6880E9E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276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8C97-9AFA-4713-814A-D4213BF4C62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F8A15-0B04-4CEE-B291-78C804E91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Mokinių skaičius mažėja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>
                <a:solidFill>
                  <a:prstClr val="black"/>
                </a:solidFill>
              </a:rPr>
              <a:pPr/>
              <a:t>8</a:t>
            </a:fld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4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F8A15-0B04-4CEE-B291-78C804E91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4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8A15-0B04-4CEE-B291-78C804E914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9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6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7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99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5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9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5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9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68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70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1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02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04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63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3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06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28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9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3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54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3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37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7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5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2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82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5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1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93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9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31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61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41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3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31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24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70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81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72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51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90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5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85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21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0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55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92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0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6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74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2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4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5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510" y="1200"/>
            <a:ext cx="8852598" cy="373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ŠVIETIMO POKYČIAI, PASIEKIMAI IR LŪKESČIAI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ntrinis pavadinimas 2"/>
          <p:cNvSpPr txBox="1">
            <a:spLocks/>
          </p:cNvSpPr>
          <p:nvPr/>
        </p:nvSpPr>
        <p:spPr>
          <a:xfrm>
            <a:off x="1998688" y="3835022"/>
            <a:ext cx="6599402" cy="15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</a:pP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Gucevičienė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savivaldybės administracijos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Švietimo skyriaus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vedėja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rugpjūčio 27 d.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Kaunas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E26-3DF9-094C-A682-D171DEB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0433"/>
            <a:ext cx="8434963" cy="1325563"/>
          </a:xfrm>
        </p:spPr>
        <p:txBody>
          <a:bodyPr>
            <a:normAutofit/>
          </a:bodyPr>
          <a:lstStyle/>
          <a:p>
            <a:pPr algn="ctr"/>
            <a:r>
              <a:rPr lang="lt-LT" sz="2700" dirty="0" smtClean="0"/>
              <a:t>      </a:t>
            </a: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PASIEKIMAI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5434-7A69-A846-A6BA-E8691530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0" y="1406769"/>
            <a:ext cx="8882742" cy="5238283"/>
          </a:xfrm>
        </p:spPr>
        <p:txBody>
          <a:bodyPr>
            <a:normAutofit/>
          </a:bodyPr>
          <a:lstStyle/>
          <a:p>
            <a:pPr lvl="0" algn="just"/>
            <a:endParaRPr lang="lt-LT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lt-LT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Visose bendrojo ugdymo mokyklose įteisintas nuotolinis mokymas, vadovaujantis Mokymo nuotoliniu ugdymosi proceso organizavimo būdu aprašu.</a:t>
            </a:r>
            <a:endParaRPr lang="lt-LT" sz="2400" b="1" dirty="0" smtClean="0">
              <a:latin typeface="Times New Roman"/>
              <a:ea typeface="Times New Roman"/>
            </a:endParaRPr>
          </a:p>
          <a:p>
            <a:pPr lvl="0" algn="just"/>
            <a:endParaRPr lang="lt-LT" sz="24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15366" y="276276"/>
            <a:ext cx="7188967" cy="723535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GAUTI KOMPIUTERIAI BENDROJO UGDYMO MOKYKLOMS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845567"/>
              </p:ext>
            </p:extLst>
          </p:nvPr>
        </p:nvGraphicFramePr>
        <p:xfrm>
          <a:off x="160774" y="1185706"/>
          <a:ext cx="8862647" cy="484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46">
                  <a:extLst>
                    <a:ext uri="{9D8B030D-6E8A-4147-A177-3AD203B41FA5}">
                      <a16:colId xmlns:a16="http://schemas.microsoft.com/office/drawing/2014/main" val="4277118061"/>
                    </a:ext>
                  </a:extLst>
                </a:gridCol>
                <a:gridCol w="3245685">
                  <a:extLst>
                    <a:ext uri="{9D8B030D-6E8A-4147-A177-3AD203B41FA5}">
                      <a16:colId xmlns:a16="http://schemas.microsoft.com/office/drawing/2014/main" val="1429775261"/>
                    </a:ext>
                  </a:extLst>
                </a:gridCol>
                <a:gridCol w="2954216">
                  <a:extLst>
                    <a:ext uri="{9D8B030D-6E8A-4147-A177-3AD203B41FA5}">
                      <a16:colId xmlns:a16="http://schemas.microsoft.com/office/drawing/2014/main" val="2273233977"/>
                    </a:ext>
                  </a:extLst>
                </a:gridCol>
              </a:tblGrid>
              <a:tr h="775242"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iki 2021 m. rugsėjo mėn. mokyklas pasieks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2020 m. pavasarį  gauta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2020 m. rudenį gauta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70383"/>
                  </a:ext>
                </a:extLst>
              </a:tr>
              <a:tr h="1674011">
                <a:tc>
                  <a:txBody>
                    <a:bodyPr/>
                    <a:lstStyle/>
                    <a:p>
                      <a:r>
                        <a:rPr lang="lt-LT" sz="1800" b="1" dirty="0" smtClean="0"/>
                        <a:t>1169 </a:t>
                      </a:r>
                      <a:r>
                        <a:rPr lang="lt-LT" sz="1800" b="1" dirty="0" err="1" smtClean="0"/>
                        <a:t>vnt</a:t>
                      </a:r>
                      <a:r>
                        <a:rPr lang="lt-LT" sz="1800" b="1" dirty="0" smtClean="0"/>
                        <a:t> nešiojamųjų kompiuterių  </a:t>
                      </a:r>
                      <a:r>
                        <a:rPr lang="lt-LT" sz="1600" dirty="0" smtClean="0"/>
                        <a:t>,,HP </a:t>
                      </a:r>
                      <a:r>
                        <a:rPr lang="lt-LT" sz="1600" dirty="0" err="1" smtClean="0"/>
                        <a:t>ProBook</a:t>
                      </a:r>
                      <a:r>
                        <a:rPr lang="lt-LT" sz="1600" dirty="0" smtClean="0"/>
                        <a:t> 450 G7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dirty="0" smtClean="0"/>
                        <a:t>1615 </a:t>
                      </a:r>
                      <a:r>
                        <a:rPr lang="lt-LT" sz="1800" b="1" dirty="0" err="1" smtClean="0"/>
                        <a:t>planšetinių</a:t>
                      </a:r>
                      <a:r>
                        <a:rPr lang="lt-LT" sz="1800" b="1" dirty="0" smtClean="0"/>
                        <a:t> kompiuterių</a:t>
                      </a:r>
                      <a:r>
                        <a:rPr lang="lt-LT" sz="1800" dirty="0" smtClean="0"/>
                        <a:t> </a:t>
                      </a:r>
                      <a:r>
                        <a:rPr lang="lt-LT" sz="1600" dirty="0" smtClean="0"/>
                        <a:t>,,Samsung </a:t>
                      </a:r>
                      <a:r>
                        <a:rPr lang="lt-LT" sz="1600" dirty="0" err="1" smtClean="0"/>
                        <a:t>Galaxy</a:t>
                      </a:r>
                      <a:r>
                        <a:rPr lang="lt-LT" sz="1600" dirty="0" smtClean="0"/>
                        <a:t> </a:t>
                      </a:r>
                      <a:r>
                        <a:rPr lang="lt-LT" sz="1600" dirty="0" err="1" smtClean="0"/>
                        <a:t>Tab</a:t>
                      </a:r>
                      <a:r>
                        <a:rPr lang="lt-LT" sz="1600" dirty="0" smtClean="0"/>
                        <a:t> A.10.1 LTE 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dirty="0" smtClean="0"/>
                        <a:t>144 nešiojami kompiuteriai</a:t>
                      </a:r>
                      <a:r>
                        <a:rPr lang="lt-LT" sz="1600" dirty="0" smtClean="0"/>
                        <a:t> </a:t>
                      </a:r>
                      <a:r>
                        <a:rPr lang="lt-LT" sz="1600" dirty="0" err="1" smtClean="0"/>
                        <a:t>Lenovo</a:t>
                      </a:r>
                      <a:r>
                        <a:rPr lang="lt-LT" sz="1600" dirty="0" smtClean="0"/>
                        <a:t> </a:t>
                      </a:r>
                      <a:r>
                        <a:rPr lang="lt-LT" sz="1600" dirty="0" err="1" smtClean="0"/>
                        <a:t>Ideapad</a:t>
                      </a:r>
                      <a:endParaRPr lang="lt-L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1" dirty="0" smtClean="0"/>
                        <a:t>230 vnt. nešiojamųjų kompiuterių 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,,</a:t>
                      </a:r>
                      <a:r>
                        <a:rPr lang="lt-LT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Lenovo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thinkpad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L15 </a:t>
                      </a:r>
                      <a:r>
                        <a:rPr lang="lt-LT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lt-LT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amd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ryzen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5“ su krepšiais  </a:t>
                      </a:r>
                      <a:endParaRPr lang="lt-L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474965"/>
                  </a:ext>
                </a:extLst>
              </a:tr>
              <a:tr h="1107488">
                <a:tc>
                  <a:txBody>
                    <a:bodyPr/>
                    <a:lstStyle/>
                    <a:p>
                      <a:r>
                        <a:rPr lang="lt-LT" dirty="0" smtClean="0"/>
                        <a:t>62 bendrojo ugdymo mokyklos, turinčios 1-12 klases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57 bendrojo ugdymo mokyklos pagal mokyklų pateiktą poreikį ŠMSM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61 bendrojo ugdymo mokykla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04964"/>
                  </a:ext>
                </a:extLst>
              </a:tr>
              <a:tr h="775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 smtClean="0"/>
                        <a:t>818 446,42 </a:t>
                      </a:r>
                      <a:r>
                        <a:rPr lang="lt-LT" sz="1800" dirty="0" err="1" smtClean="0"/>
                        <a:t>Eur</a:t>
                      </a:r>
                      <a:r>
                        <a:rPr lang="lt-LT" sz="1800" dirty="0" smtClean="0"/>
                        <a:t>.</a:t>
                      </a:r>
                      <a:endParaRPr lang="lt-LT" dirty="0" smtClean="0"/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 smtClean="0"/>
                        <a:t>366 729,22 </a:t>
                      </a:r>
                      <a:r>
                        <a:rPr lang="lt-LT" sz="1800" dirty="0" err="1" smtClean="0"/>
                        <a:t>Eur</a:t>
                      </a:r>
                      <a:endParaRPr lang="lt-L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130 145,50 </a:t>
                      </a:r>
                      <a:r>
                        <a:rPr lang="lt-LT" dirty="0" err="1" smtClean="0"/>
                        <a:t>Eur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037246"/>
                  </a:ext>
                </a:extLst>
              </a:tr>
              <a:tr h="516473">
                <a:tc gridSpan="3">
                  <a:txBody>
                    <a:bodyPr/>
                    <a:lstStyle/>
                    <a:p>
                      <a:r>
                        <a:rPr lang="lt-LT" b="1" dirty="0" smtClean="0"/>
                        <a:t>Viso gauta 3 158 kompiuteriai už 1.315.321,10 </a:t>
                      </a:r>
                      <a:r>
                        <a:rPr lang="lt-LT" b="1" dirty="0" err="1" smtClean="0"/>
                        <a:t>Eur</a:t>
                      </a:r>
                      <a:r>
                        <a:rPr lang="lt-LT" b="1" dirty="0" smtClean="0"/>
                        <a:t>.</a:t>
                      </a:r>
                      <a:endParaRPr lang="lt-L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82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84738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PLANUOJAMA ĮSIGYTI KOMPIUTERIŲ 2021 METAIS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9705833"/>
              </p:ext>
            </p:extLst>
          </p:nvPr>
        </p:nvGraphicFramePr>
        <p:xfrm>
          <a:off x="80387" y="1303111"/>
          <a:ext cx="429378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2745358"/>
              </p:ext>
            </p:extLst>
          </p:nvPr>
        </p:nvGraphicFramePr>
        <p:xfrm>
          <a:off x="4629150" y="1507253"/>
          <a:ext cx="4333980" cy="447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107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4207" y="246552"/>
            <a:ext cx="8179358" cy="1019540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 PEDAGOGŲ SKAITMENINIS RAŠTINGUMAS (2021-07-21)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50486"/>
              </p:ext>
            </p:extLst>
          </p:nvPr>
        </p:nvGraphicFramePr>
        <p:xfrm>
          <a:off x="140677" y="1436915"/>
          <a:ext cx="8912888" cy="462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5948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0580" y="107423"/>
            <a:ext cx="89028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 PEDAGOGŲ SKAITMENINIO RAŠTINGUMO KOMPETENCIJOS TOBULINIMAS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06460"/>
              </p:ext>
            </p:extLst>
          </p:nvPr>
        </p:nvGraphicFramePr>
        <p:xfrm>
          <a:off x="120580" y="1292310"/>
          <a:ext cx="8902840" cy="481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525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32079" y="107086"/>
            <a:ext cx="8571244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 PEDAGOGŲ SKAITMENINIO RAŠTINGUMO TOBULINIMAS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18224"/>
              </p:ext>
            </p:extLst>
          </p:nvPr>
        </p:nvGraphicFramePr>
        <p:xfrm>
          <a:off x="190919" y="1432649"/>
          <a:ext cx="8812404" cy="45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90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+mn-lt"/>
              </a:rPr>
              <a:t>NVŠ GALIMYBĖS 20</a:t>
            </a:r>
            <a:r>
              <a:rPr lang="en-US" sz="3200" b="1" dirty="0" smtClean="0">
                <a:latin typeface="+mn-lt"/>
              </a:rPr>
              <a:t>19-2021</a:t>
            </a:r>
            <a:r>
              <a:rPr lang="lt-LT" sz="3200" b="1" dirty="0" smtClean="0">
                <a:latin typeface="+mn-lt"/>
              </a:rPr>
              <a:t> M. </a:t>
            </a:r>
            <a:endParaRPr lang="lt-LT" sz="3200" b="1" dirty="0">
              <a:latin typeface="+mn-lt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6539870"/>
              </p:ext>
            </p:extLst>
          </p:nvPr>
        </p:nvGraphicFramePr>
        <p:xfrm>
          <a:off x="271305" y="1254035"/>
          <a:ext cx="4243545" cy="313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66057" y="4467497"/>
            <a:ext cx="7949293" cy="1709466"/>
          </a:xfrm>
        </p:spPr>
        <p:txBody>
          <a:bodyPr/>
          <a:lstStyle/>
          <a:p>
            <a:pPr marL="0" indent="0">
              <a:buNone/>
            </a:pPr>
            <a:r>
              <a:rPr lang="lt-LT" sz="1200" b="1" dirty="0" smtClean="0"/>
              <a:t>Programos finansuotos </a:t>
            </a:r>
          </a:p>
          <a:p>
            <a:pPr marL="0" indent="0">
              <a:buNone/>
            </a:pPr>
            <a:r>
              <a:rPr lang="lt-LT" sz="1200" b="1" dirty="0" smtClean="0"/>
              <a:t>2019 m. – 7 mėn.</a:t>
            </a:r>
          </a:p>
          <a:p>
            <a:pPr marL="0" lvl="0" indent="0">
              <a:buNone/>
            </a:pPr>
            <a:r>
              <a:rPr lang="lt-LT" sz="1200" b="1" dirty="0" smtClean="0">
                <a:solidFill>
                  <a:prstClr val="black"/>
                </a:solidFill>
              </a:rPr>
              <a:t>2020 </a:t>
            </a:r>
            <a:r>
              <a:rPr lang="lt-LT" sz="1200" b="1" dirty="0">
                <a:solidFill>
                  <a:prstClr val="black"/>
                </a:solidFill>
              </a:rPr>
              <a:t>m. – </a:t>
            </a:r>
            <a:r>
              <a:rPr lang="lt-LT" sz="1200" b="1" dirty="0" smtClean="0">
                <a:solidFill>
                  <a:prstClr val="black"/>
                </a:solidFill>
              </a:rPr>
              <a:t>8 </a:t>
            </a:r>
            <a:r>
              <a:rPr lang="lt-LT" sz="1200" b="1" dirty="0">
                <a:solidFill>
                  <a:prstClr val="black"/>
                </a:solidFill>
              </a:rPr>
              <a:t>mėn</a:t>
            </a:r>
            <a:r>
              <a:rPr lang="lt-LT" sz="1200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lt-LT" sz="1200" b="1" dirty="0" smtClean="0">
                <a:solidFill>
                  <a:prstClr val="black"/>
                </a:solidFill>
              </a:rPr>
              <a:t>2021 m. </a:t>
            </a:r>
            <a:r>
              <a:rPr lang="lt-LT" sz="1200" b="1" dirty="0">
                <a:solidFill>
                  <a:prstClr val="black"/>
                </a:solidFill>
              </a:rPr>
              <a:t>– </a:t>
            </a:r>
            <a:r>
              <a:rPr lang="lt-LT" sz="1200" b="1" dirty="0" smtClean="0">
                <a:solidFill>
                  <a:prstClr val="black"/>
                </a:solidFill>
              </a:rPr>
              <a:t>6 </a:t>
            </a:r>
            <a:r>
              <a:rPr lang="lt-LT" sz="1200" b="1" dirty="0">
                <a:solidFill>
                  <a:prstClr val="black"/>
                </a:solidFill>
              </a:rPr>
              <a:t>mėn</a:t>
            </a:r>
            <a:r>
              <a:rPr lang="lt-LT" sz="1200" b="1" dirty="0" smtClean="0">
                <a:solidFill>
                  <a:prstClr val="black"/>
                </a:solidFill>
              </a:rPr>
              <a:t>. (iki metų pabaigos bus finansuota  11 mėn.)</a:t>
            </a:r>
            <a:endParaRPr lang="lt-LT" sz="12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lt-LT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362947"/>
              </p:ext>
            </p:extLst>
          </p:nvPr>
        </p:nvGraphicFramePr>
        <p:xfrm>
          <a:off x="4702628" y="1254035"/>
          <a:ext cx="4270550" cy="321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8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inis pavadinimas 2"/>
          <p:cNvSpPr txBox="1">
            <a:spLocks/>
          </p:cNvSpPr>
          <p:nvPr/>
        </p:nvSpPr>
        <p:spPr>
          <a:xfrm>
            <a:off x="1998688" y="4969838"/>
            <a:ext cx="5688631" cy="87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24941"/>
              </p:ext>
            </p:extLst>
          </p:nvPr>
        </p:nvGraphicFramePr>
        <p:xfrm>
          <a:off x="241159" y="1115368"/>
          <a:ext cx="8721969" cy="495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706">
                  <a:extLst>
                    <a:ext uri="{9D8B030D-6E8A-4147-A177-3AD203B41FA5}">
                      <a16:colId xmlns:a16="http://schemas.microsoft.com/office/drawing/2014/main" val="1315042075"/>
                    </a:ext>
                  </a:extLst>
                </a:gridCol>
                <a:gridCol w="2371411">
                  <a:extLst>
                    <a:ext uri="{9D8B030D-6E8A-4147-A177-3AD203B41FA5}">
                      <a16:colId xmlns:a16="http://schemas.microsoft.com/office/drawing/2014/main" val="4156308339"/>
                    </a:ext>
                  </a:extLst>
                </a:gridCol>
                <a:gridCol w="2703007">
                  <a:extLst>
                    <a:ext uri="{9D8B030D-6E8A-4147-A177-3AD203B41FA5}">
                      <a16:colId xmlns:a16="http://schemas.microsoft.com/office/drawing/2014/main" val="3491977455"/>
                    </a:ext>
                  </a:extLst>
                </a:gridCol>
                <a:gridCol w="2461845">
                  <a:extLst>
                    <a:ext uri="{9D8B030D-6E8A-4147-A177-3AD203B41FA5}">
                      <a16:colId xmlns:a16="http://schemas.microsoft.com/office/drawing/2014/main" val="1937700444"/>
                    </a:ext>
                  </a:extLst>
                </a:gridCol>
              </a:tblGrid>
              <a:tr h="1198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effectLst/>
                        </a:rPr>
                        <a:t> </a:t>
                      </a:r>
                      <a:endParaRPr lang="lt-L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„INICIATYVOS </a:t>
                      </a:r>
                      <a:r>
                        <a:rPr lang="lt-LT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KAUNUI“ PROGRAMA</a:t>
                      </a:r>
                      <a:endParaRPr lang="lt-L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SAVIVALDYBĖS PROGRAMA IŠ NVŠ KREPŠELIO</a:t>
                      </a:r>
                      <a:endParaRPr lang="lt-L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SAVIVALDYBĖS LĖŠOS</a:t>
                      </a:r>
                      <a:endParaRPr lang="lt-LT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7454241"/>
                  </a:ext>
                </a:extLst>
              </a:tr>
              <a:tr h="328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LĖŠOS 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185 000,00</a:t>
                      </a:r>
                      <a:endParaRPr lang="lt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200 000,00</a:t>
                      </a:r>
                      <a:endParaRPr lang="lt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lt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993318"/>
                  </a:ext>
                </a:extLst>
              </a:tr>
              <a:tr h="557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VYKDYMO LAIKAS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Birželio </a:t>
                      </a: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17d. - </a:t>
                      </a: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rugpjūčio 31 d.</a:t>
                      </a:r>
                      <a:endParaRPr lang="lt-L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Liepos 1 d. - rugpjūčio 31 d</a:t>
                      </a: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Lapkričio</a:t>
                      </a:r>
                      <a:r>
                        <a:rPr lang="lt-LT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3-7 d. 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organizatoriai)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Liepos 1 d. - rugpjūčio 31 d.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82071546"/>
                  </a:ext>
                </a:extLst>
              </a:tr>
              <a:tr h="836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ORGANIZATORIAI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NVO </a:t>
                      </a: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(viešosios įstaigos, asociacijos, klubai, bendrijos, labdaros -paramos fondai). </a:t>
                      </a:r>
                      <a:endParaRPr lang="lt-L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organizacijos </a:t>
                      </a: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 NVO sektoriaus, 6 biudžetinės švietimo, sporto įstaigos).</a:t>
                      </a:r>
                      <a:endParaRPr lang="lt-L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Kauno</a:t>
                      </a:r>
                      <a:r>
                        <a:rPr lang="lt-LT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miesto BU mokyklos (</a:t>
                      </a:r>
                      <a:r>
                        <a:rPr lang="lt-LT" sz="15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Milikonių</a:t>
                      </a:r>
                      <a:r>
                        <a:rPr lang="lt-LT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ir M. Mažvydo progimnazijos, Gedimino sporto ir </a:t>
                      </a:r>
                      <a:r>
                        <a:rPr lang="lt-LT" sz="15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sveikatinimo</a:t>
                      </a:r>
                      <a:r>
                        <a:rPr lang="lt-LT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gimnazija)</a:t>
                      </a:r>
                      <a:endParaRPr lang="lt-LT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17636115"/>
                  </a:ext>
                </a:extLst>
              </a:tr>
              <a:tr h="1450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SKAIČIUS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kl. Kauno BU mokyklų mokiniai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tame tarpe 750 iš socialiai jautresnės grupės)</a:t>
                      </a:r>
                      <a:endParaRPr lang="lt-L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kl. Kauno BU mokyklų mokiniai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(tame tarpe 479 iš socialiai jautresnės grupės)</a:t>
                      </a:r>
                      <a:endParaRPr lang="lt-L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kl. Kauno BU mokyklų mokiniai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(visi</a:t>
                      </a:r>
                      <a:r>
                        <a:rPr lang="lt-LT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iš socialiai jautresnės grupės)</a:t>
                      </a:r>
                      <a:endParaRPr lang="lt-L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367358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6139" y="211015"/>
            <a:ext cx="768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VAIKŲ VASAROS POILSIS</a:t>
            </a:r>
            <a:endParaRPr kumimoji="0" lang="lt-L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E26-3DF9-094C-A682-D171DEB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339"/>
            <a:ext cx="7886700" cy="1165608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PASIEKIMAI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5434-7A69-A846-A6BA-E8691530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1" y="1396721"/>
            <a:ext cx="8832501" cy="5248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1600" dirty="0" smtClean="0"/>
              <a:t>Dalyvavo 48 Kauno miesto mokyklos (savivaldybės-43</a:t>
            </a:r>
            <a:r>
              <a:rPr lang="lt-LT" sz="1600" dirty="0" smtClean="0"/>
              <a:t>)</a:t>
            </a:r>
            <a:endParaRPr lang="lt-LT" sz="1600" dirty="0" smtClean="0"/>
          </a:p>
        </p:txBody>
      </p:sp>
      <p:graphicFrame>
        <p:nvGraphicFramePr>
          <p:cNvPr id="5" name="Chart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745132"/>
              </p:ext>
            </p:extLst>
          </p:nvPr>
        </p:nvGraphicFramePr>
        <p:xfrm>
          <a:off x="4993240" y="2029767"/>
          <a:ext cx="3809116" cy="331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955551"/>
              </p:ext>
            </p:extLst>
          </p:nvPr>
        </p:nvGraphicFramePr>
        <p:xfrm>
          <a:off x="254977" y="2029767"/>
          <a:ext cx="4572000" cy="331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93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150725"/>
            <a:ext cx="7886700" cy="1276142"/>
          </a:xfrm>
        </p:spPr>
        <p:txBody>
          <a:bodyPr>
            <a:normAutofit/>
          </a:bodyPr>
          <a:lstStyle/>
          <a:p>
            <a:pPr algn="ctr"/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PASIEKIMAI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1451" y="1426867"/>
            <a:ext cx="8213899" cy="4750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dirty="0"/>
              <a:t>Dalyvavo </a:t>
            </a:r>
            <a:r>
              <a:rPr lang="lt-LT" sz="2000" dirty="0" smtClean="0"/>
              <a:t>38 </a:t>
            </a:r>
            <a:r>
              <a:rPr lang="lt-LT" sz="2000" dirty="0"/>
              <a:t>Kauno miesto </a:t>
            </a:r>
            <a:r>
              <a:rPr lang="lt-LT" sz="2000" dirty="0" smtClean="0"/>
              <a:t>mokyklos (savivaldybės-4)</a:t>
            </a:r>
            <a:endParaRPr lang="lt-LT" sz="2000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262391"/>
              </p:ext>
            </p:extLst>
          </p:nvPr>
        </p:nvGraphicFramePr>
        <p:xfrm>
          <a:off x="4571998" y="2080009"/>
          <a:ext cx="4097092" cy="387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62573"/>
              </p:ext>
            </p:extLst>
          </p:nvPr>
        </p:nvGraphicFramePr>
        <p:xfrm>
          <a:off x="147711" y="2080010"/>
          <a:ext cx="4152984" cy="383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00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-143435" y="90435"/>
            <a:ext cx="9287435" cy="154729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lt-LT" sz="3600" b="1" dirty="0" smtClean="0"/>
              <a:t>      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POKYČIAI ŠVIETIMO BENDRUOMENĖJE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0774" y="1484037"/>
            <a:ext cx="8822452" cy="44846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Nauji 5 m. kadencijai paskirti bendrojo ugdymo mokyklų </a:t>
            </a: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vadovai: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t-LT" sz="2400" dirty="0">
                <a:solidFill>
                  <a:prstClr val="black"/>
                </a:solidFill>
                <a:latin typeface="Times New Roman"/>
                <a:ea typeface="Calibri"/>
              </a:rPr>
              <a:t>Kauno Jono Basanavičiaus gimnazijos direktorė Sandra </a:t>
            </a:r>
            <a:r>
              <a:rPr lang="lt-LT" sz="2400" dirty="0" err="1">
                <a:solidFill>
                  <a:prstClr val="black"/>
                </a:solidFill>
                <a:latin typeface="Times New Roman"/>
                <a:ea typeface="Calibri"/>
              </a:rPr>
              <a:t>Palšauskienė</a:t>
            </a:r>
            <a:r>
              <a:rPr lang="lt-LT" sz="2400" dirty="0">
                <a:solidFill>
                  <a:prstClr val="black"/>
                </a:solidFill>
                <a:latin typeface="Times New Roman"/>
                <a:ea typeface="Calibri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t-LT" sz="2400" dirty="0">
                <a:solidFill>
                  <a:prstClr val="black"/>
                </a:solidFill>
                <a:latin typeface="Times New Roman"/>
                <a:ea typeface="Calibri"/>
              </a:rPr>
              <a:t>Kauno Rokų gimnazijos direktorė Rūta </a:t>
            </a:r>
            <a:r>
              <a:rPr lang="lt-LT" sz="2400" dirty="0" err="1">
                <a:solidFill>
                  <a:prstClr val="black"/>
                </a:solidFill>
                <a:latin typeface="Times New Roman"/>
                <a:ea typeface="Calibri"/>
              </a:rPr>
              <a:t>Buinickienė</a:t>
            </a:r>
            <a:r>
              <a:rPr lang="lt-LT" sz="2400" dirty="0" smtClean="0">
                <a:solidFill>
                  <a:prstClr val="black"/>
                </a:solidFill>
                <a:latin typeface="Times New Roman"/>
                <a:ea typeface="Calibri"/>
              </a:rPr>
              <a:t>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lt-LT" sz="2400" dirty="0">
                <a:solidFill>
                  <a:prstClr val="black"/>
                </a:solidFill>
                <a:latin typeface="Times New Roman"/>
                <a:ea typeface="Calibri"/>
              </a:rPr>
              <a:t>Kauno Senamiesčio progimnazijos direktorė Loreta </a:t>
            </a:r>
            <a:r>
              <a:rPr lang="lt-LT" sz="2400" dirty="0" err="1">
                <a:solidFill>
                  <a:prstClr val="black"/>
                </a:solidFill>
                <a:latin typeface="Times New Roman"/>
                <a:ea typeface="Calibri"/>
              </a:rPr>
              <a:t>Levanauskienė</a:t>
            </a:r>
            <a:r>
              <a:rPr lang="lt-LT" sz="2400" dirty="0" smtClean="0">
                <a:solidFill>
                  <a:prstClr val="black"/>
                </a:solidFill>
                <a:latin typeface="Times New Roman"/>
                <a:ea typeface="Calibri"/>
              </a:rPr>
              <a:t>;</a:t>
            </a:r>
            <a:endParaRPr lang="lt-LT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lt-LT" sz="2400" dirty="0">
                <a:solidFill>
                  <a:prstClr val="black"/>
                </a:solidFill>
                <a:latin typeface="Times New Roman"/>
                <a:ea typeface="Calibri"/>
              </a:rPr>
              <a:t>Kauno Vinco Kudirkos progimnazijos direktorius</a:t>
            </a:r>
            <a:r>
              <a:rPr lang="lt-LT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lt-LT" sz="2400" dirty="0">
                <a:solidFill>
                  <a:prstClr val="black"/>
                </a:solidFill>
                <a:latin typeface="Times New Roman"/>
                <a:ea typeface="Calibri"/>
              </a:rPr>
              <a:t>Marius Jonaitis.</a:t>
            </a:r>
          </a:p>
          <a:p>
            <a:pPr marL="0" indent="0">
              <a:buNone/>
            </a:pP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Švietimo skyriaus specialistai:</a:t>
            </a:r>
          </a:p>
          <a:p>
            <a:pPr lvl="0"/>
            <a:r>
              <a:rPr lang="lt-L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Dovilė Kaminskė, </a:t>
            </a:r>
            <a:r>
              <a:rPr lang="lt-L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t-L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edėjo pavaduotoja;</a:t>
            </a:r>
          </a:p>
          <a:p>
            <a:pPr lvl="0"/>
            <a:r>
              <a:rPr lang="lt-L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Jolita Sakaliūnienė;</a:t>
            </a:r>
          </a:p>
          <a:p>
            <a:pPr lvl="0"/>
            <a:r>
              <a:rPr lang="lt-L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Jurgita Kačiulienė; </a:t>
            </a:r>
          </a:p>
          <a:p>
            <a:pPr lvl="0"/>
            <a:r>
              <a:rPr lang="lt-L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Justina Julija Germanaitė</a:t>
            </a:r>
            <a:r>
              <a:rPr lang="lt-L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Laura Papievienė.</a:t>
            </a:r>
          </a:p>
          <a:p>
            <a:endParaRPr lang="lt-LT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3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71500" y="100484"/>
            <a:ext cx="7886700" cy="1399826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PASIEKIMAI  </a:t>
            </a:r>
            <a:b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8315861"/>
              </p:ext>
            </p:extLst>
          </p:nvPr>
        </p:nvGraphicFramePr>
        <p:xfrm>
          <a:off x="190919" y="1500310"/>
          <a:ext cx="432393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1070799"/>
              </p:ext>
            </p:extLst>
          </p:nvPr>
        </p:nvGraphicFramePr>
        <p:xfrm>
          <a:off x="4629150" y="1500311"/>
          <a:ext cx="44005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95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140678"/>
            <a:ext cx="7886700" cy="1316333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PASIEKIMAI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VBE balų vidurkių palyginimas su šalies rezultatais, naudojant standartizuotus taškus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304" y="1583140"/>
            <a:ext cx="8696849" cy="43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0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86169"/>
              </p:ext>
            </p:extLst>
          </p:nvPr>
        </p:nvGraphicFramePr>
        <p:xfrm>
          <a:off x="190919" y="184638"/>
          <a:ext cx="8832501" cy="589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17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132071"/>
              </p:ext>
            </p:extLst>
          </p:nvPr>
        </p:nvGraphicFramePr>
        <p:xfrm>
          <a:off x="110532" y="180871"/>
          <a:ext cx="8852598" cy="581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657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E26-3DF9-094C-A682-D171DEB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126" y="226504"/>
            <a:ext cx="7240223" cy="780176"/>
          </a:xfrm>
        </p:spPr>
        <p:txBody>
          <a:bodyPr>
            <a:no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KPKC ĮGYVENDINTOS MATEMATIKOS PASIEKIMŲ GERINIMUI PROGRAMOS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2613" y="1191237"/>
            <a:ext cx="8867163" cy="4832058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Kauno 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pedagogų kvalifikacijos centras, bendradarbiaudamas su </a:t>
            </a:r>
            <a:r>
              <a:rPr lang="lt-LT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Kauno „Saulės“ gimnazija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 miesto matematikos mokytojais, 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parengė ir įgyvendino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NVŠ projektus 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mokinių matematikos pasiekimų gerinimui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ir 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įgyvendino kitas parengto priemonių mokinių matematikos pasiekimų gerinimui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veiklas:</a:t>
            </a:r>
          </a:p>
          <a:p>
            <a:pPr lvl="0" algn="just">
              <a:buFont typeface="Symbol"/>
              <a:buChar char=""/>
            </a:pP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„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Matematikos mokymosi klubas „Matematika kitaip“ (9627 </a:t>
            </a:r>
            <a:r>
              <a:rPr lang="lt-LT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Eur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valstybės biudžeto lėšų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);</a:t>
            </a:r>
            <a:endParaRPr lang="lt-LT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buFont typeface="Symbol"/>
              <a:buChar char=""/>
            </a:pP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„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Iššūkis matematikai“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43548 </a:t>
            </a:r>
            <a:r>
              <a:rPr lang="lt-LT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Eur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valstybės biudžeto lėšų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);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lvl="0" algn="just">
              <a:buFont typeface="Symbol"/>
              <a:buChar char=""/>
            </a:pP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Parengtas ir iš 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savivaldybės lėšų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lt-LT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9477 </a:t>
            </a:r>
            <a:r>
              <a:rPr lang="lt-LT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Eur</a:t>
            </a:r>
            <a:r>
              <a:rPr lang="lt-LT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lt-LT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įgyvendintas 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priemonių planas mokinių matematikos pasiekimų gerinimui (paskaitos tėvams, abiturientams, seminarai ir paskaitos matematikos mokytojams, papildomi matematikos užsiėmimai 11 klasių mokiniams, konsultacijos mokymosi praradimų dėl </a:t>
            </a:r>
            <a:r>
              <a:rPr lang="lt-LT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Covid-19</a:t>
            </a:r>
            <a:r>
              <a:rPr lang="lt-LT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patyrusiems abiturientams).  </a:t>
            </a:r>
          </a:p>
          <a:p>
            <a:pPr marL="0" indent="0">
              <a:spcBef>
                <a:spcPts val="0"/>
              </a:spcBef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03563" y="130631"/>
            <a:ext cx="8229600" cy="713432"/>
          </a:xfrm>
        </p:spPr>
        <p:txBody>
          <a:bodyPr>
            <a:normAutofit/>
          </a:bodyPr>
          <a:lstStyle/>
          <a:p>
            <a:pPr indent="800100" algn="ctr">
              <a:lnSpc>
                <a:spcPct val="10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lt-LT" sz="3200" b="1" dirty="0" smtClean="0">
                <a:latin typeface="Times New Roman"/>
                <a:ea typeface="Times New Roman"/>
              </a:rPr>
              <a:t>PASIEKIMAI</a:t>
            </a:r>
            <a:endParaRPr lang="lt-LT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276141"/>
            <a:ext cx="9033163" cy="4762918"/>
          </a:xfrm>
        </p:spPr>
        <p:txBody>
          <a:bodyPr>
            <a:noAutofit/>
          </a:bodyPr>
          <a:lstStyle/>
          <a:p>
            <a:pPr marL="520700" indent="-342900" algn="just">
              <a:tabLst>
                <a:tab pos="542925" algn="l"/>
              </a:tabLst>
            </a:pP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Procesų sėkmingas įgyvendinimas: Mokinių priėmimas, VBE dalyvavimas ir kt.</a:t>
            </a:r>
          </a:p>
          <a:p>
            <a:pPr marL="520700" indent="-342900" algn="just">
              <a:tabLst>
                <a:tab pos="542925" algn="l"/>
              </a:tabLst>
            </a:pPr>
            <a:endParaRPr lang="lt-LT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20700" indent="-342900" algn="just">
              <a:tabLst>
                <a:tab pos="542925" algn="l"/>
              </a:tabLst>
            </a:pP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Ugdymo turinio kaitos sėkmingas įgyvendinimas: Kauno </a:t>
            </a: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Jono Jablonskio 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gimnazija;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Jurgio Dobkevičiaus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progimnazija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Kauno 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Stepono Dariaus ir Stasio Girėno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gimnazija;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Panemunės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pradinė </a:t>
            </a:r>
            <a:r>
              <a:rPr lang="lt-LT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mokykla; </a:t>
            </a:r>
            <a:r>
              <a:rPr lang="lt-LT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Kauno 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Veršvų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gimnazija; 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Kauno 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„Saulės“ gimnazija; 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Simono Daukanto 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progimnazija;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Kauno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suaugusiųjų ir jaunimo mokymo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centras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pt-BR" sz="2400" dirty="0" smtClean="0"/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universitetinė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gimnazija;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Kauno Jono ir Petro Vileišių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mokykla</a:t>
            </a: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Kauno technologijos universiteto inžinerijos licėjus</a:t>
            </a:r>
            <a:r>
              <a:rPr lang="lt-LT" sz="2400" dirty="0"/>
              <a:t> </a:t>
            </a:r>
            <a:r>
              <a:rPr lang="pt-BR" sz="2400" dirty="0" smtClean="0"/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342900" algn="just">
              <a:tabLst>
                <a:tab pos="542925" algn="l"/>
              </a:tabLst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628650" y="72895"/>
            <a:ext cx="7886700" cy="946185"/>
          </a:xfrm>
        </p:spPr>
        <p:txBody>
          <a:bodyPr>
            <a:normAutofit/>
          </a:bodyPr>
          <a:lstStyle/>
          <a:p>
            <a:pPr algn="ctr"/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202</a:t>
            </a:r>
            <a:r>
              <a:rPr lang="lt-LT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1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-202</a:t>
            </a:r>
            <a:r>
              <a:rPr lang="lt-LT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2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M. </a:t>
            </a:r>
            <a:r>
              <a:rPr lang="lt-LT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M. </a:t>
            </a:r>
            <a:r>
              <a:rPr lang="lt-LT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LŪKESČIAI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urinio vietos rezervavimo ženklas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15992"/>
              </p:ext>
            </p:extLst>
          </p:nvPr>
        </p:nvGraphicFramePr>
        <p:xfrm>
          <a:off x="307102" y="1186004"/>
          <a:ext cx="8605786" cy="477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6083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03563" y="130631"/>
            <a:ext cx="8229600" cy="713432"/>
          </a:xfrm>
        </p:spPr>
        <p:txBody>
          <a:bodyPr>
            <a:normAutofit/>
          </a:bodyPr>
          <a:lstStyle/>
          <a:p>
            <a:pPr indent="800100" algn="ctr">
              <a:lnSpc>
                <a:spcPct val="10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lt-LT" sz="3200" b="1" dirty="0" smtClean="0">
                <a:latin typeface="Times New Roman"/>
                <a:ea typeface="Times New Roman"/>
              </a:rPr>
              <a:t>ŠVENTĖS</a:t>
            </a:r>
            <a:endParaRPr lang="lt-LT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30629" y="1125415"/>
            <a:ext cx="8902534" cy="492369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Rugsėjo 1-oji </a:t>
            </a:r>
            <a:r>
              <a:rPr lang="lt-LT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Monikos </a:t>
            </a:r>
            <a:r>
              <a:rPr lang="lt-LT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Pundziūtės</a:t>
            </a: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Monique</a:t>
            </a: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koncertas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Vieta : Nepriklausomybės aikštė (prie Soboro)</a:t>
            </a: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Laikas : Pradžia 17:00 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Pabaiga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18:30 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(koncerto trukmė 1,5 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</a:t>
            </a: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Rugsėjo 4-oji vaikų būrelių ir užimtumo mugė "Pasirink"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Vieta: Kauno pilies muziejaus prieigų teritorija (prie Vyčio paminklo)</a:t>
            </a: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Laikas: Pradžia 12:00 </a:t>
            </a:r>
            <a:r>
              <a:rPr lang="lt-LT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val</a:t>
            </a:r>
            <a:endParaRPr lang="lt-LT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Pertrauka 14:00-14:30</a:t>
            </a: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Pabaiga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16:00 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Veiklos: Neformalaus ugdymo Įstaigų būrelių pristatymai, edukacinės programos, viktorinos, kūrybinės dirbtuvėlės, vaikams paviljonuose (palapinėse</a:t>
            </a: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6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00297" y="2978331"/>
            <a:ext cx="8803026" cy="287382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Švietimo įstaiga turi būti skaitoma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kaip žemėlapis, padedantis keliauti link geresnės, kokybiškesnės 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įstaigos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Todėl linkime nusistatykite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 „žemėlapį“, žymintį kelią patrauklios ir šiuolaikiškos 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įstaigos link,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paremtą įsivertinimu, bendruomenės poreikiais ir 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susitarimais.</a:t>
            </a: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 smtClean="0"/>
              <a:t>		</a:t>
            </a:r>
          </a:p>
          <a:p>
            <a:pPr marL="0" indent="0">
              <a:buNone/>
            </a:pPr>
            <a:r>
              <a:rPr lang="lt-LT" dirty="0" smtClean="0"/>
              <a:t>				Geros mokyklos koncepcija</a:t>
            </a:r>
            <a:endParaRPr lang="lt-LT" dirty="0"/>
          </a:p>
        </p:txBody>
      </p:sp>
      <p:pic>
        <p:nvPicPr>
          <p:cNvPr id="1034" name="Picture 10" descr="Ilgesni mokslo metai išgąsdino ne visus: ką per karščius veikė mokiniai? -  DEL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97" y="321548"/>
            <a:ext cx="3999244" cy="25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2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99138" y="365126"/>
            <a:ext cx="6616212" cy="1325563"/>
          </a:xfrm>
        </p:spPr>
        <p:txBody>
          <a:bodyPr/>
          <a:lstStyle/>
          <a:p>
            <a:r>
              <a:rPr lang="lt-LT" b="1" dirty="0">
                <a:solidFill>
                  <a:schemeClr val="accent6">
                    <a:lumMod val="50000"/>
                  </a:schemeClr>
                </a:solidFill>
              </a:rPr>
              <a:t>AČIŪ UŽ </a:t>
            </a:r>
            <a:r>
              <a:rPr lang="lt-LT" b="1" dirty="0" smtClean="0">
                <a:solidFill>
                  <a:schemeClr val="accent6">
                    <a:lumMod val="50000"/>
                  </a:schemeClr>
                </a:solidFill>
              </a:rPr>
              <a:t>DARBĄ IR DĖMESĮ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 smtClean="0"/>
          </a:p>
          <a:p>
            <a:pPr>
              <a:buFont typeface="Wingdings" pitchFamily="2" charset="2"/>
              <a:buChar char="Ø"/>
            </a:pPr>
            <a:endParaRPr lang="lt-LT" dirty="0"/>
          </a:p>
          <a:p>
            <a:pPr>
              <a:buFont typeface="Wingdings" pitchFamily="2" charset="2"/>
              <a:buChar char="Ø"/>
            </a:pPr>
            <a:endParaRPr lang="lt-LT" dirty="0" smtClean="0"/>
          </a:p>
        </p:txBody>
      </p:sp>
      <p:pic>
        <p:nvPicPr>
          <p:cNvPr id="2050" name="Picture 2" descr="A. Landsbergienė: klysta manantieji, kad mokykloje svarbiausia –  akademiniai rezultatai. | Tavovaikas.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1" y="1597688"/>
            <a:ext cx="8191500" cy="43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0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26104" y="353045"/>
            <a:ext cx="8407363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POKYČIAI ŠVIETIMO BENDRUOMENĖJE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170821" y="1282890"/>
            <a:ext cx="8782259" cy="489407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Times New Roman"/>
                <a:ea typeface="Calibri"/>
              </a:rPr>
              <a:t>Kauno Viktoro Kuprevičiaus progimnazijos </a:t>
            </a:r>
            <a:r>
              <a:rPr lang="lt-LT" dirty="0" smtClean="0">
                <a:latin typeface="Times New Roman"/>
                <a:ea typeface="Calibri"/>
              </a:rPr>
              <a:t>- Sonata </a:t>
            </a:r>
            <a:r>
              <a:rPr lang="lt-LT" dirty="0" err="1" smtClean="0">
                <a:latin typeface="Times New Roman"/>
                <a:ea typeface="Calibri"/>
              </a:rPr>
              <a:t>Alijošienė</a:t>
            </a:r>
            <a:r>
              <a:rPr lang="lt-LT" dirty="0" smtClean="0">
                <a:latin typeface="Times New Roman"/>
                <a:ea typeface="Calibri"/>
              </a:rPr>
              <a:t>;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lt-LT" dirty="0" smtClean="0">
                <a:latin typeface="Times New Roman"/>
                <a:ea typeface="Calibri"/>
              </a:rPr>
              <a:t>Kauno </a:t>
            </a:r>
            <a:r>
              <a:rPr lang="lt-LT" dirty="0">
                <a:latin typeface="Times New Roman"/>
                <a:ea typeface="Calibri"/>
              </a:rPr>
              <a:t>Martyno Mažvydo progimnazijos </a:t>
            </a:r>
            <a:r>
              <a:rPr lang="lt-LT" dirty="0" smtClean="0">
                <a:latin typeface="Times New Roman"/>
                <a:ea typeface="Calibri"/>
              </a:rPr>
              <a:t>- </a:t>
            </a:r>
            <a:r>
              <a:rPr lang="lt-LT" dirty="0" smtClean="0">
                <a:latin typeface="Times New Roman"/>
                <a:ea typeface="Calibri"/>
              </a:rPr>
              <a:t>Zita Venckutė;</a:t>
            </a: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lt-LT" dirty="0" smtClean="0">
                <a:latin typeface="Times New Roman"/>
                <a:ea typeface="Calibri"/>
              </a:rPr>
              <a:t>Kauno </a:t>
            </a:r>
            <a:r>
              <a:rPr lang="lt-LT" dirty="0">
                <a:latin typeface="Times New Roman"/>
                <a:ea typeface="Calibri"/>
              </a:rPr>
              <a:t>Žaliakalnio progimnazijos </a:t>
            </a:r>
            <a:r>
              <a:rPr lang="lt-LT" dirty="0" smtClean="0">
                <a:latin typeface="Times New Roman"/>
                <a:ea typeface="Calibri"/>
              </a:rPr>
              <a:t>- </a:t>
            </a:r>
            <a:r>
              <a:rPr lang="lt-LT" dirty="0" smtClean="0">
                <a:latin typeface="Times New Roman"/>
                <a:ea typeface="Calibri"/>
              </a:rPr>
              <a:t>Taisija </a:t>
            </a:r>
            <a:r>
              <a:rPr lang="lt-LT" dirty="0" err="1" smtClean="0">
                <a:latin typeface="Times New Roman"/>
                <a:ea typeface="Calibri"/>
              </a:rPr>
              <a:t>Kovalenkina</a:t>
            </a:r>
            <a:r>
              <a:rPr lang="lt-LT" dirty="0" smtClean="0">
                <a:latin typeface="Times New Roman"/>
                <a:ea typeface="Calibri"/>
              </a:rPr>
              <a:t>;</a:t>
            </a: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Times New Roman"/>
                <a:ea typeface="Calibri"/>
              </a:rPr>
              <a:t>VDU ,,Atžalyno“ progimnazijos </a:t>
            </a:r>
            <a:r>
              <a:rPr lang="lt-LT" dirty="0" smtClean="0">
                <a:latin typeface="Times New Roman"/>
                <a:ea typeface="Calibri"/>
              </a:rPr>
              <a:t>- Egidijus </a:t>
            </a:r>
            <a:r>
              <a:rPr lang="lt-LT" dirty="0" smtClean="0">
                <a:latin typeface="Times New Roman"/>
                <a:ea typeface="Calibri"/>
              </a:rPr>
              <a:t>Mikalajūnas</a:t>
            </a:r>
            <a:endParaRPr lang="lt-LT" dirty="0">
              <a:latin typeface="Times New Roman"/>
              <a:ea typeface="Calibri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lt-LT" dirty="0" smtClean="0">
                <a:latin typeface="Times New Roman"/>
                <a:ea typeface="Calibri"/>
              </a:rPr>
              <a:t>Kauno </a:t>
            </a:r>
            <a:r>
              <a:rPr lang="lt-LT" dirty="0">
                <a:latin typeface="Times New Roman"/>
                <a:ea typeface="Calibri"/>
              </a:rPr>
              <a:t>Gedimino sporto ir </a:t>
            </a:r>
            <a:r>
              <a:rPr lang="lt-LT" dirty="0" err="1">
                <a:latin typeface="Times New Roman"/>
                <a:ea typeface="Calibri"/>
              </a:rPr>
              <a:t>sveikatinimo</a:t>
            </a:r>
            <a:r>
              <a:rPr lang="lt-LT" dirty="0">
                <a:latin typeface="Times New Roman"/>
                <a:ea typeface="Calibri"/>
              </a:rPr>
              <a:t> gimnazijos </a:t>
            </a:r>
            <a:r>
              <a:rPr lang="lt-LT" dirty="0" smtClean="0">
                <a:latin typeface="Times New Roman"/>
                <a:ea typeface="Calibri"/>
              </a:rPr>
              <a:t>- </a:t>
            </a:r>
            <a:r>
              <a:rPr lang="lt-LT" dirty="0">
                <a:latin typeface="Times New Roman"/>
                <a:ea typeface="Calibri"/>
              </a:rPr>
              <a:t>Ričardas </a:t>
            </a:r>
            <a:r>
              <a:rPr lang="lt-LT" dirty="0" smtClean="0">
                <a:latin typeface="Times New Roman"/>
                <a:ea typeface="Calibri"/>
              </a:rPr>
              <a:t>Butėnas;</a:t>
            </a: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lt-LT" dirty="0" smtClean="0">
                <a:latin typeface="Times New Roman"/>
                <a:ea typeface="Calibri"/>
              </a:rPr>
              <a:t>Reorganizuotos Vytauto Didžiojo universiteto klasikinio ugdymo mokyklos </a:t>
            </a:r>
            <a:r>
              <a:rPr lang="lt-LT" dirty="0" smtClean="0">
                <a:latin typeface="Times New Roman"/>
                <a:ea typeface="Calibri"/>
              </a:rPr>
              <a:t>- Jolanta </a:t>
            </a:r>
            <a:r>
              <a:rPr lang="lt-LT" dirty="0" err="1" smtClean="0">
                <a:latin typeface="Times New Roman"/>
                <a:ea typeface="Calibri"/>
              </a:rPr>
              <a:t>Vengalienė</a:t>
            </a:r>
            <a:r>
              <a:rPr lang="lt-LT" dirty="0" smtClean="0">
                <a:latin typeface="Times New Roman"/>
                <a:ea typeface="Calibri"/>
              </a:rPr>
              <a:t>.</a:t>
            </a:r>
            <a:endParaRPr lang="lt-LT" dirty="0" smtClean="0">
              <a:highlight>
                <a:srgbClr val="FFFF00"/>
              </a:highlight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lt-LT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lt-LT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lt-LT" dirty="0" smtClean="0">
              <a:latin typeface="Times New Roman"/>
              <a:ea typeface="Calibri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24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E26-3DF9-094C-A682-D171DEB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0433"/>
            <a:ext cx="8434963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POKYČIAI ŠVIETIMO </a:t>
            </a: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STRUKTŪROJE</a:t>
            </a:r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5434-7A69-A846-A6BA-E8691530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0" y="2130251"/>
            <a:ext cx="8882742" cy="4514801"/>
          </a:xfrm>
        </p:spPr>
        <p:txBody>
          <a:bodyPr>
            <a:normAutofit/>
          </a:bodyPr>
          <a:lstStyle/>
          <a:p>
            <a:pPr algn="just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Reorganizuota Kauno Dainavos progimnazija,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prijungiant ją prie Kauno Šančių mokyklos-daugiafunkcio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 2021-09-01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vadinsis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Vytauto Didžiojo universiteto klasikinio ugdymo mokykla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vykdanti ikimokyklinio, priešmokyklinio, pradinio ugdymo ir pagrindinio ugdymo programas.</a:t>
            </a:r>
          </a:p>
          <a:p>
            <a:pPr algn="just"/>
            <a:r>
              <a:rPr lang="lt-LT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Kauno </a:t>
            </a:r>
            <a:r>
              <a:rPr lang="lt-LT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Suzukio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pradinė mokykla</a:t>
            </a:r>
            <a:r>
              <a:rPr lang="lt-LT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pertvarkyta 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į </a:t>
            </a:r>
            <a:r>
              <a:rPr lang="lt-LT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progimnaziją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lt-LT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kuri 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nuo 2021-09-01 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veiklą vykdys dviejuose pastatuose: 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Šiaurės pr. 23 (Eigulių seniūnija) ir 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Stulginskio g. 61 pastate (buvusios S. Lozoraičio mokyklos, Vilijampolės seniūnija</a:t>
            </a:r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lt-LT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E26-3DF9-094C-A682-D171DEB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0433"/>
            <a:ext cx="8434963" cy="1325563"/>
          </a:xfrm>
        </p:spPr>
        <p:txBody>
          <a:bodyPr>
            <a:normAutofit/>
          </a:bodyPr>
          <a:lstStyle/>
          <a:p>
            <a:pPr algn="ctr"/>
            <a:r>
              <a:rPr lang="lt-LT" sz="2700" dirty="0" smtClean="0"/>
              <a:t>      </a:t>
            </a:r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POKYČIAI ŠVIETIMO STRUKTŪROJE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5434-7A69-A846-A6BA-E8691530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0" y="1406769"/>
            <a:ext cx="8882742" cy="5238283"/>
          </a:xfrm>
        </p:spPr>
        <p:txBody>
          <a:bodyPr>
            <a:normAutofit/>
          </a:bodyPr>
          <a:lstStyle/>
          <a:p>
            <a:pPr lvl="0" algn="just"/>
            <a:endParaRPr lang="lt-LT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lt-LT" sz="2400" b="1" dirty="0" smtClean="0">
                <a:latin typeface="Times New Roman"/>
                <a:ea typeface="Times New Roman"/>
              </a:rPr>
              <a:t>Nuo 2021 m. rugsėjo 1 d. keičiasi mokyklų pavadinimai</a:t>
            </a:r>
            <a:r>
              <a:rPr lang="lt-LT" sz="2400" dirty="0" smtClean="0">
                <a:latin typeface="Times New Roman"/>
                <a:ea typeface="Times New Roman"/>
              </a:rPr>
              <a:t>:</a:t>
            </a:r>
          </a:p>
          <a:p>
            <a:pPr marL="0" lvl="0" indent="0" algn="just">
              <a:buNone/>
            </a:pPr>
            <a:endParaRPr lang="lt-LT" sz="2400" dirty="0" smtClean="0">
              <a:latin typeface="Times New Roman"/>
              <a:ea typeface="Times New Roman"/>
            </a:endParaRPr>
          </a:p>
          <a:p>
            <a:pPr lvl="1" algn="just"/>
            <a:r>
              <a:rPr lang="lt-LT" dirty="0" smtClean="0">
                <a:latin typeface="Times New Roman"/>
                <a:ea typeface="Times New Roman"/>
              </a:rPr>
              <a:t>Kauno Aleksandro Stulginskio mokyklos-</a:t>
            </a:r>
            <a:r>
              <a:rPr lang="lt-LT" dirty="0" err="1" smtClean="0">
                <a:latin typeface="Times New Roman"/>
                <a:ea typeface="Times New Roman"/>
              </a:rPr>
              <a:t>daugiafunkcio</a:t>
            </a:r>
            <a:r>
              <a:rPr lang="lt-LT" dirty="0" smtClean="0">
                <a:latin typeface="Times New Roman"/>
                <a:ea typeface="Times New Roman"/>
              </a:rPr>
              <a:t> centro į </a:t>
            </a:r>
            <a:r>
              <a:rPr lang="lt-LT" b="1" dirty="0">
                <a:solidFill>
                  <a:prstClr val="black"/>
                </a:solidFill>
                <a:latin typeface="Times New Roman"/>
                <a:ea typeface="Times New Roman"/>
              </a:rPr>
              <a:t>Kauno Aleksandro Stulginskio </a:t>
            </a:r>
            <a:r>
              <a:rPr lang="lt-LT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mokyklą;</a:t>
            </a:r>
          </a:p>
          <a:p>
            <a:pPr lvl="1" algn="just"/>
            <a:r>
              <a:rPr lang="lt-LT" dirty="0" smtClean="0">
                <a:solidFill>
                  <a:prstClr val="black"/>
                </a:solidFill>
                <a:latin typeface="Times New Roman"/>
                <a:ea typeface="Times New Roman"/>
              </a:rPr>
              <a:t>Kauno </a:t>
            </a:r>
            <a:r>
              <a:rPr lang="lt-LT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Vaišvydavos</a:t>
            </a:r>
            <a:r>
              <a:rPr lang="lt-LT" dirty="0" smtClean="0">
                <a:solidFill>
                  <a:prstClr val="black"/>
                </a:solidFill>
                <a:latin typeface="Times New Roman"/>
                <a:ea typeface="Times New Roman"/>
              </a:rPr>
              <a:t> pagrindinės mokyklos į </a:t>
            </a:r>
            <a:r>
              <a:rPr lang="lt-LT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Kauno </a:t>
            </a:r>
            <a:r>
              <a:rPr lang="lt-LT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Vaišvydavos</a:t>
            </a:r>
            <a:r>
              <a:rPr lang="lt-LT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mokyklą.</a:t>
            </a:r>
          </a:p>
          <a:p>
            <a:pPr lvl="1" algn="just"/>
            <a:r>
              <a:rPr lang="lt-LT" dirty="0" smtClean="0">
                <a:solidFill>
                  <a:prstClr val="black"/>
                </a:solidFill>
                <a:latin typeface="Times New Roman"/>
                <a:ea typeface="Times New Roman"/>
              </a:rPr>
              <a:t>Kauno pedagogų kvalifikacijos centro į </a:t>
            </a:r>
            <a:r>
              <a:rPr lang="lt-LT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Švietimo inovacijų centrą.</a:t>
            </a:r>
          </a:p>
          <a:p>
            <a:pPr marL="0" lvl="0" indent="0" algn="just">
              <a:buNone/>
            </a:pPr>
            <a:endParaRPr lang="lt-LT" sz="2400" b="1" dirty="0" smtClean="0">
              <a:latin typeface="Times New Roman"/>
              <a:ea typeface="Times New Roman"/>
            </a:endParaRPr>
          </a:p>
          <a:p>
            <a:pPr lvl="0" algn="just"/>
            <a:endParaRPr lang="lt-LT" sz="24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6588" y="353045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POKYČIAI ŠVIETIMO </a:t>
            </a: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BENDRUOMENĖJE</a:t>
            </a:r>
            <a:b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Bendrojo ugdymo mokyklų kaita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urinio vietos rezervavimo ženklas 3"/>
          <p:cNvGraphicFramePr>
            <a:graphicFrameLocks noGrp="1"/>
          </p:cNvGraphicFramePr>
          <p:nvPr>
            <p:ph idx="1"/>
            <p:extLst/>
          </p:nvPr>
        </p:nvGraphicFramePr>
        <p:xfrm>
          <a:off x="345767" y="1263112"/>
          <a:ext cx="8424936" cy="4700944"/>
        </p:xfrm>
        <a:graphic>
          <a:graphicData uri="http://schemas.openxmlformats.org/drawingml/2006/table">
            <a:tbl>
              <a:tblPr firstRow="1" firstCol="1" bandRow="1"/>
              <a:tblGrid>
                <a:gridCol w="25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0986">
                  <a:extLst>
                    <a:ext uri="{9D8B030D-6E8A-4147-A177-3AD203B41FA5}">
                      <a16:colId xmlns:a16="http://schemas.microsoft.com/office/drawing/2014/main" val="336080940"/>
                    </a:ext>
                  </a:extLst>
                </a:gridCol>
              </a:tblGrid>
              <a:tr h="36683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Įstaigos tipas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m. 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Mokyklos-darželiai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Pradinės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Progimnazijos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Pagrindinės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Mokyklos–daugiafunkciai centrai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Jaunimo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Vidurinės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Suaugusiųjų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Gimnazijos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Specialiosios įstaigos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62291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Iš viso: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6588" y="601250"/>
            <a:ext cx="8229600" cy="10897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MIESTE ESANČIOS MOKYKLOS, VYKDANČIOS PRADINIO, PAGRINDINIO IR VIDURINIO UGDYMO PROGRAMAS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761129" y="1845721"/>
            <a:ext cx="8284238" cy="4351338"/>
          </a:xfrm>
        </p:spPr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Nevalstybinės bendrojo ugdymo mokyklos – 9;</a:t>
            </a: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Nevalstybinių įstaigų, registruotų Vilniaus mieste, filialai – 2;</a:t>
            </a: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Valstybinės įstaigos – 5;</a:t>
            </a: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Profesijos mokyklos – 7.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 23 įstaigos.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369304"/>
            <a:ext cx="8229600" cy="107216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skaičiaus kaita 2016-2024 m. Kauno mieste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(mokinių skaičius su priešmokyklinio ugdymo grupėmis mokyklose ir ikimokyklinio ugdymo įstaigose)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501007"/>
              </p:ext>
            </p:extLst>
          </p:nvPr>
        </p:nvGraphicFramePr>
        <p:xfrm>
          <a:off x="109183" y="1441463"/>
          <a:ext cx="9034818" cy="456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466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" y="170822"/>
            <a:ext cx="8708556" cy="1029329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POKYČIAI: IŠORINIŲ IR VIDINIŲ APLINKŲ </a:t>
            </a:r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TOBULINIMAS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ksto vietos rezervavimo ženklas 20"/>
          <p:cNvSpPr>
            <a:spLocks noGrp="1"/>
          </p:cNvSpPr>
          <p:nvPr>
            <p:ph type="body" idx="1"/>
          </p:nvPr>
        </p:nvSpPr>
        <p:spPr>
          <a:xfrm>
            <a:off x="883227" y="1387187"/>
            <a:ext cx="3844637" cy="353289"/>
          </a:xfrm>
        </p:spPr>
        <p:txBody>
          <a:bodyPr>
            <a:normAutofit fontScale="62500" lnSpcReduction="20000"/>
          </a:bodyPr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 vykdomų remontų BU įstaigose - 21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urinio vietos rezervavimo ženklas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38991" y="1927514"/>
          <a:ext cx="4259191" cy="388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Turinio vietos rezervavimo ženklas 2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952645"/>
              </p:ext>
            </p:extLst>
          </p:nvPr>
        </p:nvGraphicFramePr>
        <p:xfrm>
          <a:off x="4498181" y="1387187"/>
          <a:ext cx="4449366" cy="442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21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8057</TotalTime>
  <Words>1252</Words>
  <Application>Microsoft Office PowerPoint</Application>
  <PresentationFormat>Demonstracija ekrane (4:3)</PresentationFormat>
  <Paragraphs>411</Paragraphs>
  <Slides>29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6</vt:i4>
      </vt:variant>
      <vt:variant>
        <vt:lpstr>Skaidrių pavadinimai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Helvetica Light</vt:lpstr>
      <vt:lpstr>Symbol</vt:lpstr>
      <vt:lpstr>Times New Roman</vt:lpstr>
      <vt:lpstr>Wingdings</vt:lpstr>
      <vt:lpstr>Office Theme</vt:lpstr>
      <vt:lpstr>2_Office Theme</vt:lpstr>
      <vt:lpstr>16_Office Theme</vt:lpstr>
      <vt:lpstr>3_Office Theme</vt:lpstr>
      <vt:lpstr>Office tema</vt:lpstr>
      <vt:lpstr>9_Office Theme</vt:lpstr>
      <vt:lpstr>„PowerPoint“ pateiktis</vt:lpstr>
      <vt:lpstr>      POKYČIAI ŠVIETIMO BENDRUOMENĖJE</vt:lpstr>
      <vt:lpstr>POKYČIAI ŠVIETIMO BENDRUOMENĖJE</vt:lpstr>
      <vt:lpstr>POKYČIAI ŠVIETIMO STRUKTŪROJE</vt:lpstr>
      <vt:lpstr>      POKYČIAI ŠVIETIMO STRUKTŪROJE</vt:lpstr>
      <vt:lpstr>POKYČIAI ŠVIETIMO BENDRUOMENĖJE Bendrojo ugdymo mokyklų kaita</vt:lpstr>
      <vt:lpstr>KAUNO MIESTE ESANČIOS MOKYKLOS, VYKDANČIOS PRADINIO, PAGRINDINIO IR VIDURINIO UGDYMO PROGRAMAS</vt:lpstr>
      <vt:lpstr>Mokinių skaičiaus kaita 2016-2024 m. Kauno mieste  (mokinių skaičius su priešmokyklinio ugdymo grupėmis mokyklose ir ikimokyklinio ugdymo įstaigose)</vt:lpstr>
      <vt:lpstr>POKYČIAI: IŠORINIŲ IR VIDINIŲ APLINKŲ TOBULINIMAS</vt:lpstr>
      <vt:lpstr>      PASIEKIMAI</vt:lpstr>
      <vt:lpstr>GAUTI KOMPIUTERIAI BENDROJO UGDYMO MOKYKLOMS</vt:lpstr>
      <vt:lpstr>PLANUOJAMA ĮSIGYTI KOMPIUTERIŲ 2021 METAIS</vt:lpstr>
      <vt:lpstr>BUM PEDAGOGŲ SKAITMENINIS RAŠTINGUMAS (2021-07-21)</vt:lpstr>
      <vt:lpstr>BUM PEDAGOGŲ SKAITMENINIO RAŠTINGUMO KOMPETENCIJOS TOBULINIMAS</vt:lpstr>
      <vt:lpstr>BUM PEDAGOGŲ SKAITMENINIO RAŠTINGUMO TOBULINIMAS</vt:lpstr>
      <vt:lpstr>NVŠ GALIMYBĖS 2019-2021 M. </vt:lpstr>
      <vt:lpstr>„PowerPoint“ pateiktis</vt:lpstr>
      <vt:lpstr>PASIEKIMAI</vt:lpstr>
      <vt:lpstr> PASIEKIMAI</vt:lpstr>
      <vt:lpstr>PASIEKIMAI   </vt:lpstr>
      <vt:lpstr>PASIEKIMAI  2021 m. VBE balų vidurkių palyginimas su šalies rezultatais, naudojant standartizuotus taškus</vt:lpstr>
      <vt:lpstr>„PowerPoint“ pateiktis</vt:lpstr>
      <vt:lpstr>„PowerPoint“ pateiktis</vt:lpstr>
      <vt:lpstr>KPKC ĮGYVENDINTOS MATEMATIKOS PASIEKIMŲ GERINIMUI PROGRAMOS</vt:lpstr>
      <vt:lpstr>PASIEKIMAI</vt:lpstr>
      <vt:lpstr>2021-2022 M. M. LŪKESČIAI</vt:lpstr>
      <vt:lpstr>ŠVENTĖS</vt:lpstr>
      <vt:lpstr>„PowerPoint“ pateiktis</vt:lpstr>
      <vt:lpstr>AČIŪ UŽ DARBĄ IR DĖMESĮ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Ona Visockienė</cp:lastModifiedBy>
  <cp:revision>506</cp:revision>
  <cp:lastPrinted>2021-08-27T06:10:55Z</cp:lastPrinted>
  <dcterms:created xsi:type="dcterms:W3CDTF">2019-11-25T17:02:43Z</dcterms:created>
  <dcterms:modified xsi:type="dcterms:W3CDTF">2021-08-27T06:54:12Z</dcterms:modified>
</cp:coreProperties>
</file>