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59" r:id="rId6"/>
    <p:sldId id="261" r:id="rId7"/>
    <p:sldId id="260" r:id="rId8"/>
    <p:sldId id="263" r:id="rId9"/>
    <p:sldId id="269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7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3BEE2-14EA-40CB-AE13-EBCE0AB2A5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FF93247-4187-4F47-A307-E6E528AC1F02}">
      <dgm:prSet phldrT="[Tekstas]"/>
      <dgm:spPr/>
      <dgm:t>
        <a:bodyPr/>
        <a:lstStyle/>
        <a:p>
          <a:r>
            <a:rPr lang="lt-LT" dirty="0" smtClean="0"/>
            <a:t>2018</a:t>
          </a:r>
          <a:endParaRPr lang="lt-LT" dirty="0"/>
        </a:p>
      </dgm:t>
    </dgm:pt>
    <dgm:pt modelId="{81084621-E968-4E15-9673-0E67AA3118C9}" type="parTrans" cxnId="{2AC2DC62-E03C-45D3-92BE-EBE625EECFBB}">
      <dgm:prSet/>
      <dgm:spPr/>
      <dgm:t>
        <a:bodyPr/>
        <a:lstStyle/>
        <a:p>
          <a:endParaRPr lang="lt-LT"/>
        </a:p>
      </dgm:t>
    </dgm:pt>
    <dgm:pt modelId="{C416A276-EE9B-4966-A18C-2D20D7D9072A}" type="sibTrans" cxnId="{2AC2DC62-E03C-45D3-92BE-EBE625EECFBB}">
      <dgm:prSet/>
      <dgm:spPr/>
      <dgm:t>
        <a:bodyPr/>
        <a:lstStyle/>
        <a:p>
          <a:endParaRPr lang="lt-LT"/>
        </a:p>
      </dgm:t>
    </dgm:pt>
    <dgm:pt modelId="{B6ADF83C-4A8D-4F4F-83D8-FD7A1541EB15}">
      <dgm:prSet phldrT="[Tekstas]"/>
      <dgm:spPr>
        <a:solidFill>
          <a:srgbClr val="00B050"/>
        </a:solidFill>
      </dgm:spPr>
      <dgm:t>
        <a:bodyPr/>
        <a:lstStyle/>
        <a:p>
          <a:r>
            <a:rPr lang="lt-LT" dirty="0" smtClean="0"/>
            <a:t>2021</a:t>
          </a:r>
          <a:endParaRPr lang="lt-LT" dirty="0"/>
        </a:p>
      </dgm:t>
    </dgm:pt>
    <dgm:pt modelId="{DEF7EF8D-6BE3-4B20-AD96-24955F9001F0}" type="parTrans" cxnId="{D77E5A53-1ECE-42D0-B58C-79537F12B1AA}">
      <dgm:prSet/>
      <dgm:spPr/>
      <dgm:t>
        <a:bodyPr/>
        <a:lstStyle/>
        <a:p>
          <a:endParaRPr lang="lt-LT"/>
        </a:p>
      </dgm:t>
    </dgm:pt>
    <dgm:pt modelId="{48BF620E-221E-4E73-A7C0-FA97EFFE75EC}" type="sibTrans" cxnId="{D77E5A53-1ECE-42D0-B58C-79537F12B1AA}">
      <dgm:prSet/>
      <dgm:spPr/>
      <dgm:t>
        <a:bodyPr/>
        <a:lstStyle/>
        <a:p>
          <a:endParaRPr lang="lt-LT"/>
        </a:p>
      </dgm:t>
    </dgm:pt>
    <dgm:pt modelId="{7BD5C727-2A48-4142-B11B-E7D35BC6F195}" type="pres">
      <dgm:prSet presAssocID="{CF83BEE2-14EA-40CB-AE13-EBCE0AB2A5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E32ECE1-8EAE-41E8-8042-42E6CB491C32}" type="pres">
      <dgm:prSet presAssocID="{CF83BEE2-14EA-40CB-AE13-EBCE0AB2A5AF}" presName="arrow" presStyleLbl="bgShp" presStyleIdx="0" presStyleCnt="1" custScaleX="59705" custScaleY="18984" custLinFactNeighborX="0" custLinFactNeighborY="680"/>
      <dgm:spPr/>
    </dgm:pt>
    <dgm:pt modelId="{6E9281D9-D47C-4EB4-8CB3-2886C63E4ADA}" type="pres">
      <dgm:prSet presAssocID="{CF83BEE2-14EA-40CB-AE13-EBCE0AB2A5AF}" presName="linearProcess" presStyleCnt="0"/>
      <dgm:spPr/>
    </dgm:pt>
    <dgm:pt modelId="{41BDC195-B00B-4EAB-9573-88A770D70BEE}" type="pres">
      <dgm:prSet presAssocID="{FFF93247-4187-4F47-A307-E6E528AC1F02}" presName="textNode" presStyleLbl="node1" presStyleIdx="0" presStyleCnt="2" custScaleX="74990" custScaleY="54120" custLinFactX="-60424" custLinFactNeighborX="-100000" custLinFactNeighborY="120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3AC1F30-DDE3-44FA-98C8-DB63C934DD67}" type="pres">
      <dgm:prSet presAssocID="{C416A276-EE9B-4966-A18C-2D20D7D9072A}" presName="sibTrans" presStyleCnt="0"/>
      <dgm:spPr/>
    </dgm:pt>
    <dgm:pt modelId="{12A744F4-6747-4CBC-BEF0-44F37FBE37F8}" type="pres">
      <dgm:prSet presAssocID="{B6ADF83C-4A8D-4F4F-83D8-FD7A1541EB15}" presName="textNode" presStyleLbl="node1" presStyleIdx="1" presStyleCnt="2" custScaleX="74990" custScaleY="54120" custLinFactX="59582" custLinFactNeighborX="100000" custLinFactNeighborY="50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77E5A53-1ECE-42D0-B58C-79537F12B1AA}" srcId="{CF83BEE2-14EA-40CB-AE13-EBCE0AB2A5AF}" destId="{B6ADF83C-4A8D-4F4F-83D8-FD7A1541EB15}" srcOrd="1" destOrd="0" parTransId="{DEF7EF8D-6BE3-4B20-AD96-24955F9001F0}" sibTransId="{48BF620E-221E-4E73-A7C0-FA97EFFE75EC}"/>
    <dgm:cxn modelId="{EA85C54A-2D12-4BC7-83E6-8EBA2251ED01}" type="presOf" srcId="{CF83BEE2-14EA-40CB-AE13-EBCE0AB2A5AF}" destId="{7BD5C727-2A48-4142-B11B-E7D35BC6F195}" srcOrd="0" destOrd="0" presId="urn:microsoft.com/office/officeart/2005/8/layout/hProcess9"/>
    <dgm:cxn modelId="{2AC2DC62-E03C-45D3-92BE-EBE625EECFBB}" srcId="{CF83BEE2-14EA-40CB-AE13-EBCE0AB2A5AF}" destId="{FFF93247-4187-4F47-A307-E6E528AC1F02}" srcOrd="0" destOrd="0" parTransId="{81084621-E968-4E15-9673-0E67AA3118C9}" sibTransId="{C416A276-EE9B-4966-A18C-2D20D7D9072A}"/>
    <dgm:cxn modelId="{641106D0-752E-47BA-869E-5908A2E32084}" type="presOf" srcId="{FFF93247-4187-4F47-A307-E6E528AC1F02}" destId="{41BDC195-B00B-4EAB-9573-88A770D70BEE}" srcOrd="0" destOrd="0" presId="urn:microsoft.com/office/officeart/2005/8/layout/hProcess9"/>
    <dgm:cxn modelId="{A7087556-1539-405E-B3E9-F1A239CC1F7B}" type="presOf" srcId="{B6ADF83C-4A8D-4F4F-83D8-FD7A1541EB15}" destId="{12A744F4-6747-4CBC-BEF0-44F37FBE37F8}" srcOrd="0" destOrd="0" presId="urn:microsoft.com/office/officeart/2005/8/layout/hProcess9"/>
    <dgm:cxn modelId="{4E54015D-10E1-4E22-AF74-7D6B8F8933C5}" type="presParOf" srcId="{7BD5C727-2A48-4142-B11B-E7D35BC6F195}" destId="{DE32ECE1-8EAE-41E8-8042-42E6CB491C32}" srcOrd="0" destOrd="0" presId="urn:microsoft.com/office/officeart/2005/8/layout/hProcess9"/>
    <dgm:cxn modelId="{2B64299B-3B2E-47F8-9D78-35BBADABCF7A}" type="presParOf" srcId="{7BD5C727-2A48-4142-B11B-E7D35BC6F195}" destId="{6E9281D9-D47C-4EB4-8CB3-2886C63E4ADA}" srcOrd="1" destOrd="0" presId="urn:microsoft.com/office/officeart/2005/8/layout/hProcess9"/>
    <dgm:cxn modelId="{76FF4BF5-E6CB-4C7D-BEC3-A3051A90D42F}" type="presParOf" srcId="{6E9281D9-D47C-4EB4-8CB3-2886C63E4ADA}" destId="{41BDC195-B00B-4EAB-9573-88A770D70BEE}" srcOrd="0" destOrd="0" presId="urn:microsoft.com/office/officeart/2005/8/layout/hProcess9"/>
    <dgm:cxn modelId="{E679928A-201E-4B9E-ACF9-2E58A91B8E63}" type="presParOf" srcId="{6E9281D9-D47C-4EB4-8CB3-2886C63E4ADA}" destId="{03AC1F30-DDE3-44FA-98C8-DB63C934DD67}" srcOrd="1" destOrd="0" presId="urn:microsoft.com/office/officeart/2005/8/layout/hProcess9"/>
    <dgm:cxn modelId="{B14E86ED-2ECC-49C0-A914-57264B48087A}" type="presParOf" srcId="{6E9281D9-D47C-4EB4-8CB3-2886C63E4ADA}" destId="{12A744F4-6747-4CBC-BEF0-44F37FBE37F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2ECE1-8EAE-41E8-8042-42E6CB491C32}">
      <dsp:nvSpPr>
        <dsp:cNvPr id="0" name=""/>
        <dsp:cNvSpPr/>
      </dsp:nvSpPr>
      <dsp:spPr>
        <a:xfrm>
          <a:off x="2026569" y="1939347"/>
          <a:ext cx="4176460" cy="8938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DC195-B00B-4EAB-9573-88A770D70BEE}">
      <dsp:nvSpPr>
        <dsp:cNvPr id="0" name=""/>
        <dsp:cNvSpPr/>
      </dsp:nvSpPr>
      <dsp:spPr>
        <a:xfrm>
          <a:off x="154370" y="1867344"/>
          <a:ext cx="1851413" cy="1019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200" kern="1200" dirty="0" smtClean="0"/>
            <a:t>2018</a:t>
          </a:r>
          <a:endParaRPr lang="lt-LT" sz="4200" kern="1200" dirty="0"/>
        </a:p>
      </dsp:txBody>
      <dsp:txXfrm>
        <a:off x="204128" y="1917102"/>
        <a:ext cx="1751897" cy="919785"/>
      </dsp:txXfrm>
    </dsp:sp>
    <dsp:sp modelId="{12A744F4-6747-4CBC-BEF0-44F37FBE37F8}">
      <dsp:nvSpPr>
        <dsp:cNvPr id="0" name=""/>
        <dsp:cNvSpPr/>
      </dsp:nvSpPr>
      <dsp:spPr>
        <a:xfrm>
          <a:off x="6203028" y="1939347"/>
          <a:ext cx="1851413" cy="101930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200" kern="1200" dirty="0" smtClean="0"/>
            <a:t>2021</a:t>
          </a:r>
          <a:endParaRPr lang="lt-LT" sz="4200" kern="1200" dirty="0"/>
        </a:p>
      </dsp:txBody>
      <dsp:txXfrm>
        <a:off x="6252786" y="1989105"/>
        <a:ext cx="1751897" cy="91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a-RU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7F07-AE94-43B8-BAA1-C9F98BC776F4}" type="datetimeFigureOut">
              <a:rPr lang="ba-RU" smtClean="0"/>
              <a:t>25.10.18</a:t>
            </a:fld>
            <a:endParaRPr lang="ba-RU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a-RU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ba-RU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a-RU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BC6B-DB91-4668-9278-360E9724580F}" type="slidenum">
              <a:rPr lang="ba-RU" smtClean="0"/>
              <a:t>‹#›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144291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2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190481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11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235583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3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423084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4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17580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5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347952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6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330964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7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9696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8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206478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9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118844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a-RU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C6B-DB91-4668-9278-360E9724580F}" type="slidenum">
              <a:rPr lang="ba-RU" smtClean="0"/>
              <a:t>10</a:t>
            </a:fld>
            <a:endParaRPr lang="ba-RU"/>
          </a:p>
        </p:txBody>
      </p:sp>
    </p:spTree>
    <p:extLst>
      <p:ext uri="{BB962C8B-B14F-4D97-AF65-F5344CB8AC3E}">
        <p14:creationId xmlns:p14="http://schemas.microsoft.com/office/powerpoint/2010/main" val="30026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6E0-7AF3-47B4-ACAC-C05FCC4A400C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6F2E-8ABE-4C99-908D-184B8D40F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64F-A735-4070-9BDC-F267444AE924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3567-3BAB-40D6-9B6C-E5131E8D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6344-294E-43D0-8E9A-6C66C8B576EE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B766-DDEC-408D-9149-E6A08267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9CB0-AA7D-4B7B-BEDF-D2F5E39913C2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C6F0-6F09-4596-80DA-06B30149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3E6-A95B-4297-ADEF-3C3441725FE1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BDC6-23FA-4894-827D-17B016D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452D-CAFF-4FAA-A2A6-7B3A43E89358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FC9C-0C31-41C9-A679-593A40560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0D91-9467-435E-8B94-C4D696B78D96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CEB9-8E7D-4F15-BF7A-ED841EAD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9F38-955F-4B70-A53E-096835D58B9B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EF49-E1C4-4DEA-8054-E44EDADF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D49A-450F-42FF-BA03-C9E27AC75DF3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B9FB-F63B-4E5B-8970-27E0E8F4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E15B-07C3-48D5-8272-ADD3BEFA3A77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8748-B98E-4D8B-8A79-9BC6CA020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38F5-8452-4CE4-A964-D2AFBA1B477A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ADED-F91B-4989-9D46-486FB540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5D28D7-7C40-4FC2-83A0-AB037D589CF5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3273F4-8EA9-4DF1-B825-00965E9C7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43808" y="2636912"/>
            <a:ext cx="6120680" cy="2880320"/>
          </a:xfrm>
        </p:spPr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Ikimokyklinė įstaiga.</a:t>
            </a:r>
            <a:br>
              <a:rPr lang="lt-LT" sz="3600" b="1" dirty="0" smtClean="0">
                <a:solidFill>
                  <a:srgbClr val="00B050"/>
                </a:solidFill>
              </a:rPr>
            </a:br>
            <a:r>
              <a:rPr lang="lt-LT" sz="3600" b="1" dirty="0" smtClean="0">
                <a:solidFill>
                  <a:srgbClr val="00B050"/>
                </a:solidFill>
              </a:rPr>
              <a:t>Kokia ji bus 2021 metais?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Veiklos kryptys 2019-2021 metams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lvl="0" indent="0" algn="just">
              <a:buNone/>
            </a:pPr>
            <a:r>
              <a:rPr lang="lt-LT" sz="2800" dirty="0" smtClean="0"/>
              <a:t>Ikimokyklinio </a:t>
            </a:r>
            <a:r>
              <a:rPr lang="lt-LT" sz="2800" dirty="0"/>
              <a:t>ir priešmokyklinio ugdymo tęstinumo </a:t>
            </a:r>
            <a:r>
              <a:rPr lang="lt-LT" sz="2800" dirty="0" smtClean="0"/>
              <a:t>pagerinimas</a:t>
            </a:r>
          </a:p>
          <a:p>
            <a:pPr marL="0" lvl="0" indent="0" algn="just">
              <a:buNone/>
            </a:pPr>
            <a:endParaRPr lang="lt-LT" sz="2000" dirty="0" smtClean="0"/>
          </a:p>
          <a:p>
            <a:pPr marL="0" indent="0">
              <a:buNone/>
            </a:pPr>
            <a:r>
              <a:rPr lang="lt-LT" sz="2800" b="1" dirty="0" smtClean="0"/>
              <a:t>Rodikliai</a:t>
            </a:r>
          </a:p>
          <a:p>
            <a:pPr algn="just"/>
            <a:r>
              <a:rPr lang="lt-LT" sz="2800" dirty="0" smtClean="0"/>
              <a:t>skaitmeninę </a:t>
            </a:r>
            <a:r>
              <a:rPr lang="lt-LT" sz="2800" dirty="0"/>
              <a:t>ugdymo turinio planavimo ir vaikų pasiekimų vertinimo sistemą (el. dienyną) taikančių pedagoginių darbuotojų dalis, proc</a:t>
            </a:r>
            <a:r>
              <a:rPr lang="lt-LT" sz="2800" dirty="0" smtClean="0"/>
              <a:t>.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sz="2800" dirty="0" smtClean="0"/>
              <a:t>vaiko </a:t>
            </a:r>
            <a:r>
              <a:rPr lang="lt-LT" sz="2800" dirty="0"/>
              <a:t>pažangos stebėsenos rezultatų (pasiekimų aprašų) perdavimo kitos pakopos (priešmokyklinio, pradinio) ugdymo specialistams dalis, proc</a:t>
            </a:r>
            <a:r>
              <a:rPr lang="lt-LT" sz="2800" dirty="0" smtClean="0"/>
              <a:t>.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sz="2800" dirty="0"/>
              <a:t>y</a:t>
            </a:r>
            <a:r>
              <a:rPr lang="lt-LT" sz="2800" dirty="0" smtClean="0"/>
              <a:t>ra susitarimai dėl ugdymo </a:t>
            </a:r>
            <a:r>
              <a:rPr lang="lt-LT" sz="2800" dirty="0"/>
              <a:t>rezultatų ir </a:t>
            </a:r>
            <a:r>
              <a:rPr lang="lt-LT" sz="2800" dirty="0" smtClean="0"/>
              <a:t>jų </a:t>
            </a:r>
            <a:r>
              <a:rPr lang="lt-LT" sz="2800" dirty="0"/>
              <a:t>vertinimo</a:t>
            </a:r>
            <a:endParaRPr lang="en-US" sz="2800" dirty="0"/>
          </a:p>
          <a:p>
            <a:pPr algn="just"/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2592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Veiklos kryptys 2019-2021 metams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328592"/>
          </a:xfrm>
        </p:spPr>
        <p:txBody>
          <a:bodyPr/>
          <a:lstStyle/>
          <a:p>
            <a:pPr marL="0" lvl="0" indent="0" algn="just">
              <a:buNone/>
            </a:pPr>
            <a:r>
              <a:rPr lang="lt-LT" sz="2800" dirty="0" smtClean="0"/>
              <a:t>Sąlygų</a:t>
            </a:r>
            <a:r>
              <a:rPr lang="lt-LT" sz="2800" dirty="0"/>
              <a:t>, edukacinių erdvių pritaikymas </a:t>
            </a:r>
            <a:r>
              <a:rPr lang="lt-LT" sz="2800" dirty="0" smtClean="0"/>
              <a:t>įvairesnių ikimokyklinio ir priešmokyklinio ugdymo </a:t>
            </a:r>
            <a:r>
              <a:rPr lang="lt-LT" sz="2800" dirty="0"/>
              <a:t>programų ir ugdymo organizavimo formų </a:t>
            </a:r>
            <a:r>
              <a:rPr lang="lt-LT" sz="2800" dirty="0" smtClean="0"/>
              <a:t>vykdymui</a:t>
            </a:r>
          </a:p>
          <a:p>
            <a:pPr marL="0" lvl="0" indent="0" algn="just">
              <a:buNone/>
            </a:pPr>
            <a:endParaRPr lang="lt-LT" sz="1400" dirty="0"/>
          </a:p>
          <a:p>
            <a:pPr marL="0" indent="0">
              <a:buNone/>
            </a:pPr>
            <a:r>
              <a:rPr lang="lt-LT" sz="2800" b="1" smtClean="0"/>
              <a:t>Rodikliai</a:t>
            </a:r>
          </a:p>
          <a:p>
            <a:pPr algn="just"/>
            <a:r>
              <a:rPr lang="lt-LT" sz="2800" smtClean="0"/>
              <a:t>edukacinių </a:t>
            </a:r>
            <a:r>
              <a:rPr lang="lt-LT" sz="2800" dirty="0"/>
              <a:t>aplinkų dalis nuo bendro pastato </a:t>
            </a:r>
            <a:r>
              <a:rPr lang="lt-LT" sz="2800" dirty="0" smtClean="0"/>
              <a:t>ploto, proc.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sz="2800" dirty="0"/>
              <a:t>e</a:t>
            </a:r>
            <a:r>
              <a:rPr lang="lt-LT" sz="2800" dirty="0" smtClean="0"/>
              <a:t>rdvių, pritaikytų vaikų veiklai lauke, dalis nuo bendro įstaigos teritorijos ploto, proc.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sz="2800" dirty="0"/>
              <a:t>n</a:t>
            </a:r>
            <a:r>
              <a:rPr lang="lt-LT" sz="2800" dirty="0" smtClean="0"/>
              <a:t>aujai įdiegtų ugdymo organizavimo modelių skaičius, vnt.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3425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solidFill>
                  <a:srgbClr val="00B050"/>
                </a:solidFill>
              </a:rPr>
              <a:t>Strategija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Turinio vietos rezervavimo ženklas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988697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>
                <a:solidFill>
                  <a:srgbClr val="00B050"/>
                </a:solidFill>
              </a:rPr>
              <a:t>M</a:t>
            </a:r>
            <a:r>
              <a:rPr lang="lt-LT" b="1" i="1" dirty="0" smtClean="0">
                <a:solidFill>
                  <a:srgbClr val="00B050"/>
                </a:solidFill>
              </a:rPr>
              <a:t>isija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lt-LT" sz="3600" b="1" dirty="0">
                <a:solidFill>
                  <a:srgbClr val="00B050"/>
                </a:solidFill>
              </a:rPr>
              <a:t>Ar misija turi būti stabili ir </a:t>
            </a:r>
            <a:r>
              <a:rPr lang="lt-LT" sz="3600" b="1" dirty="0" smtClean="0">
                <a:solidFill>
                  <a:srgbClr val="00B050"/>
                </a:solidFill>
              </a:rPr>
              <a:t>nekintama?</a:t>
            </a:r>
            <a:endParaRPr lang="lt-LT" sz="36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lt-LT" sz="2000" dirty="0" smtClean="0"/>
          </a:p>
          <a:p>
            <a:pPr algn="just"/>
            <a:r>
              <a:rPr lang="lt-LT" dirty="0"/>
              <a:t>n</a:t>
            </a:r>
            <a:r>
              <a:rPr lang="lt-LT" dirty="0" smtClean="0"/>
              <a:t>usako įstaigos </a:t>
            </a:r>
            <a:r>
              <a:rPr lang="lt-LT" dirty="0"/>
              <a:t>gyvavimo </a:t>
            </a:r>
            <a:r>
              <a:rPr lang="lt-LT" dirty="0" smtClean="0"/>
              <a:t>prasmę (KAM?)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dirty="0"/>
              <a:t>a</a:t>
            </a:r>
            <a:r>
              <a:rPr lang="lt-LT" dirty="0" smtClean="0"/>
              <a:t>tspindi</a:t>
            </a:r>
            <a:r>
              <a:rPr lang="lt-LT" dirty="0"/>
              <a:t>, kieno poreikius įstaiga </a:t>
            </a:r>
            <a:r>
              <a:rPr lang="lt-LT" dirty="0" smtClean="0"/>
              <a:t>tenkina (KĄ?)</a:t>
            </a:r>
          </a:p>
          <a:p>
            <a:pPr marL="0" indent="0" algn="just">
              <a:buNone/>
            </a:pPr>
            <a:endParaRPr lang="lt-LT" sz="1200" dirty="0"/>
          </a:p>
          <a:p>
            <a:pPr algn="just"/>
            <a:r>
              <a:rPr lang="lt-LT" dirty="0"/>
              <a:t>a</a:t>
            </a:r>
            <a:r>
              <a:rPr lang="lt-LT" dirty="0" smtClean="0"/>
              <a:t>pibūdina įstaigos </a:t>
            </a:r>
            <a:r>
              <a:rPr lang="lt-LT" dirty="0"/>
              <a:t>išskirtinumą kitų į ją panašių </a:t>
            </a:r>
            <a:r>
              <a:rPr lang="lt-LT" dirty="0" smtClean="0"/>
              <a:t>įstaigų atžvilgiu (KAIP?)</a:t>
            </a:r>
            <a:endParaRPr lang="lt-LT" dirty="0"/>
          </a:p>
          <a:p>
            <a:pPr marL="0" indent="0" algn="just">
              <a:buNone/>
            </a:pPr>
            <a:endParaRPr lang="lt-LT" sz="1200" dirty="0"/>
          </a:p>
          <a:p>
            <a:pPr marL="0" indent="0">
              <a:buNone/>
            </a:pPr>
            <a:endParaRPr lang="lt-LT" sz="1200" dirty="0" smtClean="0"/>
          </a:p>
          <a:p>
            <a:pPr marL="0" indent="0" algn="just">
              <a:buNone/>
            </a:pPr>
            <a:r>
              <a:rPr lang="lt-LT" sz="2800" dirty="0"/>
              <a:t>T</a:t>
            </a:r>
            <a:r>
              <a:rPr lang="lt-LT" sz="2800" dirty="0" smtClean="0"/>
              <a:t>ikslinga atsižvelgti į savo klientų auditoriją: tiek turimus, tiek ir potencialius</a:t>
            </a:r>
          </a:p>
          <a:p>
            <a:pPr marL="0" indent="0" algn="just">
              <a:buNone/>
            </a:pPr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827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>
                <a:solidFill>
                  <a:srgbClr val="00B050"/>
                </a:solidFill>
              </a:rPr>
              <a:t>V</a:t>
            </a:r>
            <a:r>
              <a:rPr lang="lt-LT" b="1" i="1" dirty="0" smtClean="0">
                <a:solidFill>
                  <a:srgbClr val="00B050"/>
                </a:solidFill>
              </a:rPr>
              <a:t>izija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dirty="0"/>
              <a:t>Vizija </a:t>
            </a:r>
            <a:r>
              <a:rPr lang="lt-LT" dirty="0" smtClean="0"/>
              <a:t>– įstaigos perspektyva, norima ateitis</a:t>
            </a:r>
          </a:p>
          <a:p>
            <a:pPr marL="0" indent="0" algn="just">
              <a:buNone/>
            </a:pPr>
            <a:endParaRPr lang="lt-LT" dirty="0" smtClean="0"/>
          </a:p>
          <a:p>
            <a:pPr algn="just"/>
            <a:r>
              <a:rPr lang="lt-LT" altLang="lt-LT" dirty="0"/>
              <a:t>globalus įstaigos tikslas 3 metų laikotarpiui</a:t>
            </a:r>
            <a:endParaRPr lang="lt-LT" dirty="0"/>
          </a:p>
          <a:p>
            <a:pPr algn="just"/>
            <a:r>
              <a:rPr lang="lt-LT" dirty="0" smtClean="0"/>
              <a:t>nusako įstaigos</a:t>
            </a:r>
            <a:r>
              <a:rPr lang="lt-LT" altLang="lt-LT" dirty="0"/>
              <a:t> svarbiausius </a:t>
            </a:r>
            <a:r>
              <a:rPr lang="lt-LT" altLang="lt-LT" dirty="0" err="1"/>
              <a:t>ketinimus</a:t>
            </a:r>
            <a:r>
              <a:rPr lang="lt-LT" altLang="lt-LT" dirty="0"/>
              <a:t> ir </a:t>
            </a:r>
            <a:r>
              <a:rPr lang="lt-LT" altLang="lt-LT" dirty="0" smtClean="0"/>
              <a:t>siekius</a:t>
            </a:r>
          </a:p>
          <a:p>
            <a:pPr algn="just"/>
            <a:r>
              <a:rPr lang="lt-LT" altLang="lt-LT" dirty="0" smtClean="0"/>
              <a:t>glaustai atsako </a:t>
            </a:r>
            <a:r>
              <a:rPr lang="lt-LT" altLang="lt-LT" dirty="0"/>
              <a:t>į klausimą, </a:t>
            </a:r>
            <a:r>
              <a:rPr lang="lt-LT" altLang="lt-LT" b="1" dirty="0">
                <a:solidFill>
                  <a:srgbClr val="00B050"/>
                </a:solidFill>
              </a:rPr>
              <a:t>kuo </a:t>
            </a:r>
            <a:r>
              <a:rPr lang="lt-LT" altLang="lt-LT" b="1" dirty="0" smtClean="0">
                <a:solidFill>
                  <a:srgbClr val="00B050"/>
                </a:solidFill>
              </a:rPr>
              <a:t>įstaiga </a:t>
            </a:r>
            <a:r>
              <a:rPr lang="lt-LT" altLang="lt-LT" b="1" dirty="0">
                <a:solidFill>
                  <a:srgbClr val="00B050"/>
                </a:solidFill>
              </a:rPr>
              <a:t>galėtų ir turėtų tapti </a:t>
            </a:r>
            <a:r>
              <a:rPr lang="lt-LT" altLang="lt-LT" b="1" dirty="0" smtClean="0">
                <a:solidFill>
                  <a:srgbClr val="00B050"/>
                </a:solidFill>
              </a:rPr>
              <a:t>ateityje</a:t>
            </a:r>
            <a:endParaRPr lang="lt-LT" altLang="lt-L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>
                <a:solidFill>
                  <a:srgbClr val="00B050"/>
                </a:solidFill>
              </a:rPr>
              <a:t>T</a:t>
            </a:r>
            <a:r>
              <a:rPr lang="lt-LT" b="1" i="1" dirty="0" smtClean="0">
                <a:solidFill>
                  <a:srgbClr val="00B050"/>
                </a:solidFill>
              </a:rPr>
              <a:t>ikslai</a:t>
            </a:r>
            <a:endParaRPr lang="en-US" b="1" i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suteikia </a:t>
            </a:r>
            <a:r>
              <a:rPr lang="lt-LT" dirty="0" smtClean="0"/>
              <a:t>kryptingumo</a:t>
            </a:r>
          </a:p>
          <a:p>
            <a:r>
              <a:rPr lang="lt-LT" dirty="0" smtClean="0"/>
              <a:t>padeda </a:t>
            </a:r>
            <a:r>
              <a:rPr lang="lt-LT" dirty="0"/>
              <a:t>sutelkti darbuotojus, jų </a:t>
            </a:r>
            <a:r>
              <a:rPr lang="lt-LT" dirty="0" smtClean="0"/>
              <a:t>pastangas</a:t>
            </a:r>
          </a:p>
          <a:p>
            <a:r>
              <a:rPr lang="lt-LT" dirty="0" smtClean="0"/>
              <a:t>padeda </a:t>
            </a:r>
            <a:r>
              <a:rPr lang="lt-LT" dirty="0"/>
              <a:t>įvertinti, kokia pažanga jau </a:t>
            </a:r>
            <a:r>
              <a:rPr lang="lt-LT" dirty="0" smtClean="0"/>
              <a:t>padaryta</a:t>
            </a:r>
          </a:p>
          <a:p>
            <a:endParaRPr lang="lt-LT" dirty="0"/>
          </a:p>
          <a:p>
            <a:pPr marL="0" indent="0" algn="just">
              <a:buNone/>
            </a:pPr>
            <a:r>
              <a:rPr lang="lt-LT" dirty="0" smtClean="0">
                <a:solidFill>
                  <a:srgbClr val="00B050"/>
                </a:solidFill>
              </a:rPr>
              <a:t>Nuoseklumas</a:t>
            </a:r>
            <a:r>
              <a:rPr lang="lt-LT" dirty="0" smtClean="0"/>
              <a:t>. </a:t>
            </a:r>
            <a:r>
              <a:rPr lang="lt-LT" dirty="0"/>
              <a:t>P</a:t>
            </a:r>
            <a:r>
              <a:rPr lang="lt-LT" dirty="0" smtClean="0"/>
              <a:t>rincipinis </a:t>
            </a:r>
            <a:r>
              <a:rPr lang="lt-LT" dirty="0"/>
              <a:t>pagrindinių su vizija susijusių žingsnių darymas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8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00B050"/>
                </a:solidFill>
              </a:rPr>
              <a:t>Iššūkiai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lt-LT" sz="2800" b="1" i="1" dirty="0" smtClean="0"/>
              <a:t>nacionaliniai</a:t>
            </a:r>
            <a:endParaRPr lang="lt-LT" sz="2800" b="1" i="1" dirty="0"/>
          </a:p>
          <a:p>
            <a:pPr lvl="0" algn="just"/>
            <a:r>
              <a:rPr lang="lt-LT" sz="2800" dirty="0"/>
              <a:t>p</a:t>
            </a:r>
            <a:r>
              <a:rPr lang="lt-LT" sz="2800" dirty="0" smtClean="0"/>
              <a:t>riešmokyklinio </a:t>
            </a:r>
            <a:r>
              <a:rPr lang="lt-LT" sz="2800" dirty="0"/>
              <a:t>ir pradinio ugdymo ankstinimas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r>
              <a:rPr lang="lt-LT" sz="2800" b="1" i="1" dirty="0" smtClean="0"/>
              <a:t>savivaldybės</a:t>
            </a:r>
            <a:endParaRPr lang="lt-LT" sz="2800" b="1" i="1" dirty="0"/>
          </a:p>
          <a:p>
            <a:pPr lvl="0" algn="just"/>
            <a:r>
              <a:rPr lang="lt-LT" sz="2800" dirty="0"/>
              <a:t>p</a:t>
            </a:r>
            <a:r>
              <a:rPr lang="lt-LT" sz="2800" dirty="0" smtClean="0"/>
              <a:t>erpildytos </a:t>
            </a:r>
            <a:r>
              <a:rPr lang="lt-LT" sz="2800" dirty="0"/>
              <a:t>grupės ir vietų stoka</a:t>
            </a:r>
          </a:p>
          <a:p>
            <a:pPr lvl="0" algn="just"/>
            <a:r>
              <a:rPr lang="lt-LT" sz="2800" dirty="0"/>
              <a:t>p</a:t>
            </a:r>
            <a:r>
              <a:rPr lang="lt-LT" sz="2800" dirty="0" smtClean="0"/>
              <a:t>edagoginių </a:t>
            </a:r>
            <a:r>
              <a:rPr lang="lt-LT" sz="2800" dirty="0"/>
              <a:t>darbuotojų trūkumas, atsinaujinimas, gabiausių specialistų pritraukimas</a:t>
            </a:r>
          </a:p>
          <a:p>
            <a:pPr lvl="0" algn="just"/>
            <a:r>
              <a:rPr lang="lt-LT" sz="2800" dirty="0"/>
              <a:t>į</a:t>
            </a:r>
            <a:r>
              <a:rPr lang="lt-LT" sz="2800" dirty="0" smtClean="0"/>
              <a:t>traukiojo </a:t>
            </a:r>
            <a:r>
              <a:rPr lang="lt-LT" sz="2800" dirty="0"/>
              <a:t>ugdymo plėtra (reikalingos švietimo pagalbos teikimas, visuomenės ir tėvų nuostatų keitimas</a:t>
            </a:r>
            <a:r>
              <a:rPr lang="lt-LT" sz="2800" dirty="0" smtClean="0"/>
              <a:t>)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6578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Veiklos kryptys 2019-2021 metams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6947" y="1417638"/>
            <a:ext cx="8208912" cy="5107706"/>
          </a:xfrm>
        </p:spPr>
        <p:txBody>
          <a:bodyPr/>
          <a:lstStyle/>
          <a:p>
            <a:pPr lvl="0" algn="just"/>
            <a:r>
              <a:rPr lang="lt-LT" sz="2800" dirty="0"/>
              <a:t>Vaikų iki 3 metų ugdymo prieinamumo </a:t>
            </a:r>
            <a:r>
              <a:rPr lang="lt-LT" sz="2800" dirty="0" smtClean="0"/>
              <a:t>padidinimas</a:t>
            </a:r>
          </a:p>
          <a:p>
            <a:pPr marL="0" lvl="0" indent="0" algn="just">
              <a:buNone/>
            </a:pPr>
            <a:endParaRPr lang="lt-LT" sz="2000" dirty="0"/>
          </a:p>
          <a:p>
            <a:pPr lvl="0" algn="just"/>
            <a:r>
              <a:rPr lang="lt-LT" sz="2800" dirty="0"/>
              <a:t>Nepalankioje aplinkoje augančių vaikų ugdymo prieinamumo ir reikalingos pagalbos </a:t>
            </a:r>
            <a:r>
              <a:rPr lang="lt-LT" sz="2800" dirty="0" smtClean="0"/>
              <a:t>padidinimas</a:t>
            </a:r>
          </a:p>
          <a:p>
            <a:pPr marL="0" lvl="0" indent="0" algn="just">
              <a:buNone/>
            </a:pPr>
            <a:endParaRPr lang="lt-LT" sz="2000" dirty="0">
              <a:solidFill>
                <a:srgbClr val="00B050"/>
              </a:solidFill>
            </a:endParaRPr>
          </a:p>
          <a:p>
            <a:pPr lvl="0" algn="just"/>
            <a:r>
              <a:rPr lang="lt-LT" sz="2800" dirty="0"/>
              <a:t>Ikimokyklinio ir priešmokyklinio ugdymo tęstinumo </a:t>
            </a:r>
            <a:r>
              <a:rPr lang="lt-LT" sz="2800" dirty="0" smtClean="0"/>
              <a:t>pagerinimas</a:t>
            </a:r>
          </a:p>
          <a:p>
            <a:pPr marL="0" lvl="0" indent="0" algn="just">
              <a:buNone/>
            </a:pPr>
            <a:endParaRPr lang="lt-LT" sz="2000" dirty="0"/>
          </a:p>
          <a:p>
            <a:pPr lvl="0" algn="just"/>
            <a:r>
              <a:rPr lang="lt-LT" sz="2800" dirty="0"/>
              <a:t>Sąlygų, edukacinių erdvių pritaikymas įvairesnių </a:t>
            </a:r>
            <a:r>
              <a:rPr lang="lt-LT" sz="2800" dirty="0" smtClean="0"/>
              <a:t>ugdymo </a:t>
            </a:r>
            <a:r>
              <a:rPr lang="lt-LT" sz="2800" dirty="0"/>
              <a:t>programų ir ugdymo organizavimo formų </a:t>
            </a:r>
            <a:r>
              <a:rPr lang="lt-LT" sz="2800" dirty="0" smtClean="0"/>
              <a:t>vykdymui</a:t>
            </a:r>
          </a:p>
        </p:txBody>
      </p:sp>
    </p:spTree>
    <p:extLst>
      <p:ext uri="{BB962C8B-B14F-4D97-AF65-F5344CB8AC3E}">
        <p14:creationId xmlns:p14="http://schemas.microsoft.com/office/powerpoint/2010/main" val="5314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Veiklos kryptys 2019-2021 metams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lvl="0" indent="0" algn="just">
              <a:buNone/>
            </a:pPr>
            <a:r>
              <a:rPr lang="lt-LT" sz="2800" dirty="0"/>
              <a:t>Vaikų iki 3 metų ugdymo prieinamumo </a:t>
            </a:r>
            <a:r>
              <a:rPr lang="lt-LT" sz="2800" dirty="0" smtClean="0"/>
              <a:t>padidinimas</a:t>
            </a:r>
          </a:p>
          <a:p>
            <a:pPr marL="0" lvl="0" indent="0" algn="just">
              <a:buNone/>
            </a:pPr>
            <a:endParaRPr lang="lt-LT" sz="2800" dirty="0"/>
          </a:p>
          <a:p>
            <a:pPr marL="0" indent="0">
              <a:buNone/>
            </a:pPr>
            <a:r>
              <a:rPr lang="lt-LT" sz="2800" b="1" dirty="0" smtClean="0"/>
              <a:t>Rodikliai</a:t>
            </a:r>
            <a:endParaRPr lang="lt-LT" sz="2800" dirty="0"/>
          </a:p>
          <a:p>
            <a:pPr algn="just"/>
            <a:r>
              <a:rPr lang="lt-LT" sz="2800" dirty="0"/>
              <a:t>vaikų iki 3 metų, ugdomų pagal </a:t>
            </a:r>
            <a:r>
              <a:rPr lang="lt-LT" sz="2800" dirty="0" smtClean="0"/>
              <a:t>ikimokyklinio </a:t>
            </a:r>
            <a:r>
              <a:rPr lang="lt-LT" sz="2800" dirty="0"/>
              <a:t>ugdymo programą, dalis, proc</a:t>
            </a:r>
            <a:r>
              <a:rPr lang="lt-LT" sz="2800" dirty="0" smtClean="0"/>
              <a:t>.</a:t>
            </a:r>
          </a:p>
          <a:p>
            <a:pPr marL="0" indent="0" algn="just">
              <a:buNone/>
            </a:pPr>
            <a:endParaRPr lang="lt-LT" sz="1200" dirty="0" smtClean="0"/>
          </a:p>
          <a:p>
            <a:pPr algn="just"/>
            <a:r>
              <a:rPr lang="lt-LT" sz="2800" dirty="0"/>
              <a:t>v</a:t>
            </a:r>
            <a:r>
              <a:rPr lang="lt-LT" sz="2800" dirty="0" smtClean="0"/>
              <a:t>aikų </a:t>
            </a:r>
            <a:r>
              <a:rPr lang="lt-LT" sz="2800" dirty="0"/>
              <a:t>skaičiaus vidurkis lopšelio </a:t>
            </a:r>
            <a:r>
              <a:rPr lang="lt-LT" sz="2800" dirty="0" smtClean="0"/>
              <a:t>grupėje, vnt.</a:t>
            </a:r>
            <a:endParaRPr lang="lt-LT" sz="1200" dirty="0" smtClean="0"/>
          </a:p>
          <a:p>
            <a:pPr algn="just"/>
            <a:r>
              <a:rPr lang="lt-LT" sz="2800" dirty="0" smtClean="0"/>
              <a:t>vaikų </a:t>
            </a:r>
            <a:r>
              <a:rPr lang="lt-LT" sz="2800" dirty="0"/>
              <a:t>skaičiaus vidurkis </a:t>
            </a:r>
            <a:r>
              <a:rPr lang="lt-LT" sz="2800" dirty="0" smtClean="0"/>
              <a:t>darželio </a:t>
            </a:r>
            <a:r>
              <a:rPr lang="lt-LT" sz="2800" dirty="0"/>
              <a:t>grupėje, vnt</a:t>
            </a:r>
            <a:r>
              <a:rPr lang="lt-LT" sz="2800" dirty="0" smtClean="0"/>
              <a:t>.</a:t>
            </a:r>
            <a:endParaRPr lang="lt-LT" sz="1200" dirty="0" smtClean="0"/>
          </a:p>
          <a:p>
            <a:pPr algn="just"/>
            <a:r>
              <a:rPr lang="lt-LT" sz="2800" dirty="0" smtClean="0"/>
              <a:t>vaikų </a:t>
            </a:r>
            <a:r>
              <a:rPr lang="lt-LT" sz="2800" dirty="0"/>
              <a:t>skaičiaus vidurkis </a:t>
            </a:r>
            <a:r>
              <a:rPr lang="lt-LT" sz="2800" dirty="0" smtClean="0"/>
              <a:t>priešmokyklinėje </a:t>
            </a:r>
            <a:r>
              <a:rPr lang="lt-LT" sz="2800" dirty="0"/>
              <a:t>grupėje, vnt</a:t>
            </a:r>
            <a:r>
              <a:rPr lang="lt-LT" sz="2800" dirty="0" smtClean="0"/>
              <a:t>.</a:t>
            </a:r>
            <a:endParaRPr lang="lt-LT" sz="1200" dirty="0" smtClean="0">
              <a:solidFill>
                <a:srgbClr val="C00000"/>
              </a:solidFill>
            </a:endParaRPr>
          </a:p>
          <a:p>
            <a:pPr algn="just"/>
            <a:r>
              <a:rPr lang="lt-LT" sz="2800" dirty="0" smtClean="0"/>
              <a:t>nepatekusių dėl vietų stokos vaikų skaičius, vnt.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089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>
                <a:solidFill>
                  <a:srgbClr val="00B050"/>
                </a:solidFill>
              </a:rPr>
              <a:t>Veiklos kryptys 2019-2021 metams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147248" cy="4963690"/>
          </a:xfrm>
        </p:spPr>
        <p:txBody>
          <a:bodyPr/>
          <a:lstStyle/>
          <a:p>
            <a:pPr marL="0" lvl="0" indent="0" algn="just">
              <a:buNone/>
            </a:pPr>
            <a:r>
              <a:rPr lang="lt-LT" sz="2800" dirty="0" smtClean="0"/>
              <a:t>Nepalankioje </a:t>
            </a:r>
            <a:r>
              <a:rPr lang="lt-LT" sz="2800" dirty="0"/>
              <a:t>aplinkoje augančių vaikų ugdymo </a:t>
            </a:r>
            <a:r>
              <a:rPr lang="lt-LT" sz="2800" dirty="0" smtClean="0"/>
              <a:t>prieinamumo </a:t>
            </a:r>
            <a:r>
              <a:rPr lang="lt-LT" sz="2800" dirty="0"/>
              <a:t>ir reikalingos pagalbos </a:t>
            </a:r>
            <a:r>
              <a:rPr lang="lt-LT" sz="2800" dirty="0" smtClean="0"/>
              <a:t>padidinimas</a:t>
            </a:r>
          </a:p>
          <a:p>
            <a:pPr marL="0" lvl="0" indent="0" algn="just">
              <a:buNone/>
            </a:pPr>
            <a:endParaRPr lang="lt-LT" sz="2800" dirty="0" smtClean="0"/>
          </a:p>
          <a:p>
            <a:pPr marL="0" indent="0">
              <a:buNone/>
            </a:pPr>
            <a:r>
              <a:rPr lang="lt-LT" sz="2800" b="1" dirty="0" smtClean="0"/>
              <a:t>Rodikliai</a:t>
            </a:r>
          </a:p>
          <a:p>
            <a:pPr algn="just"/>
            <a:r>
              <a:rPr lang="lt-LT" sz="2800" dirty="0" smtClean="0"/>
              <a:t>vaikų </a:t>
            </a:r>
            <a:r>
              <a:rPr lang="lt-LT" sz="2800" dirty="0"/>
              <a:t>iš socialinės rizikos ir mažas pajamas gaunančių </a:t>
            </a:r>
            <a:r>
              <a:rPr lang="lt-LT" sz="2800" dirty="0" smtClean="0"/>
              <a:t>šeimų dalis</a:t>
            </a:r>
            <a:r>
              <a:rPr lang="lt-LT" sz="2800" dirty="0"/>
              <a:t>, proc</a:t>
            </a:r>
            <a:r>
              <a:rPr lang="lt-LT" sz="2800" dirty="0" smtClean="0"/>
              <a:t>.</a:t>
            </a:r>
          </a:p>
          <a:p>
            <a:pPr marL="0" indent="0" algn="just">
              <a:buNone/>
            </a:pPr>
            <a:endParaRPr lang="lt-LT" sz="1200" dirty="0"/>
          </a:p>
          <a:p>
            <a:pPr algn="just"/>
            <a:r>
              <a:rPr lang="lt-LT" sz="2800" dirty="0"/>
              <a:t>v</a:t>
            </a:r>
            <a:r>
              <a:rPr lang="lt-LT" sz="2800" dirty="0" smtClean="0"/>
              <a:t>aikų, gaunančių švietimo pagalbą, dalis, </a:t>
            </a:r>
            <a:r>
              <a:rPr lang="lt-LT" sz="2800" dirty="0"/>
              <a:t>proc</a:t>
            </a:r>
            <a:r>
              <a:rPr lang="lt-LT" sz="2800" dirty="0" smtClean="0"/>
              <a:t>.</a:t>
            </a:r>
          </a:p>
          <a:p>
            <a:pPr marL="0" indent="0" algn="just">
              <a:buNone/>
            </a:pPr>
            <a:endParaRPr lang="lt-LT" sz="2000" dirty="0" smtClean="0"/>
          </a:p>
          <a:p>
            <a:pPr algn="just"/>
            <a:r>
              <a:rPr lang="lt-LT" sz="2800" dirty="0"/>
              <a:t>š</a:t>
            </a:r>
            <a:r>
              <a:rPr lang="lt-LT" sz="2800" dirty="0" smtClean="0"/>
              <a:t>vietimo pagalbos gavėjų dalis tenkanti vienam pagalbos specialistui, proc.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61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427</Words>
  <Application>Microsoft Office PowerPoint</Application>
  <PresentationFormat>Demonstracija ekrane (4:3)</PresentationFormat>
  <Paragraphs>90</Paragraphs>
  <Slides>11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Ikimokyklinė įstaiga. Kokia ji bus 2021 metais?</vt:lpstr>
      <vt:lpstr>Strategija</vt:lpstr>
      <vt:lpstr>Misija</vt:lpstr>
      <vt:lpstr>Vizija</vt:lpstr>
      <vt:lpstr>Tikslai</vt:lpstr>
      <vt:lpstr>Iššūkiai</vt:lpstr>
      <vt:lpstr>Veiklos kryptys 2019-2021 metams</vt:lpstr>
      <vt:lpstr>Veiklos kryptys 2019-2021 metams</vt:lpstr>
      <vt:lpstr>Veiklos kryptys 2019-2021 metams</vt:lpstr>
      <vt:lpstr>Veiklos kryptys 2019-2021 metams</vt:lpstr>
      <vt:lpstr>Veiklos kryptys 2019-2021 metams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Skrandis</dc:creator>
  <cp:lastModifiedBy>Ingrida Valėjevienė</cp:lastModifiedBy>
  <cp:revision>141</cp:revision>
  <dcterms:created xsi:type="dcterms:W3CDTF">2015-01-20T18:56:09Z</dcterms:created>
  <dcterms:modified xsi:type="dcterms:W3CDTF">2018-10-25T08:49:47Z</dcterms:modified>
</cp:coreProperties>
</file>