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Date Placeholder 2"/>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nchor="ct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lt-LT" smtClean="0"/>
              <a:t>Spustelėję redag. ruoš. pavad. stilių</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1/16/2020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684211" y="685799"/>
            <a:ext cx="9914515" cy="3470565"/>
          </a:xfrm>
        </p:spPr>
        <p:txBody>
          <a:bodyPr/>
          <a:lstStyle/>
          <a:p>
            <a:pPr algn="ctr"/>
            <a:r>
              <a:rPr lang="lt-LT" dirty="0" err="1" smtClean="0">
                <a:latin typeface="Monotype Corsiva" panose="03010101010201010101" pitchFamily="66" charset="0"/>
              </a:rPr>
              <a:t>Gričiupio</a:t>
            </a:r>
            <a:r>
              <a:rPr lang="lt-LT" dirty="0" smtClean="0"/>
              <a:t> </a:t>
            </a:r>
            <a:r>
              <a:rPr lang="lt-LT" dirty="0" smtClean="0">
                <a:latin typeface="Monotype Corsiva" panose="03010101010201010101" pitchFamily="66" charset="0"/>
              </a:rPr>
              <a:t>seniūnijos </a:t>
            </a:r>
            <a:r>
              <a:rPr lang="lt-LT" dirty="0" smtClean="0">
                <a:latin typeface="Monotype Corsiva" panose="03010101010201010101" pitchFamily="66" charset="0"/>
              </a:rPr>
              <a:t>2019 </a:t>
            </a:r>
            <a:r>
              <a:rPr lang="lt-LT" dirty="0" smtClean="0">
                <a:latin typeface="Monotype Corsiva" panose="03010101010201010101" pitchFamily="66" charset="0"/>
              </a:rPr>
              <a:t>m. veiklos ataskaita</a:t>
            </a:r>
            <a:endParaRPr lang="lt-LT" dirty="0">
              <a:latin typeface="Monotype Corsiva" panose="03010101010201010101" pitchFamily="66" charset="0"/>
            </a:endParaRPr>
          </a:p>
        </p:txBody>
      </p:sp>
      <p:sp>
        <p:nvSpPr>
          <p:cNvPr id="3" name="Antrinis pavadinimas 2"/>
          <p:cNvSpPr>
            <a:spLocks noGrp="1"/>
          </p:cNvSpPr>
          <p:nvPr>
            <p:ph type="subTitle" idx="1"/>
          </p:nvPr>
        </p:nvSpPr>
        <p:spPr>
          <a:xfrm>
            <a:off x="684212" y="5328458"/>
            <a:ext cx="5633461" cy="462742"/>
          </a:xfrm>
        </p:spPr>
        <p:txBody>
          <a:bodyPr/>
          <a:lstStyle/>
          <a:p>
            <a:endParaRPr lang="lt-LT" dirty="0"/>
          </a:p>
        </p:txBody>
      </p:sp>
    </p:spTree>
    <p:extLst>
      <p:ext uri="{BB962C8B-B14F-4D97-AF65-F5344CB8AC3E}">
        <p14:creationId xmlns:p14="http://schemas.microsoft.com/office/powerpoint/2010/main" val="164951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54974" y="169487"/>
            <a:ext cx="8312525" cy="462280"/>
          </a:xfrm>
        </p:spPr>
        <p:txBody>
          <a:bodyPr>
            <a:normAutofit/>
          </a:bodyPr>
          <a:lstStyle/>
          <a:p>
            <a:pPr algn="ctr"/>
            <a:r>
              <a:rPr lang="lt-LT" sz="2000" b="1" dirty="0" err="1" smtClean="0">
                <a:latin typeface="Times New Roman" panose="02020603050405020304" pitchFamily="18" charset="0"/>
                <a:cs typeface="Times New Roman" panose="02020603050405020304" pitchFamily="18" charset="0"/>
              </a:rPr>
              <a:t>Gričiupio</a:t>
            </a:r>
            <a:r>
              <a:rPr lang="lt-LT" sz="2000" b="1" dirty="0" smtClean="0">
                <a:latin typeface="Times New Roman" panose="02020603050405020304" pitchFamily="18" charset="0"/>
                <a:cs typeface="Times New Roman" panose="02020603050405020304" pitchFamily="18" charset="0"/>
              </a:rPr>
              <a:t> seniūnijos </a:t>
            </a:r>
            <a:r>
              <a:rPr lang="lt-LT" sz="2000" b="1" dirty="0" smtClean="0">
                <a:latin typeface="Times New Roman" panose="02020603050405020304" pitchFamily="18" charset="0"/>
                <a:cs typeface="Times New Roman" panose="02020603050405020304" pitchFamily="18" charset="0"/>
              </a:rPr>
              <a:t>2019 </a:t>
            </a:r>
            <a:r>
              <a:rPr lang="lt-LT" sz="2000" b="1" dirty="0" smtClean="0">
                <a:latin typeface="Times New Roman" panose="02020603050405020304" pitchFamily="18" charset="0"/>
                <a:cs typeface="Times New Roman" panose="02020603050405020304" pitchFamily="18" charset="0"/>
              </a:rPr>
              <a:t>m. veiklos ataskaita</a:t>
            </a:r>
            <a:endParaRPr lang="lt-LT" sz="2000" b="1"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532015" y="773083"/>
            <a:ext cx="11122429" cy="5843847"/>
          </a:xfrm>
        </p:spPr>
        <p:txBody>
          <a:bodyPr>
            <a:normAutofit lnSpcReduction="10000"/>
          </a:bodyPr>
          <a:lstStyle/>
          <a:p>
            <a:pPr algn="just"/>
            <a:r>
              <a:rPr lang="lt-LT" b="1" i="1" dirty="0" err="1" smtClean="0">
                <a:solidFill>
                  <a:schemeClr val="tx1"/>
                </a:solidFill>
                <a:latin typeface="Times New Roman" panose="02020603050405020304" pitchFamily="18" charset="0"/>
                <a:cs typeface="Times New Roman" panose="02020603050405020304" pitchFamily="18" charset="0"/>
              </a:rPr>
              <a:t>Gričiupio</a:t>
            </a:r>
            <a:r>
              <a:rPr lang="lt-LT" b="1" i="1" dirty="0" smtClean="0">
                <a:solidFill>
                  <a:schemeClr val="tx1"/>
                </a:solidFill>
                <a:latin typeface="Times New Roman" panose="02020603050405020304" pitchFamily="18" charset="0"/>
                <a:cs typeface="Times New Roman" panose="02020603050405020304" pitchFamily="18" charset="0"/>
              </a:rPr>
              <a:t> seniūnija įgyvendindama SVP priemonę 02.05.02.013 </a:t>
            </a:r>
            <a:r>
              <a:rPr lang="lt-LT" b="1" i="1" dirty="0" err="1" smtClean="0">
                <a:solidFill>
                  <a:schemeClr val="tx1"/>
                </a:solidFill>
                <a:latin typeface="Times New Roman" panose="02020603050405020304" pitchFamily="18" charset="0"/>
                <a:cs typeface="Times New Roman" panose="02020603050405020304" pitchFamily="18" charset="0"/>
              </a:rPr>
              <a:t>Gričiupio</a:t>
            </a:r>
            <a:r>
              <a:rPr lang="lt-LT" b="1" i="1" dirty="0" smtClean="0">
                <a:solidFill>
                  <a:schemeClr val="tx1"/>
                </a:solidFill>
                <a:latin typeface="Times New Roman" panose="02020603050405020304" pitchFamily="18" charset="0"/>
                <a:cs typeface="Times New Roman" panose="02020603050405020304" pitchFamily="18" charset="0"/>
              </a:rPr>
              <a:t> seniūnijos įtakos stiprinimas skatinant gyventojų bendruomeniškumą vykdė sekančias veiklas:</a:t>
            </a:r>
          </a:p>
          <a:p>
            <a:pPr marL="342900" indent="-342900" algn="just">
              <a:buAutoNum type="arabicPeriod"/>
            </a:pPr>
            <a:r>
              <a:rPr lang="lt-LT" sz="1600" i="1" dirty="0" smtClean="0">
                <a:solidFill>
                  <a:schemeClr val="tx1"/>
                </a:solidFill>
                <a:latin typeface="Times New Roman" panose="02020603050405020304" pitchFamily="18" charset="0"/>
                <a:cs typeface="Times New Roman" panose="02020603050405020304" pitchFamily="18" charset="0"/>
              </a:rPr>
              <a:t>Bendruomeninių renginių organizavimas. </a:t>
            </a:r>
            <a:r>
              <a:rPr lang="lt-LT" sz="1600" dirty="0" smtClean="0">
                <a:solidFill>
                  <a:schemeClr val="tx1"/>
                </a:solidFill>
                <a:latin typeface="Times New Roman" panose="02020603050405020304" pitchFamily="18" charset="0"/>
                <a:cs typeface="Times New Roman" panose="02020603050405020304" pitchFamily="18" charset="0"/>
              </a:rPr>
              <a:t>Per </a:t>
            </a:r>
            <a:r>
              <a:rPr lang="lt-LT" sz="1600" dirty="0" smtClean="0">
                <a:solidFill>
                  <a:schemeClr val="tx1"/>
                </a:solidFill>
                <a:latin typeface="Times New Roman" panose="02020603050405020304" pitchFamily="18" charset="0"/>
                <a:cs typeface="Times New Roman" panose="02020603050405020304" pitchFamily="18" charset="0"/>
              </a:rPr>
              <a:t>2019 </a:t>
            </a:r>
            <a:r>
              <a:rPr lang="lt-LT" sz="1600" dirty="0" smtClean="0">
                <a:solidFill>
                  <a:schemeClr val="tx1"/>
                </a:solidFill>
                <a:latin typeface="Times New Roman" panose="02020603050405020304" pitchFamily="18" charset="0"/>
                <a:cs typeface="Times New Roman" panose="02020603050405020304" pitchFamily="18" charset="0"/>
              </a:rPr>
              <a:t>m.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seniūnija organizavo parodas, kultūrinius, sportinius renginius bendruomenei, vykdė šviečiamąsias, prevencines, socialines veiklas.</a:t>
            </a:r>
          </a:p>
          <a:p>
            <a:pPr algn="just"/>
            <a:r>
              <a:rPr lang="lt-LT" sz="1600" dirty="0" smtClean="0">
                <a:solidFill>
                  <a:schemeClr val="tx1"/>
                </a:solidFill>
                <a:latin typeface="Times New Roman" panose="02020603050405020304" pitchFamily="18" charset="0"/>
                <a:cs typeface="Times New Roman" panose="02020603050405020304" pitchFamily="18" charset="0"/>
              </a:rPr>
              <a:t>      </a:t>
            </a:r>
            <a:r>
              <a:rPr lang="lt-LT" sz="1600" i="1" dirty="0" smtClean="0">
                <a:solidFill>
                  <a:schemeClr val="tx1"/>
                </a:solidFill>
                <a:latin typeface="Times New Roman" panose="02020603050405020304" pitchFamily="18" charset="0"/>
                <a:cs typeface="Times New Roman" panose="02020603050405020304" pitchFamily="18" charset="0"/>
              </a:rPr>
              <a:t>Veiklos įgyvendinimui panaudota – </a:t>
            </a:r>
            <a:r>
              <a:rPr lang="lt-LT" sz="1600" i="1" dirty="0" smtClean="0">
                <a:solidFill>
                  <a:schemeClr val="tx1"/>
                </a:solidFill>
                <a:latin typeface="Times New Roman" panose="02020603050405020304" pitchFamily="18" charset="0"/>
                <a:cs typeface="Times New Roman" panose="02020603050405020304" pitchFamily="18" charset="0"/>
              </a:rPr>
              <a:t>315,00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p>
          <a:p>
            <a:pPr marL="342900" indent="-342900" algn="just">
              <a:buAutoNum type="arabicPeriod" startAt="2"/>
            </a:pPr>
            <a:r>
              <a:rPr lang="lt-LT" sz="1600" i="1" dirty="0" smtClean="0">
                <a:solidFill>
                  <a:schemeClr val="tx1"/>
                </a:solidFill>
                <a:latin typeface="Times New Roman" panose="02020603050405020304" pitchFamily="18" charset="0"/>
                <a:cs typeface="Times New Roman" panose="02020603050405020304" pitchFamily="18" charset="0"/>
              </a:rPr>
              <a:t>Seniūnijos teritorijos priežiūra. </a:t>
            </a:r>
            <a:r>
              <a:rPr lang="lt-LT" sz="1600" dirty="0" smtClean="0">
                <a:solidFill>
                  <a:schemeClr val="tx1"/>
                </a:solidFill>
                <a:latin typeface="Times New Roman" panose="02020603050405020304" pitchFamily="18" charset="0"/>
                <a:cs typeface="Times New Roman" panose="02020603050405020304" pitchFamily="18" charset="0"/>
              </a:rPr>
              <a:t>Per </a:t>
            </a:r>
            <a:r>
              <a:rPr lang="lt-LT" sz="1600" dirty="0" smtClean="0">
                <a:solidFill>
                  <a:schemeClr val="tx1"/>
                </a:solidFill>
                <a:latin typeface="Times New Roman" panose="02020603050405020304" pitchFamily="18" charset="0"/>
                <a:cs typeface="Times New Roman" panose="02020603050405020304" pitchFamily="18" charset="0"/>
              </a:rPr>
              <a:t>2019 </a:t>
            </a:r>
            <a:r>
              <a:rPr lang="lt-LT" sz="1600" dirty="0" smtClean="0">
                <a:solidFill>
                  <a:schemeClr val="tx1"/>
                </a:solidFill>
                <a:latin typeface="Times New Roman" panose="02020603050405020304" pitchFamily="18" charset="0"/>
                <a:cs typeface="Times New Roman" panose="02020603050405020304" pitchFamily="18" charset="0"/>
              </a:rPr>
              <a:t>m.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seniūnija užtikrino ir siekė, kad seniūnijai priskirta teritorija  būtų tvarkinga, švari, saugi, tuo tikslu pasitelkė visuomenei naudingos veiklos atlikėjus, bendruomenę, savanorius. Organizavo viešųjų teritorijų aplinkos švarinimo talkas, nuolat prižiūrėjo ir organizavo neįtrauktų į nuolatinės priežiūros programą bendrojo naudojimo teritorijų tvarkymą.</a:t>
            </a:r>
          </a:p>
          <a:p>
            <a:pPr algn="just"/>
            <a:r>
              <a:rPr lang="lt-LT" sz="1600" dirty="0" smtClean="0">
                <a:solidFill>
                  <a:schemeClr val="tx1"/>
                </a:solidFill>
                <a:latin typeface="Times New Roman" panose="02020603050405020304" pitchFamily="18" charset="0"/>
                <a:cs typeface="Times New Roman" panose="02020603050405020304" pitchFamily="18" charset="0"/>
              </a:rPr>
              <a:t>       </a:t>
            </a:r>
            <a:r>
              <a:rPr lang="lt-LT" sz="1600" i="1" dirty="0" smtClean="0">
                <a:solidFill>
                  <a:schemeClr val="tx1"/>
                </a:solidFill>
                <a:latin typeface="Times New Roman" panose="02020603050405020304" pitchFamily="18" charset="0"/>
                <a:cs typeface="Times New Roman" panose="02020603050405020304" pitchFamily="18" charset="0"/>
              </a:rPr>
              <a:t>Veiklos įgyvendinimui panaudota – </a:t>
            </a:r>
            <a:r>
              <a:rPr lang="lt-LT" sz="1600" i="1" dirty="0" smtClean="0">
                <a:solidFill>
                  <a:schemeClr val="tx1"/>
                </a:solidFill>
                <a:latin typeface="Times New Roman" panose="02020603050405020304" pitchFamily="18" charset="0"/>
                <a:cs typeface="Times New Roman" panose="02020603050405020304" pitchFamily="18" charset="0"/>
              </a:rPr>
              <a:t>8057,16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p>
          <a:p>
            <a:pPr marL="342900" indent="-342900" algn="just">
              <a:buAutoNum type="arabicPeriod" startAt="3"/>
            </a:pPr>
            <a:r>
              <a:rPr lang="lt-LT" sz="1600" i="1" dirty="0" smtClean="0">
                <a:solidFill>
                  <a:schemeClr val="tx1"/>
                </a:solidFill>
                <a:latin typeface="Times New Roman" panose="02020603050405020304" pitchFamily="18" charset="0"/>
                <a:cs typeface="Times New Roman" panose="02020603050405020304" pitchFamily="18" charset="0"/>
              </a:rPr>
              <a:t>Gyventojų dalyvavimo vietos savivaldos procese skatinimas. </a:t>
            </a:r>
            <a:r>
              <a:rPr lang="lt-LT" sz="1600" dirty="0" smtClean="0">
                <a:solidFill>
                  <a:schemeClr val="tx1"/>
                </a:solidFill>
                <a:latin typeface="Times New Roman" panose="02020603050405020304" pitchFamily="18" charset="0"/>
                <a:cs typeface="Times New Roman" panose="02020603050405020304" pitchFamily="18" charset="0"/>
              </a:rPr>
              <a:t>Vystė seniūniją, kaip modernų, šiuolaikišką administracinį centrą, plečiantį </a:t>
            </a:r>
            <a:r>
              <a:rPr lang="lt-LT" sz="1600" dirty="0" err="1" smtClean="0">
                <a:solidFill>
                  <a:schemeClr val="tx1"/>
                </a:solidFill>
                <a:latin typeface="Times New Roman" panose="02020603050405020304" pitchFamily="18" charset="0"/>
                <a:cs typeface="Times New Roman" panose="02020603050405020304" pitchFamily="18" charset="0"/>
              </a:rPr>
              <a:t>betarpišką</a:t>
            </a:r>
            <a:r>
              <a:rPr lang="lt-LT" sz="1600" dirty="0" smtClean="0">
                <a:solidFill>
                  <a:schemeClr val="tx1"/>
                </a:solidFill>
                <a:latin typeface="Times New Roman" panose="02020603050405020304" pitchFamily="18" charset="0"/>
                <a:cs typeface="Times New Roman" panose="02020603050405020304" pitchFamily="18" charset="0"/>
              </a:rPr>
              <a:t> aptarnavimą, orientuotą į klientą, ir </a:t>
            </a:r>
            <a:r>
              <a:rPr lang="lt-LT" sz="1600" dirty="0" err="1" smtClean="0">
                <a:solidFill>
                  <a:schemeClr val="tx1"/>
                </a:solidFill>
                <a:latin typeface="Times New Roman" panose="02020603050405020304" pitchFamily="18" charset="0"/>
                <a:cs typeface="Times New Roman" panose="02020603050405020304" pitchFamily="18" charset="0"/>
              </a:rPr>
              <a:t>skatinatį</a:t>
            </a:r>
            <a:r>
              <a:rPr lang="lt-LT" sz="1600" dirty="0" smtClean="0">
                <a:solidFill>
                  <a:schemeClr val="tx1"/>
                </a:solidFill>
                <a:latin typeface="Times New Roman" panose="02020603050405020304" pitchFamily="18" charset="0"/>
                <a:cs typeface="Times New Roman" panose="02020603050405020304" pitchFamily="18" charset="0"/>
              </a:rPr>
              <a:t> gyventojų įtraukimą į vietos savivaldos procesus. Tuo tikslu skatino bendruomenę dalyvauti miesto valdyme, savivaldos institucijų sprendimų priėmimo procesuose, skatino gyventojus naudotis e. paslaugomis, sudarė ir padėjo organizuoti išplėstines </a:t>
            </a:r>
            <a:r>
              <a:rPr lang="lt-LT" sz="1600" dirty="0" err="1" smtClean="0">
                <a:solidFill>
                  <a:schemeClr val="tx1"/>
                </a:solidFill>
                <a:latin typeface="Times New Roman" panose="02020603050405020304" pitchFamily="18" charset="0"/>
                <a:cs typeface="Times New Roman" panose="02020603050405020304" pitchFamily="18" charset="0"/>
              </a:rPr>
              <a:t>seniūnaičių</a:t>
            </a:r>
            <a:r>
              <a:rPr lang="lt-LT" sz="1600" dirty="0" smtClean="0">
                <a:solidFill>
                  <a:schemeClr val="tx1"/>
                </a:solidFill>
                <a:latin typeface="Times New Roman" panose="02020603050405020304" pitchFamily="18" charset="0"/>
                <a:cs typeface="Times New Roman" panose="02020603050405020304" pitchFamily="18" charset="0"/>
              </a:rPr>
              <a:t> sueigas, konsultavo projektų vykdytojus, įgyvendinant Nevyriausybinių organizacijų ir bendruomeninės veiklos stiprinimo 2017 – 2019 metų veiksmų plano įgyvendinimo 2.3 priemonę „Remti bendruomeninę veiklą savivaldybėse“.</a:t>
            </a:r>
          </a:p>
          <a:p>
            <a:pPr algn="just"/>
            <a:r>
              <a:rPr lang="lt-LT" sz="1600" dirty="0" smtClean="0">
                <a:solidFill>
                  <a:schemeClr val="tx1"/>
                </a:solidFill>
                <a:latin typeface="Times New Roman" panose="02020603050405020304" pitchFamily="18" charset="0"/>
                <a:cs typeface="Times New Roman" panose="02020603050405020304" pitchFamily="18" charset="0"/>
              </a:rPr>
              <a:t>      </a:t>
            </a:r>
            <a:r>
              <a:rPr lang="lt-LT" sz="1600" i="1" dirty="0" smtClean="0">
                <a:solidFill>
                  <a:schemeClr val="tx1"/>
                </a:solidFill>
                <a:latin typeface="Times New Roman" panose="02020603050405020304" pitchFamily="18" charset="0"/>
                <a:cs typeface="Times New Roman" panose="02020603050405020304" pitchFamily="18" charset="0"/>
              </a:rPr>
              <a:t>Veiklos įgyvendinimui panaudota – </a:t>
            </a:r>
            <a:r>
              <a:rPr lang="lt-LT" sz="1600" i="1" dirty="0" smtClean="0">
                <a:solidFill>
                  <a:schemeClr val="tx1"/>
                </a:solidFill>
                <a:latin typeface="Times New Roman" panose="02020603050405020304" pitchFamily="18" charset="0"/>
                <a:cs typeface="Times New Roman" panose="02020603050405020304" pitchFamily="18" charset="0"/>
              </a:rPr>
              <a:t>363,00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p>
          <a:p>
            <a:pPr algn="just"/>
            <a:endParaRPr lang="lt-LT" sz="1600" i="1" dirty="0" smtClean="0">
              <a:solidFill>
                <a:schemeClr val="tx1"/>
              </a:solidFill>
              <a:latin typeface="Times New Roman" panose="02020603050405020304" pitchFamily="18" charset="0"/>
              <a:cs typeface="Times New Roman" panose="02020603050405020304" pitchFamily="18" charset="0"/>
            </a:endParaRPr>
          </a:p>
          <a:p>
            <a:pPr algn="just">
              <a:lnSpc>
                <a:spcPct val="110000"/>
              </a:lnSpc>
              <a:spcBef>
                <a:spcPts val="0"/>
              </a:spcBef>
              <a:spcAft>
                <a:spcPts val="0"/>
              </a:spcAft>
            </a:pPr>
            <a:r>
              <a:rPr lang="lt-LT" sz="1600" i="1" dirty="0" err="1" smtClean="0">
                <a:solidFill>
                  <a:schemeClr val="tx1"/>
                </a:solidFill>
                <a:latin typeface="Times New Roman" panose="02020603050405020304" pitchFamily="18" charset="0"/>
                <a:cs typeface="Times New Roman" panose="02020603050405020304" pitchFamily="18" charset="0"/>
              </a:rPr>
              <a:t>Gričiupio</a:t>
            </a:r>
            <a:r>
              <a:rPr lang="lt-LT" sz="1600" i="1" dirty="0" smtClean="0">
                <a:solidFill>
                  <a:schemeClr val="tx1"/>
                </a:solidFill>
                <a:latin typeface="Times New Roman" panose="02020603050405020304" pitchFamily="18" charset="0"/>
                <a:cs typeface="Times New Roman" panose="02020603050405020304" pitchFamily="18" charset="0"/>
              </a:rPr>
              <a:t> seniūnijai viso skirta lėšų </a:t>
            </a:r>
            <a:r>
              <a:rPr lang="lt-LT" sz="1600" i="1" dirty="0">
                <a:solidFill>
                  <a:schemeClr val="tx1"/>
                </a:solidFill>
                <a:latin typeface="Times New Roman" panose="02020603050405020304" pitchFamily="18" charset="0"/>
                <a:cs typeface="Times New Roman" panose="02020603050405020304" pitchFamily="18" charset="0"/>
              </a:rPr>
              <a:t>9</a:t>
            </a:r>
            <a:r>
              <a:rPr lang="lt-LT" sz="1600" i="1" dirty="0" smtClean="0">
                <a:solidFill>
                  <a:schemeClr val="tx1"/>
                </a:solidFill>
                <a:latin typeface="Times New Roman" panose="02020603050405020304" pitchFamily="18" charset="0"/>
                <a:cs typeface="Times New Roman" panose="02020603050405020304" pitchFamily="18" charset="0"/>
              </a:rPr>
              <a:t> </a:t>
            </a:r>
            <a:r>
              <a:rPr lang="lt-LT" sz="1600" i="1" dirty="0" smtClean="0">
                <a:solidFill>
                  <a:schemeClr val="tx1"/>
                </a:solidFill>
                <a:latin typeface="Times New Roman" panose="02020603050405020304" pitchFamily="18" charset="0"/>
                <a:cs typeface="Times New Roman" panose="02020603050405020304" pitchFamily="18" charset="0"/>
              </a:rPr>
              <a:t>000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p>
          <a:p>
            <a:pPr marL="285750" indent="-285750" algn="just">
              <a:lnSpc>
                <a:spcPct val="110000"/>
              </a:lnSpc>
              <a:spcBef>
                <a:spcPts val="0"/>
              </a:spcBef>
              <a:spcAft>
                <a:spcPts val="0"/>
              </a:spcAft>
              <a:buFont typeface="Arial" panose="020B0604020202020204" pitchFamily="34" charset="0"/>
              <a:buChar char="•"/>
            </a:pPr>
            <a:r>
              <a:rPr lang="lt-LT" sz="1600" i="1" dirty="0" smtClean="0">
                <a:solidFill>
                  <a:schemeClr val="tx1"/>
                </a:solidFill>
                <a:latin typeface="Times New Roman" panose="02020603050405020304" pitchFamily="18" charset="0"/>
                <a:cs typeface="Times New Roman" panose="02020603050405020304" pitchFamily="18" charset="0"/>
              </a:rPr>
              <a:t>Įsisavinto lėšos – </a:t>
            </a:r>
            <a:r>
              <a:rPr lang="lt-LT" sz="1600" i="1" dirty="0" smtClean="0">
                <a:solidFill>
                  <a:schemeClr val="tx1"/>
                </a:solidFill>
                <a:latin typeface="Times New Roman" panose="02020603050405020304" pitchFamily="18" charset="0"/>
                <a:cs typeface="Times New Roman" panose="02020603050405020304" pitchFamily="18" charset="0"/>
              </a:rPr>
              <a:t>8735,16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p>
          <a:p>
            <a:pPr marL="285750" indent="-285750" algn="just">
              <a:lnSpc>
                <a:spcPct val="110000"/>
              </a:lnSpc>
              <a:spcBef>
                <a:spcPts val="0"/>
              </a:spcBef>
              <a:spcAft>
                <a:spcPts val="0"/>
              </a:spcAft>
              <a:buFont typeface="Arial" panose="020B0604020202020204" pitchFamily="34" charset="0"/>
              <a:buChar char="•"/>
            </a:pPr>
            <a:r>
              <a:rPr lang="lt-LT" sz="1600" i="1" dirty="0" smtClean="0">
                <a:solidFill>
                  <a:schemeClr val="tx1"/>
                </a:solidFill>
                <a:latin typeface="Times New Roman" panose="02020603050405020304" pitchFamily="18" charset="0"/>
                <a:cs typeface="Times New Roman" panose="02020603050405020304" pitchFamily="18" charset="0"/>
              </a:rPr>
              <a:t>Nepanaudota Lėšų – </a:t>
            </a:r>
            <a:r>
              <a:rPr lang="lt-LT" sz="1600" i="1" dirty="0" smtClean="0">
                <a:solidFill>
                  <a:schemeClr val="tx1"/>
                </a:solidFill>
                <a:latin typeface="Times New Roman" panose="02020603050405020304" pitchFamily="18" charset="0"/>
                <a:cs typeface="Times New Roman" panose="02020603050405020304" pitchFamily="18" charset="0"/>
              </a:rPr>
              <a:t>264,84 </a:t>
            </a:r>
            <a:r>
              <a:rPr lang="lt-LT" sz="1600" i="1" dirty="0" err="1" smtClean="0">
                <a:solidFill>
                  <a:schemeClr val="tx1"/>
                </a:solidFill>
                <a:latin typeface="Times New Roman" panose="02020603050405020304" pitchFamily="18" charset="0"/>
                <a:cs typeface="Times New Roman" panose="02020603050405020304" pitchFamily="18" charset="0"/>
              </a:rPr>
              <a:t>Eur</a:t>
            </a:r>
            <a:r>
              <a:rPr lang="lt-LT" sz="1600" i="1" dirty="0" smtClean="0">
                <a:solidFill>
                  <a:schemeClr val="tx1"/>
                </a:solidFill>
                <a:latin typeface="Times New Roman" panose="02020603050405020304" pitchFamily="18" charset="0"/>
                <a:cs typeface="Times New Roman" panose="02020603050405020304" pitchFamily="18" charset="0"/>
              </a:rPr>
              <a:t>.</a:t>
            </a:r>
            <a:endParaRPr lang="lt-LT" sz="16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59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42153" y="152862"/>
            <a:ext cx="8534401" cy="437342"/>
          </a:xfrm>
        </p:spPr>
        <p:txBody>
          <a:bodyPr>
            <a:normAutofit/>
          </a:bodyPr>
          <a:lstStyle/>
          <a:p>
            <a:pPr algn="ctr"/>
            <a:r>
              <a:rPr lang="lt-LT" sz="2000" dirty="0" smtClean="0">
                <a:latin typeface="Times New Roman" panose="02020603050405020304" pitchFamily="18" charset="0"/>
                <a:cs typeface="Times New Roman" panose="02020603050405020304" pitchFamily="18" charset="0"/>
              </a:rPr>
              <a:t>GRIČIUPIO SENIŪNIJOS </a:t>
            </a:r>
            <a:r>
              <a:rPr lang="lt-LT" sz="2000" dirty="0" smtClean="0">
                <a:latin typeface="Times New Roman" panose="02020603050405020304" pitchFamily="18" charset="0"/>
                <a:cs typeface="Times New Roman" panose="02020603050405020304" pitchFamily="18" charset="0"/>
              </a:rPr>
              <a:t>2019 </a:t>
            </a:r>
            <a:r>
              <a:rPr lang="lt-LT" sz="2000" dirty="0" smtClean="0">
                <a:latin typeface="Times New Roman" panose="02020603050405020304" pitchFamily="18" charset="0"/>
                <a:cs typeface="Times New Roman" panose="02020603050405020304" pitchFamily="18" charset="0"/>
              </a:rPr>
              <a:t>M. VEIKLOS ATASKAITA</a:t>
            </a:r>
            <a:endParaRPr lang="lt-LT" sz="2000"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684213" y="764771"/>
            <a:ext cx="8534400" cy="5229629"/>
          </a:xfrm>
        </p:spPr>
        <p:txBody>
          <a:bodyPr>
            <a:normAutofit lnSpcReduction="10000"/>
          </a:bodyPr>
          <a:lstStyle/>
          <a:p>
            <a:r>
              <a:rPr lang="lt-LT" i="1" dirty="0" smtClean="0">
                <a:solidFill>
                  <a:schemeClr val="tx1"/>
                </a:solidFill>
                <a:latin typeface="Times New Roman" panose="02020603050405020304" pitchFamily="18" charset="0"/>
                <a:cs typeface="Times New Roman" panose="02020603050405020304" pitchFamily="18" charset="0"/>
              </a:rPr>
              <a:t>Bendruomeninių renginių organizavimas ir dalyvavimas.</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Lietuvos </a:t>
            </a:r>
            <a:r>
              <a:rPr lang="lt-LT" dirty="0" smtClean="0">
                <a:solidFill>
                  <a:schemeClr val="tx1"/>
                </a:solidFill>
                <a:latin typeface="Times New Roman" panose="02020603050405020304" pitchFamily="18" charset="0"/>
                <a:cs typeface="Times New Roman" panose="02020603050405020304" pitchFamily="18" charset="0"/>
              </a:rPr>
              <a:t>nepriklausomybės atkūrimo dienos minėjimo renginiai;</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Senjorų </a:t>
            </a:r>
            <a:r>
              <a:rPr lang="lt-LT" dirty="0" smtClean="0">
                <a:solidFill>
                  <a:schemeClr val="tx1"/>
                </a:solidFill>
                <a:latin typeface="Times New Roman" panose="02020603050405020304" pitchFamily="18" charset="0"/>
                <a:cs typeface="Times New Roman" panose="02020603050405020304" pitchFamily="18" charset="0"/>
              </a:rPr>
              <a:t>mėnesio minėjimo renginiai;</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Kalėdinis spektaklis </a:t>
            </a:r>
            <a:r>
              <a:rPr lang="lt-LT" dirty="0" smtClean="0">
                <a:solidFill>
                  <a:schemeClr val="tx1"/>
                </a:solidFill>
                <a:latin typeface="Times New Roman" panose="02020603050405020304" pitchFamily="18" charset="0"/>
                <a:cs typeface="Times New Roman" panose="02020603050405020304" pitchFamily="18" charset="0"/>
              </a:rPr>
              <a:t>mažas </a:t>
            </a:r>
            <a:r>
              <a:rPr lang="lt-LT" dirty="0" smtClean="0">
                <a:solidFill>
                  <a:schemeClr val="tx1"/>
                </a:solidFill>
                <a:latin typeface="Times New Roman" panose="02020603050405020304" pitchFamily="18" charset="0"/>
                <a:cs typeface="Times New Roman" panose="02020603050405020304" pitchFamily="18" charset="0"/>
              </a:rPr>
              <a:t>pajamas gaunančių šeimų vaikams;</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Šimtamečių </a:t>
            </a:r>
            <a:r>
              <a:rPr lang="lt-LT" dirty="0" smtClean="0">
                <a:solidFill>
                  <a:schemeClr val="tx1"/>
                </a:solidFill>
                <a:latin typeface="Times New Roman" panose="02020603050405020304" pitchFamily="18" charset="0"/>
                <a:cs typeface="Times New Roman" panose="02020603050405020304" pitchFamily="18" charset="0"/>
              </a:rPr>
              <a:t>seniūnijos gyventojų sveikinimai;</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Prevencinių priemonių su Kauno apskrities pareigūnais vykdymas;</a:t>
            </a:r>
          </a:p>
          <a:p>
            <a:pPr marL="285750" indent="-285750">
              <a:buFont typeface="Arial" panose="020B0604020202020204" pitchFamily="34" charset="0"/>
              <a:buChar char="•"/>
            </a:pPr>
            <a:r>
              <a:rPr lang="lt-LT" dirty="0" smtClean="0">
                <a:solidFill>
                  <a:schemeClr val="tx1"/>
                </a:solidFill>
                <a:latin typeface="Times New Roman" panose="02020603050405020304" pitchFamily="18" charset="0"/>
                <a:cs typeface="Times New Roman" panose="02020603050405020304" pitchFamily="18" charset="0"/>
              </a:rPr>
              <a:t>Parodų organizavimas.</a:t>
            </a:r>
          </a:p>
          <a:p>
            <a:endParaRPr lang="lt-LT" dirty="0" smtClean="0">
              <a:solidFill>
                <a:schemeClr val="tx1"/>
              </a:solidFill>
              <a:latin typeface="Times New Roman" panose="02020603050405020304" pitchFamily="18" charset="0"/>
              <a:cs typeface="Times New Roman" panose="02020603050405020304" pitchFamily="18" charset="0"/>
            </a:endParaRPr>
          </a:p>
          <a:p>
            <a:endParaRPr lang="lt-LT" dirty="0">
              <a:solidFill>
                <a:schemeClr val="tx1"/>
              </a:solidFill>
              <a:latin typeface="Times New Roman" panose="02020603050405020304" pitchFamily="18" charset="0"/>
              <a:cs typeface="Times New Roman" panose="02020603050405020304" pitchFamily="18" charset="0"/>
            </a:endParaRPr>
          </a:p>
          <a:p>
            <a:endParaRPr lang="lt-LT" dirty="0" smtClean="0">
              <a:solidFill>
                <a:schemeClr val="tx1"/>
              </a:solidFill>
              <a:latin typeface="Times New Roman" panose="02020603050405020304" pitchFamily="18" charset="0"/>
              <a:cs typeface="Times New Roman" panose="02020603050405020304" pitchFamily="18" charset="0"/>
            </a:endParaRPr>
          </a:p>
          <a:p>
            <a:endParaRPr lang="lt-LT" dirty="0">
              <a:solidFill>
                <a:schemeClr val="tx1"/>
              </a:solidFill>
              <a:latin typeface="Times New Roman" panose="02020603050405020304" pitchFamily="18" charset="0"/>
              <a:cs typeface="Times New Roman" panose="02020603050405020304" pitchFamily="18" charset="0"/>
            </a:endParaRPr>
          </a:p>
          <a:p>
            <a:endParaRPr lang="lt-LT" dirty="0" smtClean="0">
              <a:solidFill>
                <a:schemeClr val="tx1"/>
              </a:solidFill>
              <a:latin typeface="Times New Roman" panose="02020603050405020304" pitchFamily="18" charset="0"/>
              <a:cs typeface="Times New Roman" panose="02020603050405020304" pitchFamily="18" charset="0"/>
            </a:endParaRPr>
          </a:p>
          <a:p>
            <a:r>
              <a:rPr lang="lt-LT" i="1" dirty="0" smtClean="0">
                <a:solidFill>
                  <a:schemeClr val="tx1"/>
                </a:solidFill>
                <a:latin typeface="Times New Roman" panose="02020603050405020304" pitchFamily="18" charset="0"/>
                <a:cs typeface="Times New Roman" panose="02020603050405020304" pitchFamily="18" charset="0"/>
              </a:rPr>
              <a:t>Renginių ir iniciatyvų skaičius – </a:t>
            </a:r>
            <a:r>
              <a:rPr lang="lt-LT" i="1" dirty="0" smtClean="0">
                <a:solidFill>
                  <a:schemeClr val="tx1"/>
                </a:solidFill>
                <a:latin typeface="Times New Roman" panose="02020603050405020304" pitchFamily="18" charset="0"/>
                <a:cs typeface="Times New Roman" panose="02020603050405020304" pitchFamily="18" charset="0"/>
              </a:rPr>
              <a:t>19.</a:t>
            </a:r>
            <a:endParaRPr lang="lt-LT"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51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21476" y="58189"/>
            <a:ext cx="8129644" cy="457200"/>
          </a:xfrm>
        </p:spPr>
        <p:txBody>
          <a:bodyPr>
            <a:normAutofit/>
          </a:bodyPr>
          <a:lstStyle/>
          <a:p>
            <a:pPr algn="ctr"/>
            <a:r>
              <a:rPr lang="lt-LT" sz="2000" dirty="0" smtClean="0">
                <a:latin typeface="Times New Roman" panose="02020603050405020304" pitchFamily="18" charset="0"/>
                <a:cs typeface="Times New Roman" panose="02020603050405020304" pitchFamily="18" charset="0"/>
              </a:rPr>
              <a:t>GRIČIUPIO SENIŪNIJOS </a:t>
            </a:r>
            <a:r>
              <a:rPr lang="lt-LT" sz="2000" dirty="0" smtClean="0">
                <a:latin typeface="Times New Roman" panose="02020603050405020304" pitchFamily="18" charset="0"/>
                <a:cs typeface="Times New Roman" panose="02020603050405020304" pitchFamily="18" charset="0"/>
              </a:rPr>
              <a:t>2019 </a:t>
            </a:r>
            <a:r>
              <a:rPr lang="lt-LT" sz="2000" dirty="0" smtClean="0">
                <a:latin typeface="Times New Roman" panose="02020603050405020304" pitchFamily="18" charset="0"/>
                <a:cs typeface="Times New Roman" panose="02020603050405020304" pitchFamily="18" charset="0"/>
              </a:rPr>
              <a:t>M. VEIKLOS ATASKAITA</a:t>
            </a:r>
            <a:endParaRPr lang="lt-LT" sz="2000"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648394" y="598516"/>
            <a:ext cx="10848108" cy="6151419"/>
          </a:xfrm>
        </p:spPr>
        <p:txBody>
          <a:bodyPr>
            <a:normAutofit lnSpcReduction="10000"/>
          </a:bodyPr>
          <a:lstStyle/>
          <a:p>
            <a:r>
              <a:rPr lang="lt-LT" b="1" i="1" dirty="0" smtClean="0">
                <a:solidFill>
                  <a:schemeClr val="tx1"/>
                </a:solidFill>
                <a:latin typeface="Times New Roman" panose="02020603050405020304" pitchFamily="18" charset="0"/>
                <a:cs typeface="Times New Roman" panose="02020603050405020304" pitchFamily="18" charset="0"/>
              </a:rPr>
              <a:t>Seniūnijos teritorijos priežiūra.</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Organizuotas visuomenei naudingos veiklos atlikimas, sudarytos sutartys – </a:t>
            </a:r>
            <a:r>
              <a:rPr lang="lt-LT" sz="1600" dirty="0" smtClean="0">
                <a:solidFill>
                  <a:schemeClr val="tx1"/>
                </a:solidFill>
                <a:latin typeface="Times New Roman" panose="02020603050405020304" pitchFamily="18" charset="0"/>
                <a:cs typeface="Times New Roman" panose="02020603050405020304" pitchFamily="18" charset="0"/>
              </a:rPr>
              <a:t>57</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 Sutvarkytų objektų skaičius – </a:t>
            </a:r>
            <a:r>
              <a:rPr lang="lt-LT" sz="1600" dirty="0" smtClean="0">
                <a:solidFill>
                  <a:schemeClr val="tx1"/>
                </a:solidFill>
                <a:latin typeface="Times New Roman" panose="02020603050405020304" pitchFamily="18" charset="0"/>
                <a:cs typeface="Times New Roman" panose="02020603050405020304" pitchFamily="18" charset="0"/>
              </a:rPr>
              <a:t>11;</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Organizuoti ir atlikti kiemo remonto darbai: </a:t>
            </a:r>
            <a:r>
              <a:rPr lang="lt-LT" sz="1600" dirty="0" smtClean="0">
                <a:solidFill>
                  <a:schemeClr val="tx1"/>
                </a:solidFill>
                <a:latin typeface="Times New Roman" panose="02020603050405020304" pitchFamily="18" charset="0"/>
                <a:cs typeface="Times New Roman" panose="02020603050405020304" pitchFamily="18" charset="0"/>
              </a:rPr>
              <a:t>Pramonės pr., Chemijos g</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smtClean="0">
                <a:solidFill>
                  <a:schemeClr val="tx1"/>
                </a:solidFill>
                <a:latin typeface="Times New Roman" panose="02020603050405020304" pitchFamily="18" charset="0"/>
                <a:cs typeface="Times New Roman" panose="02020603050405020304" pitchFamily="18" charset="0"/>
              </a:rPr>
              <a:t>Pašilės </a:t>
            </a:r>
            <a:r>
              <a:rPr lang="lt-LT" sz="1600" dirty="0" smtClean="0">
                <a:solidFill>
                  <a:schemeClr val="tx1"/>
                </a:solidFill>
                <a:latin typeface="Times New Roman" panose="02020603050405020304" pitchFamily="18" charset="0"/>
                <a:cs typeface="Times New Roman" panose="02020603050405020304" pitchFamily="18" charset="0"/>
              </a:rPr>
              <a:t>g</a:t>
            </a:r>
            <a:r>
              <a:rPr lang="lt-LT" sz="1600" dirty="0" smtClean="0">
                <a:solidFill>
                  <a:schemeClr val="tx1"/>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lt-LT" sz="1600" dirty="0">
                <a:solidFill>
                  <a:schemeClr val="tx1"/>
                </a:solidFill>
                <a:latin typeface="Times New Roman" panose="02020603050405020304" pitchFamily="18" charset="0"/>
                <a:cs typeface="Times New Roman" panose="02020603050405020304" pitchFamily="18" charset="0"/>
              </a:rPr>
              <a:t>Organizuoti ir atlikti </a:t>
            </a:r>
            <a:r>
              <a:rPr lang="lt-LT" sz="1600" dirty="0" smtClean="0">
                <a:solidFill>
                  <a:schemeClr val="tx1"/>
                </a:solidFill>
                <a:latin typeface="Times New Roman" panose="02020603050405020304" pitchFamily="18" charset="0"/>
                <a:cs typeface="Times New Roman" panose="02020603050405020304" pitchFamily="18" charset="0"/>
              </a:rPr>
              <a:t>gatvių </a:t>
            </a:r>
            <a:r>
              <a:rPr lang="lt-LT" sz="1600" dirty="0">
                <a:solidFill>
                  <a:schemeClr val="tx1"/>
                </a:solidFill>
                <a:latin typeface="Times New Roman" panose="02020603050405020304" pitchFamily="18" charset="0"/>
                <a:cs typeface="Times New Roman" panose="02020603050405020304" pitchFamily="18" charset="0"/>
              </a:rPr>
              <a:t>remonto </a:t>
            </a:r>
            <a:r>
              <a:rPr lang="lt-LT" sz="1600" dirty="0" smtClean="0">
                <a:solidFill>
                  <a:schemeClr val="tx1"/>
                </a:solidFill>
                <a:latin typeface="Times New Roman" panose="02020603050405020304" pitchFamily="18" charset="0"/>
                <a:cs typeface="Times New Roman" panose="02020603050405020304" pitchFamily="18" charset="0"/>
              </a:rPr>
              <a:t>darbai: Studentų g., B. Sruogos g.;</a:t>
            </a:r>
          </a:p>
          <a:p>
            <a:pPr marL="285750" indent="-285750">
              <a:buFont typeface="Arial" panose="020B0604020202020204" pitchFamily="34" charset="0"/>
              <a:buChar char="•"/>
            </a:pPr>
            <a:r>
              <a:rPr lang="lt-LT" sz="1600" dirty="0">
                <a:solidFill>
                  <a:schemeClr val="tx1"/>
                </a:solidFill>
                <a:latin typeface="Times New Roman" panose="02020603050405020304" pitchFamily="18" charset="0"/>
                <a:cs typeface="Times New Roman" panose="02020603050405020304" pitchFamily="18" charset="0"/>
              </a:rPr>
              <a:t>Organizuoti ir </a:t>
            </a:r>
            <a:r>
              <a:rPr lang="lt-LT" sz="1600" dirty="0" smtClean="0">
                <a:solidFill>
                  <a:schemeClr val="tx1"/>
                </a:solidFill>
                <a:latin typeface="Times New Roman" panose="02020603050405020304" pitchFamily="18" charset="0"/>
                <a:cs typeface="Times New Roman" panose="02020603050405020304" pitchFamily="18" charset="0"/>
              </a:rPr>
              <a:t>atlikti </a:t>
            </a:r>
            <a:r>
              <a:rPr lang="lt-LT" sz="1600" dirty="0" err="1" smtClean="0">
                <a:solidFill>
                  <a:schemeClr val="tx1"/>
                </a:solidFill>
                <a:latin typeface="Times New Roman" panose="02020603050405020304" pitchFamily="18" charset="0"/>
                <a:cs typeface="Times New Roman" panose="02020603050405020304" pitchFamily="18" charset="0"/>
              </a:rPr>
              <a:t>šviesoforinių</a:t>
            </a:r>
            <a:r>
              <a:rPr lang="lt-LT" sz="1600" dirty="0" smtClean="0">
                <a:solidFill>
                  <a:schemeClr val="tx1"/>
                </a:solidFill>
                <a:latin typeface="Times New Roman" panose="02020603050405020304" pitchFamily="18" charset="0"/>
                <a:cs typeface="Times New Roman" panose="02020603050405020304" pitchFamily="18" charset="0"/>
              </a:rPr>
              <a:t> sankryžų atnaujinimo darbai: Studentų g. ir A. Baranausko g. sankryža, Kovo 11-osios g. ir Dujotiekio g. sankryža;</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Organizuotas lapų, šakų sankaupų išvežimas iš viešųjų erdvių;</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Inicijuotas </a:t>
            </a:r>
            <a:r>
              <a:rPr lang="lt-LT" sz="1600" dirty="0" smtClean="0">
                <a:solidFill>
                  <a:schemeClr val="tx1"/>
                </a:solidFill>
                <a:latin typeface="Times New Roman" panose="02020603050405020304" pitchFamily="18" charset="0"/>
                <a:cs typeface="Times New Roman" panose="02020603050405020304" pitchFamily="18" charset="0"/>
              </a:rPr>
              <a:t>ant valstybinės žemės stovinčių nelegalių statinių šalinimas – 5 metaliniai garažai;</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Įrengtos </a:t>
            </a:r>
            <a:r>
              <a:rPr lang="lt-LT" sz="1600" dirty="0" smtClean="0">
                <a:solidFill>
                  <a:schemeClr val="tx1"/>
                </a:solidFill>
                <a:latin typeface="Times New Roman" panose="02020603050405020304" pitchFamily="18" charset="0"/>
                <a:cs typeface="Times New Roman" panose="02020603050405020304" pitchFamily="18" charset="0"/>
              </a:rPr>
              <a:t>naujos šunų ekskrementų surinkimo dėžės – 3;</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Įrengta naujų bešeimininkių kačių namelių – 1;</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Inicijuotas nenaudojamų, techniškai netvarkingų automobilių šalinimas iš viešųjų erdvių;</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Nustatyta apleistų, neprižiūrimų, nenaudojamų pastatų ir žemės sklypų bei įspėti jų savininkai;</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Dalyvauta komisijose ir </a:t>
            </a:r>
            <a:r>
              <a:rPr lang="lt-LT" sz="1600" dirty="0" smtClean="0">
                <a:solidFill>
                  <a:schemeClr val="tx1"/>
                </a:solidFill>
                <a:latin typeface="Times New Roman" panose="02020603050405020304" pitchFamily="18" charset="0"/>
                <a:cs typeface="Times New Roman" panose="02020603050405020304" pitchFamily="18" charset="0"/>
              </a:rPr>
              <a:t>patikrinimuose;</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Vykdyta statinių techninė priežiūra ir kontrolė, </a:t>
            </a:r>
            <a:r>
              <a:rPr lang="lt-LT" sz="1600" dirty="0" err="1" smtClean="0">
                <a:solidFill>
                  <a:schemeClr val="tx1"/>
                </a:solidFill>
                <a:latin typeface="Times New Roman" panose="02020603050405020304" pitchFamily="18" charset="0"/>
                <a:cs typeface="Times New Roman" panose="02020603050405020304" pitchFamily="18" charset="0"/>
              </a:rPr>
              <a:t>atikti</a:t>
            </a:r>
            <a:r>
              <a:rPr lang="lt-LT" sz="1600" dirty="0" smtClean="0">
                <a:solidFill>
                  <a:schemeClr val="tx1"/>
                </a:solidFill>
                <a:latin typeface="Times New Roman" panose="02020603050405020304" pitchFamily="18" charset="0"/>
                <a:cs typeface="Times New Roman" panose="02020603050405020304" pitchFamily="18" charset="0"/>
              </a:rPr>
              <a:t> patikrinimai – </a:t>
            </a:r>
            <a:r>
              <a:rPr lang="lt-LT" sz="1600" dirty="0" smtClean="0">
                <a:solidFill>
                  <a:schemeClr val="tx1"/>
                </a:solidFill>
                <a:latin typeface="Times New Roman" panose="02020603050405020304" pitchFamily="18" charset="0"/>
                <a:cs typeface="Times New Roman" panose="02020603050405020304" pitchFamily="18" charset="0"/>
              </a:rPr>
              <a:t>82</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Sudaryti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seniūnijos įvažiuojamųjų kelių į gyvenamuosius kvartalus ir gatvių remonto sąrašai;</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Nuolatos teikiami siūlymai Savivaldybės administracijos padaliniams dėl atliekų tvarkymo, aplinkos priežiūros, šienavimo, medžių genėjimo ir kirtimo, </a:t>
            </a:r>
            <a:r>
              <a:rPr lang="lt-LT" sz="1600" dirty="0" err="1" smtClean="0">
                <a:solidFill>
                  <a:schemeClr val="tx1"/>
                </a:solidFill>
                <a:latin typeface="Times New Roman" panose="02020603050405020304" pitchFamily="18" charset="0"/>
                <a:cs typeface="Times New Roman" panose="02020603050405020304" pitchFamily="18" charset="0"/>
              </a:rPr>
              <a:t>Sosnovsio</a:t>
            </a:r>
            <a:r>
              <a:rPr lang="lt-LT" sz="1600" dirty="0" smtClean="0">
                <a:solidFill>
                  <a:schemeClr val="tx1"/>
                </a:solidFill>
                <a:latin typeface="Times New Roman" panose="02020603050405020304" pitchFamily="18" charset="0"/>
                <a:cs typeface="Times New Roman" panose="02020603050405020304" pitchFamily="18" charset="0"/>
              </a:rPr>
              <a:t> barščių naikinimo, eglučių surinkimo vietų, kelio ženklų įrengimo – atstatymo.</a:t>
            </a:r>
          </a:p>
          <a:p>
            <a:pPr marL="285750" indent="-285750">
              <a:buFont typeface="Arial" panose="020B0604020202020204" pitchFamily="34" charset="0"/>
              <a:buChar char="•"/>
            </a:pP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lt-LT" dirty="0"/>
          </a:p>
        </p:txBody>
      </p:sp>
    </p:spTree>
    <p:extLst>
      <p:ext uri="{BB962C8B-B14F-4D97-AF65-F5344CB8AC3E}">
        <p14:creationId xmlns:p14="http://schemas.microsoft.com/office/powerpoint/2010/main" val="283755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56211" y="227676"/>
            <a:ext cx="10573789" cy="379153"/>
          </a:xfrm>
        </p:spPr>
        <p:txBody>
          <a:bodyPr>
            <a:normAutofit fontScale="90000"/>
          </a:bodyPr>
          <a:lstStyle/>
          <a:p>
            <a:pPr algn="ctr"/>
            <a:r>
              <a:rPr lang="lt-LT" sz="2000" dirty="0" smtClean="0">
                <a:latin typeface="Times New Roman" panose="02020603050405020304" pitchFamily="18" charset="0"/>
                <a:cs typeface="Times New Roman" panose="02020603050405020304" pitchFamily="18" charset="0"/>
              </a:rPr>
              <a:t>GRIČIUPIO SENIŪNIJOS </a:t>
            </a:r>
            <a:r>
              <a:rPr lang="lt-LT" sz="2000" dirty="0" smtClean="0">
                <a:latin typeface="Times New Roman" panose="02020603050405020304" pitchFamily="18" charset="0"/>
                <a:cs typeface="Times New Roman" panose="02020603050405020304" pitchFamily="18" charset="0"/>
              </a:rPr>
              <a:t>2019 </a:t>
            </a:r>
            <a:r>
              <a:rPr lang="lt-LT" sz="2000" dirty="0" smtClean="0">
                <a:latin typeface="Times New Roman" panose="02020603050405020304" pitchFamily="18" charset="0"/>
                <a:cs typeface="Times New Roman" panose="02020603050405020304" pitchFamily="18" charset="0"/>
              </a:rPr>
              <a:t>M. VEIKLOS ATASKAITA</a:t>
            </a:r>
            <a:endParaRPr lang="lt-LT" sz="2000"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798021" y="764771"/>
            <a:ext cx="10856423" cy="5229629"/>
          </a:xfrm>
        </p:spPr>
        <p:txBody>
          <a:bodyPr/>
          <a:lstStyle/>
          <a:p>
            <a:r>
              <a:rPr lang="lt-LT" b="1" i="1" dirty="0" smtClean="0">
                <a:solidFill>
                  <a:schemeClr val="tx1"/>
                </a:solidFill>
                <a:latin typeface="Times New Roman" panose="02020603050405020304" pitchFamily="18" charset="0"/>
                <a:cs typeface="Times New Roman" panose="02020603050405020304" pitchFamily="18" charset="0"/>
              </a:rPr>
              <a:t>Gyventojų dalyvavimo vietos savivaldos procese skatinimas.</a:t>
            </a:r>
          </a:p>
          <a:p>
            <a:pPr algn="just"/>
            <a:r>
              <a:rPr lang="lt-LT" sz="1600" dirty="0">
                <a:solidFill>
                  <a:schemeClr val="tx1"/>
                </a:solidFill>
                <a:latin typeface="Times New Roman" panose="02020603050405020304" pitchFamily="18" charset="0"/>
                <a:cs typeface="Times New Roman" panose="02020603050405020304" pitchFamily="18" charset="0"/>
              </a:rPr>
              <a:t>Vystė seniūniją, kaip modernų, šiuolaikišką administracinį centrą, plečiantį </a:t>
            </a:r>
            <a:r>
              <a:rPr lang="lt-LT" sz="1600" dirty="0" err="1">
                <a:solidFill>
                  <a:schemeClr val="tx1"/>
                </a:solidFill>
                <a:latin typeface="Times New Roman" panose="02020603050405020304" pitchFamily="18" charset="0"/>
                <a:cs typeface="Times New Roman" panose="02020603050405020304" pitchFamily="18" charset="0"/>
              </a:rPr>
              <a:t>betarpišką</a:t>
            </a:r>
            <a:r>
              <a:rPr lang="lt-LT" sz="1600" dirty="0">
                <a:solidFill>
                  <a:schemeClr val="tx1"/>
                </a:solidFill>
                <a:latin typeface="Times New Roman" panose="02020603050405020304" pitchFamily="18" charset="0"/>
                <a:cs typeface="Times New Roman" panose="02020603050405020304" pitchFamily="18" charset="0"/>
              </a:rPr>
              <a:t> aptarnavimą, orientuotą į klientą, ir </a:t>
            </a:r>
            <a:r>
              <a:rPr lang="lt-LT" sz="1600" dirty="0" smtClean="0">
                <a:solidFill>
                  <a:schemeClr val="tx1"/>
                </a:solidFill>
                <a:latin typeface="Times New Roman" panose="02020603050405020304" pitchFamily="18" charset="0"/>
                <a:cs typeface="Times New Roman" panose="02020603050405020304" pitchFamily="18" charset="0"/>
              </a:rPr>
              <a:t>skatinantį </a:t>
            </a:r>
            <a:r>
              <a:rPr lang="lt-LT" sz="1600" dirty="0">
                <a:solidFill>
                  <a:schemeClr val="tx1"/>
                </a:solidFill>
                <a:latin typeface="Times New Roman" panose="02020603050405020304" pitchFamily="18" charset="0"/>
                <a:cs typeface="Times New Roman" panose="02020603050405020304" pitchFamily="18" charset="0"/>
              </a:rPr>
              <a:t>gyventojų įtraukimą į vietos savivaldos procesus. Tuo tikslu skatino bendruomenę dalyvauti miesto valdyme, savivaldos institucijų sprendimų priėmimo procesuose, skatino gyventojus naudotis e. paslaugomis, sudarė ir padėjo organizuoti išplėstines </a:t>
            </a:r>
            <a:r>
              <a:rPr lang="lt-LT" sz="1600" dirty="0" err="1">
                <a:solidFill>
                  <a:schemeClr val="tx1"/>
                </a:solidFill>
                <a:latin typeface="Times New Roman" panose="02020603050405020304" pitchFamily="18" charset="0"/>
                <a:cs typeface="Times New Roman" panose="02020603050405020304" pitchFamily="18" charset="0"/>
              </a:rPr>
              <a:t>seniūnaičių</a:t>
            </a:r>
            <a:r>
              <a:rPr lang="lt-LT" sz="1600" dirty="0">
                <a:solidFill>
                  <a:schemeClr val="tx1"/>
                </a:solidFill>
                <a:latin typeface="Times New Roman" panose="02020603050405020304" pitchFamily="18" charset="0"/>
                <a:cs typeface="Times New Roman" panose="02020603050405020304" pitchFamily="18" charset="0"/>
              </a:rPr>
              <a:t> sueigas, konsultavo projektų vykdytojus, įgyvendinant Nevyriausybinių organizacijų ir bendruomeninės veiklos stiprinimo 2017 – 2019 metų veiksmų plano įgyvendinimo 2.3 priemonę „Remti bendruomeninę veiklą savivaldybėse“.</a:t>
            </a:r>
          </a:p>
          <a:p>
            <a:r>
              <a:rPr lang="lt-LT" b="1" i="1" dirty="0" smtClean="0">
                <a:solidFill>
                  <a:schemeClr val="tx1"/>
                </a:solidFill>
                <a:latin typeface="Times New Roman" panose="02020603050405020304" pitchFamily="18" charset="0"/>
                <a:cs typeface="Times New Roman" panose="02020603050405020304" pitchFamily="18" charset="0"/>
              </a:rPr>
              <a:t>Atlikta:</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Organizuotos sueigos, susitikimai, susirinkimai – </a:t>
            </a:r>
            <a:r>
              <a:rPr lang="lt-LT" sz="1600" dirty="0" smtClean="0">
                <a:solidFill>
                  <a:schemeClr val="tx1"/>
                </a:solidFill>
                <a:latin typeface="Times New Roman" panose="02020603050405020304" pitchFamily="18" charset="0"/>
                <a:cs typeface="Times New Roman" panose="02020603050405020304" pitchFamily="18" charset="0"/>
              </a:rPr>
              <a:t>13;</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Organizuotas Nevyriausybinių organizacijų ir  bendruomeninės veiklos stiprinimo 2017-2019 metų veiksmų plano įgyvendinimo 2.3 priemonės „Remti bendruomeninę veiklą savivaldybėse“ įgyvendinimas. Priemonės įgyvendinimui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seniūnijoje skirtos valstybės biudžeto lėšos – </a:t>
            </a:r>
            <a:r>
              <a:rPr lang="lt-LT" sz="1600" dirty="0" smtClean="0">
                <a:solidFill>
                  <a:schemeClr val="tx1"/>
                </a:solidFill>
                <a:latin typeface="Times New Roman" panose="02020603050405020304" pitchFamily="18" charset="0"/>
                <a:cs typeface="Times New Roman" panose="02020603050405020304" pitchFamily="18" charset="0"/>
              </a:rPr>
              <a:t>17 183,44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 Įgyvendinti </a:t>
            </a:r>
            <a:r>
              <a:rPr lang="lt-LT" sz="1600" dirty="0" smtClean="0">
                <a:solidFill>
                  <a:schemeClr val="tx1"/>
                </a:solidFill>
                <a:latin typeface="Times New Roman" panose="02020603050405020304" pitchFamily="18" charset="0"/>
                <a:cs typeface="Times New Roman" panose="02020603050405020304" pitchFamily="18" charset="0"/>
              </a:rPr>
              <a:t>penki</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smtClean="0">
                <a:solidFill>
                  <a:schemeClr val="tx1"/>
                </a:solidFill>
                <a:latin typeface="Times New Roman" panose="02020603050405020304" pitchFamily="18" charset="0"/>
                <a:cs typeface="Times New Roman" panose="02020603050405020304" pitchFamily="18" charset="0"/>
              </a:rPr>
              <a:t>projektai. Bendruomenės centro „Girsta“  </a:t>
            </a:r>
            <a:r>
              <a:rPr lang="lt-LT" sz="1600" dirty="0" smtClean="0">
                <a:solidFill>
                  <a:schemeClr val="tx1"/>
                </a:solidFill>
                <a:latin typeface="Times New Roman" panose="02020603050405020304" pitchFamily="18" charset="0"/>
                <a:cs typeface="Times New Roman" panose="02020603050405020304" pitchFamily="18" charset="0"/>
              </a:rPr>
              <a:t>„Mes – viena didelė širdis“ </a:t>
            </a:r>
            <a:r>
              <a:rPr lang="lt-LT" sz="1600" dirty="0" smtClean="0">
                <a:solidFill>
                  <a:schemeClr val="tx1"/>
                </a:solidFill>
                <a:latin typeface="Times New Roman" panose="02020603050405020304" pitchFamily="18" charset="0"/>
                <a:cs typeface="Times New Roman" panose="02020603050405020304" pitchFamily="18" charset="0"/>
              </a:rPr>
              <a:t>skirta </a:t>
            </a:r>
            <a:r>
              <a:rPr lang="lt-LT" sz="1600" dirty="0" smtClean="0">
                <a:solidFill>
                  <a:schemeClr val="tx1"/>
                </a:solidFill>
                <a:latin typeface="Times New Roman" panose="02020603050405020304" pitchFamily="18" charset="0"/>
                <a:cs typeface="Times New Roman" panose="02020603050405020304" pitchFamily="18" charset="0"/>
              </a:rPr>
              <a:t>5855,00</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smtClean="0">
                <a:solidFill>
                  <a:schemeClr val="tx1"/>
                </a:solidFill>
                <a:latin typeface="Times New Roman" panose="02020603050405020304" pitchFamily="18" charset="0"/>
                <a:cs typeface="Times New Roman" panose="02020603050405020304" pitchFamily="18" charset="0"/>
              </a:rPr>
              <a:t>VšĮ „Gerumo rankos“ projektui </a:t>
            </a:r>
            <a:r>
              <a:rPr lang="lt-LT" sz="1600" dirty="0" smtClean="0">
                <a:solidFill>
                  <a:schemeClr val="tx1"/>
                </a:solidFill>
                <a:latin typeface="Times New Roman" panose="02020603050405020304" pitchFamily="18" charset="0"/>
                <a:cs typeface="Times New Roman" panose="02020603050405020304" pitchFamily="18" charset="0"/>
              </a:rPr>
              <a:t>„Dovana bendruomenei</a:t>
            </a:r>
            <a:r>
              <a:rPr lang="en-US" sz="1600" dirty="0" smtClean="0">
                <a:solidFill>
                  <a:schemeClr val="tx1"/>
                </a:solidFill>
                <a:latin typeface="Times New Roman" panose="02020603050405020304" pitchFamily="18" charset="0"/>
                <a:cs typeface="Times New Roman" panose="02020603050405020304" pitchFamily="18" charset="0"/>
              </a:rPr>
              <a:t>’19</a:t>
            </a:r>
            <a:r>
              <a:rPr lang="lt-LT" sz="1600" dirty="0" smtClean="0">
                <a:solidFill>
                  <a:schemeClr val="tx1"/>
                </a:solidFill>
                <a:latin typeface="Times New Roman" panose="02020603050405020304" pitchFamily="18" charset="0"/>
                <a:cs typeface="Times New Roman" panose="02020603050405020304" pitchFamily="18" charset="0"/>
              </a:rPr>
              <a:t>“ – 6064,00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smtClean="0">
                <a:solidFill>
                  <a:schemeClr val="tx1"/>
                </a:solidFill>
                <a:latin typeface="Times New Roman" panose="02020603050405020304" pitchFamily="18" charset="0"/>
                <a:cs typeface="Times New Roman" panose="02020603050405020304" pitchFamily="18" charset="0"/>
              </a:rPr>
              <a:t>Asociacijos „Kovo 11-osios gatvės bendrija“ projektui „Pilietiškumo ir patriotizmo stiprinimas per bendruomeninę veiklą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seniūnijoje“ skirta </a:t>
            </a:r>
            <a:r>
              <a:rPr lang="lt-LT" sz="1600" dirty="0" smtClean="0">
                <a:solidFill>
                  <a:schemeClr val="tx1"/>
                </a:solidFill>
                <a:latin typeface="Times New Roman" panose="02020603050405020304" pitchFamily="18" charset="0"/>
                <a:cs typeface="Times New Roman" panose="02020603050405020304" pitchFamily="18" charset="0"/>
              </a:rPr>
              <a:t>2190,00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 VšĮ „Plaukimo klubas“ projektui „Mokytis plaukti niekada nevėlu“ – 1000,00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 Maltos ordino pagalbos tarnybos projektui „Kalėdų stebuklo belaukiant drauge su maltiečiais“ – 2074,00 </a:t>
            </a:r>
            <a:r>
              <a:rPr lang="lt-LT" sz="1600" dirty="0" err="1" smtClean="0">
                <a:solidFill>
                  <a:schemeClr val="tx1"/>
                </a:solidFill>
                <a:latin typeface="Times New Roman" panose="02020603050405020304" pitchFamily="18" charset="0"/>
                <a:cs typeface="Times New Roman" panose="02020603050405020304" pitchFamily="18" charset="0"/>
              </a:rPr>
              <a:t>Eur</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endParaRPr lang="lt-LT"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4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83964" y="269240"/>
            <a:ext cx="10197149" cy="395778"/>
          </a:xfrm>
        </p:spPr>
        <p:txBody>
          <a:bodyPr>
            <a:noAutofit/>
          </a:bodyPr>
          <a:lstStyle/>
          <a:p>
            <a:r>
              <a:rPr lang="lt-LT" sz="2000" dirty="0" smtClean="0">
                <a:latin typeface="Times New Roman" panose="02020603050405020304" pitchFamily="18" charset="0"/>
                <a:cs typeface="Times New Roman" panose="02020603050405020304" pitchFamily="18" charset="0"/>
              </a:rPr>
              <a:t>GRIČIUPIO SENIŪNIJOS </a:t>
            </a:r>
            <a:r>
              <a:rPr lang="lt-LT" sz="2000" dirty="0" smtClean="0">
                <a:latin typeface="Times New Roman" panose="02020603050405020304" pitchFamily="18" charset="0"/>
                <a:cs typeface="Times New Roman" panose="02020603050405020304" pitchFamily="18" charset="0"/>
              </a:rPr>
              <a:t>2019 </a:t>
            </a:r>
            <a:r>
              <a:rPr lang="lt-LT" sz="2000" dirty="0" smtClean="0">
                <a:latin typeface="Times New Roman" panose="02020603050405020304" pitchFamily="18" charset="0"/>
                <a:cs typeface="Times New Roman" panose="02020603050405020304" pitchFamily="18" charset="0"/>
              </a:rPr>
              <a:t>M. VEIKLOS ATASKAITA</a:t>
            </a:r>
            <a:endParaRPr lang="lt-LT" sz="2000"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448888" y="773083"/>
            <a:ext cx="11114116" cy="5503025"/>
          </a:xfrm>
        </p:spPr>
        <p:txBody>
          <a:bodyPr>
            <a:normAutofit/>
          </a:bodyPr>
          <a:lstStyle/>
          <a:p>
            <a:r>
              <a:rPr lang="lt-LT" sz="1600" dirty="0" smtClean="0">
                <a:solidFill>
                  <a:schemeClr val="tx1"/>
                </a:solidFill>
                <a:latin typeface="Times New Roman" panose="02020603050405020304" pitchFamily="18" charset="0"/>
                <a:cs typeface="Times New Roman" panose="02020603050405020304" pitchFamily="18" charset="0"/>
              </a:rPr>
              <a:t>2019 </a:t>
            </a:r>
            <a:r>
              <a:rPr lang="lt-LT" sz="1600" dirty="0" smtClean="0">
                <a:solidFill>
                  <a:schemeClr val="tx1"/>
                </a:solidFill>
                <a:latin typeface="Times New Roman" panose="02020603050405020304" pitchFamily="18" charset="0"/>
                <a:cs typeface="Times New Roman" panose="02020603050405020304" pitchFamily="18" charset="0"/>
              </a:rPr>
              <a:t>m. vykdyta veikla:</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Gauta skundų, prašymų, pasiūlymų iš fizinių ir juridinių asmenų – </a:t>
            </a:r>
            <a:r>
              <a:rPr lang="lt-LT" sz="1600" dirty="0" smtClean="0">
                <a:solidFill>
                  <a:schemeClr val="tx1"/>
                </a:solidFill>
                <a:latin typeface="Times New Roman" panose="02020603050405020304" pitchFamily="18" charset="0"/>
                <a:cs typeface="Times New Roman" panose="02020603050405020304" pitchFamily="18" charset="0"/>
              </a:rPr>
              <a:t>609</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Nagrinėti gyventojų, įmonių, įstaigų ir organizacijų prašymai, skundai, pasiūlymai ir priimti sprendimai – </a:t>
            </a:r>
            <a:r>
              <a:rPr lang="lt-LT" sz="1600" dirty="0" smtClean="0">
                <a:solidFill>
                  <a:schemeClr val="tx1"/>
                </a:solidFill>
                <a:latin typeface="Times New Roman" panose="02020603050405020304" pitchFamily="18" charset="0"/>
                <a:cs typeface="Times New Roman" panose="02020603050405020304" pitchFamily="18" charset="0"/>
              </a:rPr>
              <a:t>903</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Parengti veiklos dokumentai, aktai, protokolai – </a:t>
            </a:r>
            <a:r>
              <a:rPr lang="lt-LT" sz="1600" dirty="0" smtClean="0">
                <a:solidFill>
                  <a:schemeClr val="tx1"/>
                </a:solidFill>
                <a:latin typeface="Times New Roman" panose="02020603050405020304" pitchFamily="18" charset="0"/>
                <a:cs typeface="Times New Roman" panose="02020603050405020304" pitchFamily="18" charset="0"/>
              </a:rPr>
              <a:t>196</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Parengti seniūno įsakymai veiklos organizavimo klausimais – </a:t>
            </a:r>
            <a:r>
              <a:rPr lang="lt-LT" sz="1600" dirty="0" smtClean="0">
                <a:solidFill>
                  <a:schemeClr val="tx1"/>
                </a:solidFill>
                <a:latin typeface="Times New Roman" panose="02020603050405020304" pitchFamily="18" charset="0"/>
                <a:cs typeface="Times New Roman" panose="02020603050405020304" pitchFamily="18" charset="0"/>
              </a:rPr>
              <a:t>13</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Išduota pažymų apie šeimos sudėtį, gyvenamąją vietą, įtraukimą į gyvenamosios vietos neturinčių asmenų apskaitą bei butų savininkams – </a:t>
            </a:r>
            <a:r>
              <a:rPr lang="lt-LT" sz="1600" dirty="0" smtClean="0">
                <a:solidFill>
                  <a:schemeClr val="tx1"/>
                </a:solidFill>
                <a:latin typeface="Times New Roman" panose="02020603050405020304" pitchFamily="18" charset="0"/>
                <a:cs typeface="Times New Roman" panose="02020603050405020304" pitchFamily="18" charset="0"/>
              </a:rPr>
              <a:t>1900</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Priimta atvykimo į Lietuvos Respubliką deklaracijų – </a:t>
            </a:r>
            <a:r>
              <a:rPr lang="lt-LT" sz="1600" dirty="0" smtClean="0">
                <a:solidFill>
                  <a:schemeClr val="tx1"/>
                </a:solidFill>
                <a:latin typeface="Times New Roman" panose="02020603050405020304" pitchFamily="18" charset="0"/>
                <a:cs typeface="Times New Roman" panose="02020603050405020304" pitchFamily="18" charset="0"/>
              </a:rPr>
              <a:t>1117;</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Priimta išvykimo iš Lietuvos Respublikos deklaracijų – </a:t>
            </a:r>
            <a:r>
              <a:rPr lang="lt-LT" sz="1600" dirty="0" smtClean="0">
                <a:solidFill>
                  <a:schemeClr val="tx1"/>
                </a:solidFill>
                <a:latin typeface="Times New Roman" panose="02020603050405020304" pitchFamily="18" charset="0"/>
                <a:cs typeface="Times New Roman" panose="02020603050405020304" pitchFamily="18" charset="0"/>
              </a:rPr>
              <a:t>90</a:t>
            </a:r>
            <a:r>
              <a:rPr lang="lt-LT" sz="1600" dirty="0" smtClean="0">
                <a:solidFill>
                  <a:schemeClr val="tx1"/>
                </a:solidFill>
                <a:latin typeface="Times New Roman" panose="02020603050405020304" pitchFamily="18" charset="0"/>
                <a:cs typeface="Times New Roman" panose="02020603050405020304" pitchFamily="18" charset="0"/>
              </a:rPr>
              <a:t>;</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Priimta sprendimų dėl deklaravimo duomenų keitimo, taisymo ir naikinimo – </a:t>
            </a:r>
            <a:r>
              <a:rPr lang="lt-LT" sz="1600" dirty="0" smtClean="0">
                <a:solidFill>
                  <a:schemeClr val="tx1"/>
                </a:solidFill>
                <a:latin typeface="Times New Roman" panose="02020603050405020304" pitchFamily="18" charset="0"/>
                <a:cs typeface="Times New Roman" panose="02020603050405020304" pitchFamily="18" charset="0"/>
              </a:rPr>
              <a:t>129;</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Įtraukta į gyvenamosios vietos neturinčių asmenų apskaitą – </a:t>
            </a:r>
            <a:r>
              <a:rPr lang="lt-LT" sz="1600" dirty="0" smtClean="0">
                <a:solidFill>
                  <a:schemeClr val="tx1"/>
                </a:solidFill>
                <a:latin typeface="Times New Roman" panose="02020603050405020304" pitchFamily="18" charset="0"/>
                <a:cs typeface="Times New Roman" panose="02020603050405020304" pitchFamily="18" charset="0"/>
              </a:rPr>
              <a:t>209;</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Naudojantis e. paslaugomis gauti prašymai – </a:t>
            </a:r>
            <a:r>
              <a:rPr lang="lt-LT" sz="1600" dirty="0" smtClean="0">
                <a:solidFill>
                  <a:schemeClr val="tx1"/>
                </a:solidFill>
                <a:latin typeface="Times New Roman" panose="02020603050405020304" pitchFamily="18" charset="0"/>
                <a:cs typeface="Times New Roman" panose="02020603050405020304" pitchFamily="18" charset="0"/>
              </a:rPr>
              <a:t>163;</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Atlikta notarinių veiksmų – </a:t>
            </a:r>
            <a:r>
              <a:rPr lang="lt-LT" sz="1600" dirty="0" smtClean="0">
                <a:solidFill>
                  <a:schemeClr val="tx1"/>
                </a:solidFill>
                <a:latin typeface="Times New Roman" panose="02020603050405020304" pitchFamily="18" charset="0"/>
                <a:cs typeface="Times New Roman" panose="02020603050405020304" pitchFamily="18" charset="0"/>
              </a:rPr>
              <a:t>150;</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Bendradarbiauta </a:t>
            </a:r>
            <a:r>
              <a:rPr lang="lt-LT" sz="1600" dirty="0" smtClean="0">
                <a:solidFill>
                  <a:schemeClr val="tx1"/>
                </a:solidFill>
                <a:latin typeface="Times New Roman" panose="02020603050405020304" pitchFamily="18" charset="0"/>
                <a:cs typeface="Times New Roman" panose="02020603050405020304" pitchFamily="18" charset="0"/>
              </a:rPr>
              <a:t>su Labdaros ir paramos fondu „Maisto bankas“ organizuojant socialines akcijas – 4;</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Pateikta informacinių straipsnių seniūnijos internetinėje svetainėje – </a:t>
            </a:r>
            <a:r>
              <a:rPr lang="lt-LT" sz="1600" dirty="0" smtClean="0">
                <a:solidFill>
                  <a:schemeClr val="tx1"/>
                </a:solidFill>
                <a:latin typeface="Times New Roman" panose="02020603050405020304" pitchFamily="18" charset="0"/>
                <a:cs typeface="Times New Roman" panose="02020603050405020304" pitchFamily="18" charset="0"/>
              </a:rPr>
              <a:t>71.</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lt-LT"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495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9768" y="194426"/>
            <a:ext cx="11344305" cy="395778"/>
          </a:xfrm>
        </p:spPr>
        <p:txBody>
          <a:bodyPr>
            <a:noAutofit/>
          </a:bodyPr>
          <a:lstStyle/>
          <a:p>
            <a:pPr algn="ctr"/>
            <a:r>
              <a:rPr lang="lt-LT" sz="2000" dirty="0" smtClean="0">
                <a:latin typeface="Times New Roman" panose="02020603050405020304" pitchFamily="18" charset="0"/>
                <a:cs typeface="Times New Roman" panose="02020603050405020304" pitchFamily="18" charset="0"/>
              </a:rPr>
              <a:t>GRIČIUPIO SENIŪNIJOS </a:t>
            </a:r>
            <a:r>
              <a:rPr lang="lt-LT" sz="2000" dirty="0" smtClean="0">
                <a:latin typeface="Times New Roman" panose="02020603050405020304" pitchFamily="18" charset="0"/>
                <a:cs typeface="Times New Roman" panose="02020603050405020304" pitchFamily="18" charset="0"/>
              </a:rPr>
              <a:t>2019 </a:t>
            </a:r>
            <a:r>
              <a:rPr lang="lt-LT" sz="2000" dirty="0" smtClean="0">
                <a:latin typeface="Times New Roman" panose="02020603050405020304" pitchFamily="18" charset="0"/>
                <a:cs typeface="Times New Roman" panose="02020603050405020304" pitchFamily="18" charset="0"/>
              </a:rPr>
              <a:t>M. VEIKLOS ATASKAITA</a:t>
            </a:r>
            <a:endParaRPr lang="lt-LT" sz="2000" dirty="0">
              <a:latin typeface="Times New Roman" panose="02020603050405020304" pitchFamily="18" charset="0"/>
              <a:cs typeface="Times New Roman" panose="02020603050405020304" pitchFamily="18" charset="0"/>
            </a:endParaRPr>
          </a:p>
        </p:txBody>
      </p:sp>
      <p:sp>
        <p:nvSpPr>
          <p:cNvPr id="3" name="Teksto vietos rezervavimo ženklas 2"/>
          <p:cNvSpPr>
            <a:spLocks noGrp="1"/>
          </p:cNvSpPr>
          <p:nvPr>
            <p:ph type="body" idx="1"/>
          </p:nvPr>
        </p:nvSpPr>
        <p:spPr>
          <a:xfrm>
            <a:off x="459768" y="773084"/>
            <a:ext cx="10380027" cy="5221316"/>
          </a:xfrm>
        </p:spPr>
        <p:txBody>
          <a:bodyPr>
            <a:normAutofit/>
          </a:bodyPr>
          <a:lstStyle/>
          <a:p>
            <a:pPr algn="just"/>
            <a:r>
              <a:rPr lang="lt-LT" sz="1600" dirty="0" smtClean="0">
                <a:solidFill>
                  <a:schemeClr val="tx1"/>
                </a:solidFill>
                <a:latin typeface="Times New Roman" panose="02020603050405020304" pitchFamily="18" charset="0"/>
                <a:cs typeface="Times New Roman" panose="02020603050405020304" pitchFamily="18" charset="0"/>
              </a:rPr>
              <a:t>Viešosios tvarkos palaikymas. </a:t>
            </a:r>
            <a:r>
              <a:rPr lang="lt-LT" sz="1600" dirty="0" smtClean="0">
                <a:solidFill>
                  <a:schemeClr val="tx1"/>
                </a:solidFill>
                <a:latin typeface="Times New Roman" panose="02020603050405020304" pitchFamily="18" charset="0"/>
                <a:cs typeface="Times New Roman" panose="02020603050405020304" pitchFamily="18" charset="0"/>
              </a:rPr>
              <a:t>2019 </a:t>
            </a:r>
            <a:r>
              <a:rPr lang="lt-LT" sz="1600" dirty="0" smtClean="0">
                <a:solidFill>
                  <a:schemeClr val="tx1"/>
                </a:solidFill>
                <a:latin typeface="Times New Roman" panose="02020603050405020304" pitchFamily="18" charset="0"/>
                <a:cs typeface="Times New Roman" panose="02020603050405020304" pitchFamily="18" charset="0"/>
              </a:rPr>
              <a:t>m., rūpinantis gyventojų saugumu ir saugia gyvenamąją aplinką kartu su Dainavos ir Žaliakalnio policijos komisariatais, Kauno apskrities bendruomenės pareigūnais,  </a:t>
            </a:r>
            <a:r>
              <a:rPr lang="lt-LT" sz="1600" dirty="0" err="1" smtClean="0">
                <a:solidFill>
                  <a:schemeClr val="tx1"/>
                </a:solidFill>
                <a:latin typeface="Times New Roman" panose="02020603050405020304" pitchFamily="18" charset="0"/>
                <a:cs typeface="Times New Roman" panose="02020603050405020304" pitchFamily="18" charset="0"/>
              </a:rPr>
              <a:t>Gričiupio</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err="1" smtClean="0">
                <a:solidFill>
                  <a:schemeClr val="tx1"/>
                </a:solidFill>
                <a:latin typeface="Times New Roman" panose="02020603050405020304" pitchFamily="18" charset="0"/>
                <a:cs typeface="Times New Roman" panose="02020603050405020304" pitchFamily="18" charset="0"/>
              </a:rPr>
              <a:t>seniūnaičiais</a:t>
            </a:r>
            <a:r>
              <a:rPr lang="lt-LT" sz="1600" dirty="0" smtClean="0">
                <a:solidFill>
                  <a:schemeClr val="tx1"/>
                </a:solidFill>
                <a:latin typeface="Times New Roman" panose="02020603050405020304" pitchFamily="18" charset="0"/>
                <a:cs typeface="Times New Roman" panose="02020603050405020304" pitchFamily="18" charset="0"/>
              </a:rPr>
              <a:t> buvo vykdoma:</a:t>
            </a: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Su Kauno apskrities bendruomenės pareigūnais dalyvauta prevencinėje priemonėje </a:t>
            </a:r>
            <a:r>
              <a:rPr lang="lt-LT" sz="1600" dirty="0" err="1" smtClean="0">
                <a:solidFill>
                  <a:schemeClr val="tx1"/>
                </a:solidFill>
                <a:latin typeface="Times New Roman" panose="02020603050405020304" pitchFamily="18" charset="0"/>
                <a:cs typeface="Times New Roman" panose="02020603050405020304" pitchFamily="18" charset="0"/>
              </a:rPr>
              <a:t>Girstučio</a:t>
            </a:r>
            <a:r>
              <a:rPr lang="lt-LT" sz="1600" dirty="0" smtClean="0">
                <a:solidFill>
                  <a:schemeClr val="tx1"/>
                </a:solidFill>
                <a:latin typeface="Times New Roman" panose="02020603050405020304" pitchFamily="18" charset="0"/>
                <a:cs typeface="Times New Roman" panose="02020603050405020304" pitchFamily="18" charset="0"/>
              </a:rPr>
              <a:t> </a:t>
            </a:r>
            <a:r>
              <a:rPr lang="lt-LT" sz="1600" dirty="0" smtClean="0">
                <a:solidFill>
                  <a:schemeClr val="tx1"/>
                </a:solidFill>
                <a:latin typeface="Times New Roman" panose="02020603050405020304" pitchFamily="18" charset="0"/>
                <a:cs typeface="Times New Roman" panose="02020603050405020304" pitchFamily="18" charset="0"/>
              </a:rPr>
              <a:t>turgavietėje;</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Organizuotos daiktų ženklinimo akcijos;</a:t>
            </a: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Suorganizuoti </a:t>
            </a:r>
            <a:r>
              <a:rPr lang="lt-LT" sz="1600" dirty="0" smtClean="0">
                <a:solidFill>
                  <a:schemeClr val="tx1"/>
                </a:solidFill>
                <a:latin typeface="Times New Roman" panose="02020603050405020304" pitchFamily="18" charset="0"/>
                <a:cs typeface="Times New Roman" panose="02020603050405020304" pitchFamily="18" charset="0"/>
              </a:rPr>
              <a:t>2 </a:t>
            </a:r>
            <a:r>
              <a:rPr lang="lt-LT" sz="1600" dirty="0" smtClean="0">
                <a:solidFill>
                  <a:schemeClr val="tx1"/>
                </a:solidFill>
                <a:latin typeface="Times New Roman" panose="02020603050405020304" pitchFamily="18" charset="0"/>
                <a:cs typeface="Times New Roman" panose="02020603050405020304" pitchFamily="18" charset="0"/>
              </a:rPr>
              <a:t>susitikimai – aptarimai su Kauno apskrities bendruomenės pareigūnais;</a:t>
            </a: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Kartu su Kauno miesto socialių paslaugų centro darbuotojais organizuotas susitikimas – pristatymas :Priklausomybių konsultantų teikiamos paslaugos Kauno m.“;</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Dalyvauta </a:t>
            </a:r>
            <a:r>
              <a:rPr lang="lt-LT" sz="1600" dirty="0" smtClean="0">
                <a:solidFill>
                  <a:schemeClr val="tx1"/>
                </a:solidFill>
                <a:latin typeface="Times New Roman" panose="02020603050405020304" pitchFamily="18" charset="0"/>
                <a:cs typeface="Times New Roman" panose="02020603050405020304" pitchFamily="18" charset="0"/>
              </a:rPr>
              <a:t>seminaruose: ,,Statinių naudojimo priežiūros teisiniai ir praktiniai aspektai“, „Priklausomybių problema savižudybių prevencijoje“, „Daugiabučių namų atnaujinimas (modernizavimas)“;</a:t>
            </a:r>
            <a:endParaRPr lang="lt-LT" sz="16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Kartu su Kauno miesto socialinių paslaugų centro darbuotojais ir </a:t>
            </a:r>
            <a:r>
              <a:rPr lang="lt-LT" sz="1600" dirty="0">
                <a:solidFill>
                  <a:schemeClr val="tx1"/>
                </a:solidFill>
                <a:latin typeface="Times New Roman" panose="02020603050405020304" pitchFamily="18" charset="0"/>
                <a:cs typeface="Times New Roman" panose="02020603050405020304" pitchFamily="18" charset="0"/>
              </a:rPr>
              <a:t>Kauno apskrities bendruomenės pareigūnais</a:t>
            </a:r>
            <a:r>
              <a:rPr lang="lt-LT" sz="1600" dirty="0" smtClean="0">
                <a:solidFill>
                  <a:schemeClr val="tx1"/>
                </a:solidFill>
                <a:latin typeface="Times New Roman" panose="02020603050405020304" pitchFamily="18" charset="0"/>
                <a:cs typeface="Times New Roman" panose="02020603050405020304" pitchFamily="18" charset="0"/>
              </a:rPr>
              <a:t> dalyvauta reiduose dėl namų valdose įrengtų nelegalių sąvartynų likvidavimo;</a:t>
            </a: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Kartus su Socialinių paslaugų darbuotojais dalyvauta svarstymuose, komisijose, siekiant užtikrinti saugią aplinką šiose šeimose gyvenantiems vaikams bei namiškiams, patiriantiems smurtą artimoje </a:t>
            </a:r>
            <a:r>
              <a:rPr lang="lt-LT" sz="1600" dirty="0" smtClean="0">
                <a:solidFill>
                  <a:schemeClr val="tx1"/>
                </a:solidFill>
                <a:latin typeface="Times New Roman" panose="02020603050405020304" pitchFamily="18" charset="0"/>
                <a:cs typeface="Times New Roman" panose="02020603050405020304" pitchFamily="18" charset="0"/>
              </a:rPr>
              <a:t>aplinkoje;</a:t>
            </a:r>
          </a:p>
          <a:p>
            <a:pPr marL="285750" indent="-285750" algn="just">
              <a:buFont typeface="Arial" panose="020B0604020202020204" pitchFamily="34" charset="0"/>
              <a:buChar char="•"/>
            </a:pPr>
            <a:r>
              <a:rPr lang="lt-LT" sz="1600" dirty="0" smtClean="0">
                <a:solidFill>
                  <a:schemeClr val="tx1"/>
                </a:solidFill>
                <a:latin typeface="Times New Roman" panose="02020603050405020304" pitchFamily="18" charset="0"/>
                <a:cs typeface="Times New Roman" panose="02020603050405020304" pitchFamily="18" charset="0"/>
              </a:rPr>
              <a:t>Dalyvauta organizuojant LR Prezidento rinkimus ir referendumus, Kauno m. tarybos ir mero rinkimus, Kauno m. </a:t>
            </a:r>
            <a:r>
              <a:rPr lang="lt-LT" sz="1600" dirty="0" err="1" smtClean="0">
                <a:solidFill>
                  <a:schemeClr val="tx1"/>
                </a:solidFill>
                <a:latin typeface="Times New Roman" panose="02020603050405020304" pitchFamily="18" charset="0"/>
                <a:cs typeface="Times New Roman" panose="02020603050405020304" pitchFamily="18" charset="0"/>
              </a:rPr>
              <a:t>seniūnaičių</a:t>
            </a:r>
            <a:r>
              <a:rPr lang="lt-LT" sz="1600" smtClean="0">
                <a:solidFill>
                  <a:schemeClr val="tx1"/>
                </a:solidFill>
                <a:latin typeface="Times New Roman" panose="02020603050405020304" pitchFamily="18" charset="0"/>
                <a:cs typeface="Times New Roman" panose="02020603050405020304" pitchFamily="18" charset="0"/>
              </a:rPr>
              <a:t> rinkimus.</a:t>
            </a:r>
            <a:endParaRPr lang="lt-LT" sz="16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693508"/>
      </p:ext>
    </p:extLst>
  </p:cSld>
  <p:clrMapOvr>
    <a:masterClrMapping/>
  </p:clrMapOvr>
</p:sld>
</file>

<file path=ppt/theme/theme1.xml><?xml version="1.0" encoding="utf-8"?>
<a:theme xmlns:a="http://schemas.openxmlformats.org/drawingml/2006/main" name="Dalis">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390</TotalTime>
  <Words>1108</Words>
  <Application>Microsoft Office PowerPoint</Application>
  <PresentationFormat>Plačiaekranė</PresentationFormat>
  <Paragraphs>76</Paragraphs>
  <Slides>7</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7</vt:i4>
      </vt:variant>
    </vt:vector>
  </HeadingPairs>
  <TitlesOfParts>
    <vt:vector size="13" baseType="lpstr">
      <vt:lpstr>Arial</vt:lpstr>
      <vt:lpstr>Century Gothic</vt:lpstr>
      <vt:lpstr>Monotype Corsiva</vt:lpstr>
      <vt:lpstr>Times New Roman</vt:lpstr>
      <vt:lpstr>Wingdings 3</vt:lpstr>
      <vt:lpstr>Dalis</vt:lpstr>
      <vt:lpstr>Gričiupio seniūnijos 2019 m. veiklos ataskaita</vt:lpstr>
      <vt:lpstr>Gričiupio seniūnijos 2019 m. veiklos ataskaita</vt:lpstr>
      <vt:lpstr>GRIČIUPIO SENIŪNIJOS 2019 M. VEIKLOS ATASKAITA</vt:lpstr>
      <vt:lpstr>GRIČIUPIO SENIŪNIJOS 2019 M. VEIKLOS ATASKAITA</vt:lpstr>
      <vt:lpstr>GRIČIUPIO SENIŪNIJOS 2019 M. VEIKLOS ATASKAITA</vt:lpstr>
      <vt:lpstr>GRIČIUPIO SENIŪNIJOS 2019 M. VEIKLOS ATASKAITA</vt:lpstr>
      <vt:lpstr>GRIČIUPIO SENIŪNIJOS 2019 M. VEIKLOS ATASKAITA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Gričiupio seniūnijos 2018 m. veiklos ataskaita</dc:title>
  <dc:creator>Živilė Dzidzinavičiūtė</dc:creator>
  <cp:lastModifiedBy>Živilė Dzidzinavičiūtė</cp:lastModifiedBy>
  <cp:revision>45</cp:revision>
  <dcterms:created xsi:type="dcterms:W3CDTF">2019-02-15T08:44:08Z</dcterms:created>
  <dcterms:modified xsi:type="dcterms:W3CDTF">2020-01-16T12:19:51Z</dcterms:modified>
</cp:coreProperties>
</file>